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5"/>
  </p:sldMasterIdLst>
  <p:notesMasterIdLst>
    <p:notesMasterId r:id="rId38"/>
  </p:notesMasterIdLst>
  <p:handoutMasterIdLst>
    <p:handoutMasterId r:id="rId39"/>
  </p:handoutMasterIdLst>
  <p:sldIdLst>
    <p:sldId id="838841989" r:id="rId6"/>
    <p:sldId id="256" r:id="rId7"/>
    <p:sldId id="838841940" r:id="rId8"/>
    <p:sldId id="838842004" r:id="rId9"/>
    <p:sldId id="838842026" r:id="rId10"/>
    <p:sldId id="838841939" r:id="rId11"/>
    <p:sldId id="268" r:id="rId12"/>
    <p:sldId id="838841973" r:id="rId13"/>
    <p:sldId id="838841987" r:id="rId14"/>
    <p:sldId id="1164" r:id="rId15"/>
    <p:sldId id="1138" r:id="rId16"/>
    <p:sldId id="838841965" r:id="rId17"/>
    <p:sldId id="838842030" r:id="rId18"/>
    <p:sldId id="838842027" r:id="rId19"/>
    <p:sldId id="838841944" r:id="rId20"/>
    <p:sldId id="838841945" r:id="rId21"/>
    <p:sldId id="838841946" r:id="rId22"/>
    <p:sldId id="838841958" r:id="rId23"/>
    <p:sldId id="838842005" r:id="rId24"/>
    <p:sldId id="838841977" r:id="rId25"/>
    <p:sldId id="838842014" r:id="rId26"/>
    <p:sldId id="838842010" r:id="rId27"/>
    <p:sldId id="838842015" r:id="rId28"/>
    <p:sldId id="838841997" r:id="rId29"/>
    <p:sldId id="838842002" r:id="rId30"/>
    <p:sldId id="838842007" r:id="rId31"/>
    <p:sldId id="838842016" r:id="rId32"/>
    <p:sldId id="838842017" r:id="rId33"/>
    <p:sldId id="838841972" r:id="rId34"/>
    <p:sldId id="838842032" r:id="rId35"/>
    <p:sldId id="838842008" r:id="rId36"/>
    <p:sldId id="277" r:id="rId3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E0950D-6685-2346-743B-0679A166B5B7}" name="Hwei Fang TAY (SPF)" initials="HT" userId="S::TAY_Hwei_Fang@spf.gov.sg::8872232e-e6ec-4034-b5d2-6b518b272933" providerId="AD"/>
  <p188:author id="{3151BC17-7C3A-0F50-D871-2376AE3036D2}" name="Rachel PHUA (MHA)" initials="RP(" userId="Rachel PHUA (MHA)" providerId="None"/>
  <p188:author id="{12306E20-9424-73BC-8858-EE08271035FE}" name="Wilbur SIM (MHA)" initials="WS(" userId="S::Wilbur_SIM@mha.gov.sg::263550ba-c26c-44ab-9b71-8c6bcd018df8" providerId="AD"/>
  <p188:author id="{66922638-7127-1BA0-484C-5E9CD0F90027}" name="Linda LEE (SPF)" initials="LL(" userId="S::Linda_LEE@spf.gov.sg::fb567869-9e93-4ad9-8e30-a64a6d188e11" providerId="AD"/>
  <p188:author id="{21E19841-B138-73EB-5D65-D02B595E731C}" name="Sandiran GANESAN (SPF)" initials="SG(" userId="S::Sandiran_GANESAN@spf.gov.sg::3ba40951-1e88-4ed9-91ac-614c3837e159" providerId="AD"/>
  <p188:author id="{0FDE2A5D-963D-D70C-AE58-5F7C0924D0E4}" name="Surendran PERUMALLU (SPF)" initials="SP(" userId="S::Surendran_PERUMALLU@spf.gov.sg::663d589b-50b3-45e4-b15e-186d49d26a3e" providerId="AD"/>
  <p188:author id="{0E763485-3029-8347-56A5-D714B2710D4F}" name="Ghim Hua LIAN (SPF)" initials="GHL(" userId="S::LIAN_Ghim_Hua@spf.gov.sg::74029556-f124-4d16-9049-a3505281c949" providerId="AD"/>
  <p188:author id="{808E6085-030F-5A70-A116-C00EDF0831C2}" name="Wilson LIM (SPF)" initials="WL(" userId="S::Wilson_LIM@spf.gov.sg::fa7543f5-e2d6-43b1-a76f-5e86b7cbe156" providerId="AD"/>
  <p188:author id="{5137BAB2-2758-5742-FE7C-D398B4CCA7FD}" name="Mei Ting YAP (MHA)" initials="YMT" userId="Mei Ting YAP (MHA)" providerId="None"/>
  <p188:author id="{C7A4B1BA-61E2-1A72-09DE-CF36F1549C8E}" name="Yarn LAM (SPF)" initials="LY" userId="Yarn LAM (SPF)" providerId="None"/>
  <p188:author id="{3F1AB1EB-D9D5-19AE-3B94-6A0D1B09FFC7}" name="Florence KOH (SPF)" initials="FK" userId="S::Florence_KOH@spf.gov.sg::7add6e79-aa69-49f2-bedb-bfd44cea332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330072"/>
    <a:srgbClr val="EBF5FF"/>
    <a:srgbClr val="0000CC"/>
    <a:srgbClr val="5C0000"/>
    <a:srgbClr val="002009"/>
    <a:srgbClr val="3E0000"/>
    <a:srgbClr val="002A13"/>
    <a:srgbClr val="E87722"/>
    <a:srgbClr val="00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57" autoAdjust="0"/>
  </p:normalViewPr>
  <p:slideViewPr>
    <p:cSldViewPr snapToGrid="0" snapToObjects="1">
      <p:cViewPr varScale="1">
        <p:scale>
          <a:sx n="96" d="100"/>
          <a:sy n="96" d="100"/>
        </p:scale>
        <p:origin x="612" y="56"/>
      </p:cViewPr>
      <p:guideLst/>
    </p:cSldViewPr>
  </p:slideViewPr>
  <p:outlineViewPr>
    <p:cViewPr>
      <p:scale>
        <a:sx n="33" d="100"/>
        <a:sy n="33" d="100"/>
      </p:scale>
      <p:origin x="0" y="-3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2928" y="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9CAC3C-B009-FA41-9B48-29A5200803A4}" type="datetimeFigureOut">
              <a:rPr lang="en-US" smtClean="0"/>
              <a:t>12/4/2025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E34B44-6E28-B340-9E16-1750E552A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105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C439CF-BB78-AF42-B848-C85C22DB22AC}" type="datetimeFigureOut">
              <a:rPr lang="en-US" smtClean="0"/>
              <a:t>12/4/2025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6BDEA8-D6D0-1446-BC9A-CAD97D1E6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11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317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698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00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793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46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048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64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202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27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309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3D013-8CF9-9B3B-227A-60475D0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857F95-D830-0DFC-F597-ACC0AB8F44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3DB89D-4350-ADBC-7CA1-B1225773B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62DF14A-F568-97F0-4D92-1F2359A4A74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FF4E8-26CA-7E55-41EB-0755F14E96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DDEEF-4CE2-5F8D-6E0E-5D205CE299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18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40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50D5F-B8BB-ACA3-D765-97A515BC5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FEC89F-48A4-C69C-3D71-7A61335829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BCCE67-E71A-C229-4B64-641A10E5F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A5A89FA-442B-D7F5-E1E6-B22F0134C7F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58E5F-AE63-6C97-F242-239FCF01D3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DE628-A118-D273-6230-1D6B33B55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630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B90B4-71FF-4AA4-FCBB-39E88BE41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3085CE-CC79-A6DF-2250-D5D6593D0F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289D9E-36ED-6E41-9215-EF2E42C70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931446A-2EDC-2F02-3B7A-A32BE6D7AE2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7E888-706D-3B96-6D4C-9CACF3001E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A5AAF-253B-9EF5-06BC-4BBD2C3E2C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63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8DCE9-0C6C-71E0-1659-5026D34FE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2F32FB-86EE-9C70-E704-D29D021B0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C63DC3-AA57-4B9F-8A86-CFC32CF57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87575CA-73C8-335A-BA2A-D330D97A423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5911F-E7B7-E6B4-7BFD-D9C57FD63B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BBFE1-2B9A-543B-7F95-B4E0C7760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7017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09537-7A41-C274-F7E2-8DB06A4EB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E3281F-4A54-37C6-46AE-CC33E805E8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47EF8F-AE01-334A-7556-999024FCA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99C91D0-A241-B3AE-1C71-CB2CB7D5715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8C587-F9F6-2318-6ED2-3E086D5223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EEB28-E385-98F4-82A2-ACFB01CF46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60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8CCB8-0EE7-2D6A-4E45-27208FDD6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07B306-F01C-3E6B-2300-AD95A85BE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3062FA-E28D-16B0-B891-8D4770FE2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967F818-48B2-9D61-DE13-A100548BD36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96728-F70F-AF7E-55EB-2570A997F9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E8B95-A4CC-3CA9-FE34-F107FD1AF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826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9F32E-A61A-83F2-808A-B61AD07DB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D25422-B1A8-C5DF-37E4-BE76333A47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2E3D4C-777D-35E0-988E-DE69B9FB4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E472867-C8E6-7039-4B7A-3FD1B532FBD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3039D-CBCF-A8BE-4379-F0A922A7AD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340CB-777C-FFF8-ECFA-F0D22C676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357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CC53B-B3EF-54FD-0363-D99F97113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9D0B6A-541D-C7C1-9A7C-83B7742CC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D1329E-1CA0-5E5E-67FA-CB72B49B0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4DFB573-4893-CADF-8213-6A2B4C5D74E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1445D-DCA5-2393-27F2-B43DF80364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598A7-8C6C-B876-D887-B41A20294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406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0B249-3F4A-235D-F86C-FAAAE6D48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FA5B83-E2E7-48C9-190E-D94908EF2F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F38FB7-D316-979A-7C3E-6FC33884A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6C271F6-4665-E1F1-0AF1-1AE1EF26B27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A2ADD-66C9-8FD4-FAD7-C9B26D3FDF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A6CDB-A489-71F8-2291-00F28AD59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255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81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831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E95AF-DFC5-2CD5-2957-449F10FBF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9734AD-1385-14E3-022A-35D404A1B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8C32E7-2B36-2ABD-79C5-44F98B320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E1B7F98-8B41-E1BB-20C2-57E39D9C459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C99A-64F2-ECEB-834A-5CFD7CB57A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107B1-471F-8B52-0966-DAF016F43E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465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6792C-C3B9-8A1C-C341-74F538B9A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4B4D35-0BCE-C8C2-79E3-6B67EB060D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D99D70-AAC5-AC0A-8CAF-CFB720649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19AF8AE-634B-C19D-0682-6A4548223DB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7DCA9-B439-1DD7-F042-039E890A14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932D3-AAD5-24E6-30A7-D0210F7D4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2088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37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3FAE1-5CE0-4CAB-FF5C-BB730CC3D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49C857-F8F4-2724-4406-1178FB50E0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1B7CB2-CB01-D837-4D69-B9F383C2D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62C1BF8-B4C5-B1E3-41CF-520590BDFD1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CEFE8-0D03-92FC-CB07-E3B01F7214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73BD7-6381-15B7-859D-F778A8161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918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B2F45-CA4C-04AF-60E4-9EDD3EEB7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5A2FB-44CD-35F7-36CB-F7786B185F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D77CC4-53F4-BD82-97D3-4E319FDE2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2548F73-78DA-67EA-580C-7F6CE116603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E8F2D-B8AF-5042-1B7D-F9D49F0BF3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35BEF-2BEE-08F9-0668-FD9152E7DD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822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70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182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339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BDEA8-D6D0-1446-BC9A-CAD97D1E66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0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4" y="0"/>
            <a:ext cx="12200031" cy="6867850"/>
          </a:xfrm>
          <a:prstGeom prst="rect">
            <a:avLst/>
          </a:prstGeom>
        </p:spPr>
      </p:pic>
      <p:sp>
        <p:nvSpPr>
          <p:cNvPr id="18" name="Title 16"/>
          <p:cNvSpPr>
            <a:spLocks noGrp="1"/>
          </p:cNvSpPr>
          <p:nvPr>
            <p:ph type="title" hasCustomPrompt="1"/>
          </p:nvPr>
        </p:nvSpPr>
        <p:spPr>
          <a:xfrm>
            <a:off x="1126672" y="2039815"/>
            <a:ext cx="11065328" cy="1358901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kern="0" dirty="0"/>
              <a:t>Title of Presentation</a:t>
            </a:r>
            <a:endParaRPr lang="en-SG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24664" y="4887198"/>
            <a:ext cx="3466638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rgbClr val="00205B"/>
                </a:solidFill>
              </a:defRPr>
            </a:lvl2pPr>
            <a:lvl3pPr marL="914400" indent="0">
              <a:buNone/>
              <a:defRPr sz="1200" b="1">
                <a:solidFill>
                  <a:srgbClr val="00205B"/>
                </a:solidFill>
              </a:defRPr>
            </a:lvl3pPr>
            <a:lvl4pPr marL="1371600" indent="0">
              <a:buNone/>
              <a:defRPr sz="1200" b="1">
                <a:solidFill>
                  <a:srgbClr val="00205B"/>
                </a:solidFill>
              </a:defRPr>
            </a:lvl4pPr>
            <a:lvl5pPr marL="1828800" indent="0">
              <a:buNone/>
              <a:defRPr sz="1200" b="1">
                <a:solidFill>
                  <a:srgbClr val="00205B"/>
                </a:solidFill>
              </a:defRPr>
            </a:lvl5pPr>
          </a:lstStyle>
          <a:p>
            <a:pPr lvl="0"/>
            <a:r>
              <a:rPr lang="en-US" dirty="0"/>
              <a:t>Date</a:t>
            </a:r>
            <a:endParaRPr lang="en-SG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043" y="319802"/>
            <a:ext cx="2699794" cy="99519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527C60-A4BE-422D-8089-0E0DFD9242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6672" y="3564723"/>
            <a:ext cx="11062624" cy="504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SG" dirty="0"/>
              <a:t>For Information / Update / etc.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7329F19-1642-F343-C5E3-48AD8536F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6672" y="4206199"/>
            <a:ext cx="11062623" cy="5044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SG" dirty="0"/>
              <a:t>Unit/Presenter 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432E0DE4-1E5D-974B-37EF-20EECF2707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26673" y="6353151"/>
            <a:ext cx="1910441" cy="504459"/>
          </a:xfrm>
        </p:spPr>
        <p:txBody>
          <a:bodyPr/>
          <a:lstStyle>
            <a:lvl1pPr algn="ctr">
              <a:defRPr sz="1100" b="0">
                <a:solidFill>
                  <a:srgbClr val="FF0000"/>
                </a:solidFill>
              </a:defRPr>
            </a:lvl1pPr>
          </a:lstStyle>
          <a:p>
            <a:r>
              <a:rPr lang="en-US"/>
              <a:t>Official (Closed) / Non-Sensitive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8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slide (Bul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AA2F1D-E353-7984-4FEC-F7D5EA4257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15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EB8A0AB-9CBE-47A1-8192-668C8198F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937" y="125736"/>
            <a:ext cx="10733025" cy="554510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r>
              <a:rPr lang="en-SG" dirty="0"/>
              <a:t> in Arial Bold, Default Size 32 (Chevron) 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FDDA4D4-24BB-4256-713D-2AA676C585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876" y="979662"/>
            <a:ext cx="11088000" cy="5322526"/>
          </a:xfrm>
          <a:prstGeom prst="rect">
            <a:avLst/>
          </a:prstGeom>
        </p:spPr>
        <p:txBody>
          <a:bodyPr>
            <a:noAutofit/>
          </a:bodyPr>
          <a:lstStyle>
            <a:lvl1pPr marL="446088" indent="-446088" algn="just"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>
                <a:solidFill>
                  <a:srgbClr val="00205B"/>
                </a:solidFill>
              </a:defRPr>
            </a:lvl1pPr>
            <a:lvl2pPr marL="809625" indent="-285750" algn="just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  <a:tabLst>
                <a:tab pos="1077913" algn="l"/>
              </a:tabLst>
              <a:defRPr sz="1800">
                <a:solidFill>
                  <a:srgbClr val="00205B"/>
                </a:solidFill>
              </a:defRPr>
            </a:lvl2pPr>
            <a:lvl3pPr marL="1160463" indent="-228600" algn="just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205B"/>
                </a:solidFill>
              </a:defRPr>
            </a:lvl3pPr>
            <a:lvl4pPr marL="1430338" indent="-173038" algn="just"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rgbClr val="00205B"/>
                </a:solidFill>
              </a:defRPr>
            </a:lvl4pPr>
            <a:lvl5pPr marL="161925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00205B"/>
                </a:solidFill>
              </a:defRPr>
            </a:lvl5pPr>
          </a:lstStyle>
          <a:p>
            <a:pPr lvl="0"/>
            <a:r>
              <a:rPr lang="en-US" dirty="0"/>
              <a:t>First level text styles [Default : Dark Blue Arial 20,18 points line spacing]</a:t>
            </a:r>
          </a:p>
          <a:p>
            <a:pPr lvl="1"/>
            <a:r>
              <a:rPr lang="en-US" dirty="0"/>
              <a:t>Second level [Default : 2 font size smaller, 6 points line spacing]</a:t>
            </a:r>
          </a:p>
          <a:p>
            <a:pPr lvl="2"/>
            <a:r>
              <a:rPr lang="en-US" dirty="0"/>
              <a:t>Third level [Default : 2 font size smaller, 6 points line spacing] </a:t>
            </a:r>
          </a:p>
          <a:p>
            <a:pPr lvl="3"/>
            <a:r>
              <a:rPr lang="en-US" dirty="0"/>
              <a:t>Fourth level [ Default : 2 font size smaller, 6 points line spacing] 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52E67F5-0848-4883-8D1B-10C96103737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0" y="6580140"/>
            <a:ext cx="12192000" cy="270240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US"/>
              <a:t>Official (Closed) / Non-Sensitive</a:t>
            </a:r>
            <a:endParaRPr lang="en-US" dirty="0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874B9FE-98DE-4377-9680-28E6553E42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01362" y="6577996"/>
            <a:ext cx="887934" cy="280004"/>
          </a:xfrm>
        </p:spPr>
        <p:txBody>
          <a:bodyPr/>
          <a:lstStyle>
            <a:lvl1pPr algn="ctr">
              <a:defRPr sz="1000"/>
            </a:lvl1pPr>
          </a:lstStyle>
          <a:p>
            <a:fld id="{8C81137B-80AB-E148-8403-8E4221D90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89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wide content slide (Numb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DF51F0-DA93-F588-3A86-3195DC9BE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-5419"/>
            <a:ext cx="12189600" cy="686883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7CB87F9-85F1-6EDE-03E9-E97EC68C4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862" y="226815"/>
            <a:ext cx="11998276" cy="652475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3000" b="1">
                <a:solidFill>
                  <a:srgbClr val="00205B"/>
                </a:solidFill>
              </a:defRPr>
            </a:lvl1pPr>
          </a:lstStyle>
          <a:p>
            <a:r>
              <a:rPr lang="en-US" dirty="0"/>
              <a:t>Slide Title</a:t>
            </a:r>
            <a:r>
              <a:rPr lang="en-SG" dirty="0"/>
              <a:t> in Arial Bold, Default Size 30 (Numbering)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968E9AF-AA16-471B-00C2-8DF5648BD1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620" y="979661"/>
            <a:ext cx="11197672" cy="5331491"/>
          </a:xfrm>
          <a:prstGeom prst="rect">
            <a:avLst/>
          </a:prstGeom>
        </p:spPr>
        <p:txBody>
          <a:bodyPr>
            <a:noAutofit/>
          </a:bodyPr>
          <a:lstStyle>
            <a:lvl1pPr marL="363538" indent="-363538" algn="just">
              <a:spcBef>
                <a:spcPts val="1800"/>
              </a:spcBef>
              <a:buSzPct val="100000"/>
              <a:buFont typeface="+mj-lt"/>
              <a:buAutoNum type="arabicPeriod"/>
              <a:defRPr sz="2000">
                <a:solidFill>
                  <a:srgbClr val="002060"/>
                </a:solidFill>
              </a:defRPr>
            </a:lvl1pPr>
            <a:lvl2pPr marL="809625" indent="-352425" algn="just" defTabSz="404813">
              <a:spcBef>
                <a:spcPts val="600"/>
              </a:spcBef>
              <a:buSzPct val="100000"/>
              <a:buFont typeface="+mj-lt"/>
              <a:buAutoNum type="alphaLcParenR"/>
              <a:defRPr sz="1800">
                <a:solidFill>
                  <a:srgbClr val="002060"/>
                </a:solidFill>
              </a:defRPr>
            </a:lvl2pPr>
            <a:lvl3pPr marL="1160463" indent="-266700" algn="just">
              <a:spcBef>
                <a:spcPts val="600"/>
              </a:spcBef>
              <a:buSzPct val="100000"/>
              <a:buFont typeface="+mj-lt"/>
              <a:buAutoNum type="romanLcParenR"/>
              <a:tabLst>
                <a:tab pos="1160463" algn="l"/>
              </a:tabLst>
              <a:defRPr sz="1600">
                <a:solidFill>
                  <a:srgbClr val="002060"/>
                </a:solidFill>
              </a:defRPr>
            </a:lvl3pPr>
            <a:lvl4pPr algn="just">
              <a:spcBef>
                <a:spcPts val="600"/>
              </a:spcBef>
              <a:defRPr sz="1600">
                <a:solidFill>
                  <a:srgbClr val="002060"/>
                </a:solidFill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00205B"/>
                </a:solidFill>
              </a:defRPr>
            </a:lvl5pPr>
          </a:lstStyle>
          <a:p>
            <a:pPr lvl="0"/>
            <a:r>
              <a:rPr lang="en-US" dirty="0"/>
              <a:t>First level text styles [Default: Dark blue Arial 20 font, 18 points line spacing]</a:t>
            </a:r>
          </a:p>
          <a:p>
            <a:pPr lvl="1"/>
            <a:r>
              <a:rPr lang="en-US" dirty="0"/>
              <a:t>Second level [ Default : 2 font size smaller, 6 points line spacing] </a:t>
            </a:r>
          </a:p>
          <a:p>
            <a:pPr lvl="2"/>
            <a:r>
              <a:rPr lang="en-US" dirty="0"/>
              <a:t>Third level [ Default : 2 font size smaller, 6 points line spacing] 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265885-9716-05EF-03C7-3EF2C64B66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0" y="6556694"/>
            <a:ext cx="12192000" cy="270240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US"/>
              <a:t>Official (Closed) / Non-Sensitive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284CF13-45C1-2328-12A4-BA27CAE5CB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01362" y="6519381"/>
            <a:ext cx="887934" cy="280004"/>
          </a:xfrm>
        </p:spPr>
        <p:txBody>
          <a:bodyPr/>
          <a:lstStyle>
            <a:lvl1pPr algn="ctr">
              <a:defRPr sz="1000"/>
            </a:lvl1pPr>
          </a:lstStyle>
          <a:p>
            <a:fld id="{8C81137B-80AB-E148-8403-8E4221D90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09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wide content slide (Bul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EDB216-632A-636B-5379-F4326BD042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-5419"/>
            <a:ext cx="12189600" cy="686883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B130D54-8DDE-4C8A-849B-7AE044A3E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1" y="226815"/>
            <a:ext cx="12001499" cy="652475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3000" b="1">
                <a:solidFill>
                  <a:srgbClr val="00205B"/>
                </a:solidFill>
              </a:defRPr>
            </a:lvl1pPr>
          </a:lstStyle>
          <a:p>
            <a:r>
              <a:rPr lang="en-US" dirty="0"/>
              <a:t>Slide Title</a:t>
            </a:r>
            <a:r>
              <a:rPr lang="en-SG" dirty="0"/>
              <a:t> in Arial Bold, Default Size 30 (Chevron) 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6BDBB8B-CE93-38A1-CACF-C5F20B20F3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875" y="967938"/>
            <a:ext cx="11265693" cy="5334249"/>
          </a:xfrm>
          <a:prstGeom prst="rect">
            <a:avLst/>
          </a:prstGeom>
        </p:spPr>
        <p:txBody>
          <a:bodyPr>
            <a:noAutofit/>
          </a:bodyPr>
          <a:lstStyle>
            <a:lvl1pPr marL="446088" indent="-446088" algn="just"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>
                <a:solidFill>
                  <a:srgbClr val="00205B"/>
                </a:solidFill>
              </a:defRPr>
            </a:lvl1pPr>
            <a:lvl2pPr marL="809625" indent="-285750" algn="just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  <a:tabLst>
                <a:tab pos="1077913" algn="l"/>
              </a:tabLst>
              <a:defRPr sz="1800">
                <a:solidFill>
                  <a:srgbClr val="00205B"/>
                </a:solidFill>
              </a:defRPr>
            </a:lvl2pPr>
            <a:lvl3pPr marL="1160463" indent="-228600" algn="just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205B"/>
                </a:solidFill>
              </a:defRPr>
            </a:lvl3pPr>
            <a:lvl4pPr marL="1430338" indent="-173038" algn="just"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rgbClr val="00205B"/>
                </a:solidFill>
              </a:defRPr>
            </a:lvl4pPr>
            <a:lvl5pPr marL="161925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00205B"/>
                </a:solidFill>
              </a:defRPr>
            </a:lvl5pPr>
          </a:lstStyle>
          <a:p>
            <a:pPr lvl="0"/>
            <a:r>
              <a:rPr lang="en-US" dirty="0"/>
              <a:t>First level text styles [Default : Dark Blue Arial 20,18 points line spacing]</a:t>
            </a:r>
          </a:p>
          <a:p>
            <a:pPr lvl="1"/>
            <a:r>
              <a:rPr lang="en-US" dirty="0"/>
              <a:t>Second level [Default : 2 font size smaller, 6 points line spacing]</a:t>
            </a:r>
          </a:p>
          <a:p>
            <a:pPr lvl="2"/>
            <a:r>
              <a:rPr lang="en-US" dirty="0"/>
              <a:t>Third level [Default : 2 font size smaller, 6 points line spacing] </a:t>
            </a:r>
          </a:p>
          <a:p>
            <a:pPr lvl="3"/>
            <a:r>
              <a:rPr lang="en-US" dirty="0"/>
              <a:t>Fourth level [ Default : 2 font size smaller, 6 points line spacing] 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9C5778A4-AD9E-4317-7FFE-36676B52543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0" y="6556694"/>
            <a:ext cx="12192000" cy="270240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US"/>
              <a:t>Official (Closed) / Non-Sensitive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665DD20-F712-ECA7-FA43-06D1849E74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01362" y="6519381"/>
            <a:ext cx="887934" cy="280004"/>
          </a:xfrm>
        </p:spPr>
        <p:txBody>
          <a:bodyPr/>
          <a:lstStyle>
            <a:lvl1pPr algn="ctr">
              <a:defRPr sz="1000"/>
            </a:lvl1pPr>
          </a:lstStyle>
          <a:p>
            <a:fld id="{8C81137B-80AB-E148-8403-8E4221D90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91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(Numb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A1A2ED1-20B1-714D-3F62-EEFB73BA8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5840"/>
            <a:ext cx="12191999" cy="652475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3000" b="1">
                <a:solidFill>
                  <a:srgbClr val="00205B"/>
                </a:solidFill>
              </a:defRPr>
            </a:lvl1pPr>
          </a:lstStyle>
          <a:p>
            <a:r>
              <a:rPr lang="en-US" dirty="0"/>
              <a:t>Slide Title</a:t>
            </a:r>
            <a:r>
              <a:rPr lang="en-SG" dirty="0"/>
              <a:t> in Arial Bold, Default Size 30 (Chevron)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617A18-9DAA-0B90-06A6-1C6667FC03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Official (Closed) / Non-Sensitive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A32DE-8107-1346-4E27-A40F10AC99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1137B-80AB-E148-8403-8E4221D909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5AA96BF-E1BD-52C0-9EA7-C4B1C9761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620" y="979661"/>
            <a:ext cx="11197672" cy="5331491"/>
          </a:xfrm>
          <a:prstGeom prst="rect">
            <a:avLst/>
          </a:prstGeom>
        </p:spPr>
        <p:txBody>
          <a:bodyPr>
            <a:noAutofit/>
          </a:bodyPr>
          <a:lstStyle>
            <a:lvl1pPr marL="363538" indent="-363538" algn="just">
              <a:spcBef>
                <a:spcPts val="1800"/>
              </a:spcBef>
              <a:buSzPct val="100000"/>
              <a:buFont typeface="+mj-lt"/>
              <a:buAutoNum type="arabicPeriod"/>
              <a:defRPr sz="2000">
                <a:solidFill>
                  <a:srgbClr val="002060"/>
                </a:solidFill>
              </a:defRPr>
            </a:lvl1pPr>
            <a:lvl2pPr marL="809625" indent="-352425" algn="just" defTabSz="404813">
              <a:spcBef>
                <a:spcPts val="600"/>
              </a:spcBef>
              <a:buSzPct val="100000"/>
              <a:buFont typeface="+mj-lt"/>
              <a:buAutoNum type="alphaLcParenR"/>
              <a:defRPr sz="1800">
                <a:solidFill>
                  <a:srgbClr val="002060"/>
                </a:solidFill>
              </a:defRPr>
            </a:lvl2pPr>
            <a:lvl3pPr marL="1160463" indent="-266700" algn="just">
              <a:spcBef>
                <a:spcPts val="600"/>
              </a:spcBef>
              <a:buSzPct val="100000"/>
              <a:buFont typeface="+mj-lt"/>
              <a:buAutoNum type="romanLcParenR"/>
              <a:tabLst>
                <a:tab pos="1160463" algn="l"/>
              </a:tabLst>
              <a:defRPr sz="1600">
                <a:solidFill>
                  <a:srgbClr val="002060"/>
                </a:solidFill>
              </a:defRPr>
            </a:lvl3pPr>
            <a:lvl4pPr algn="just">
              <a:spcBef>
                <a:spcPts val="600"/>
              </a:spcBef>
              <a:defRPr sz="1600">
                <a:solidFill>
                  <a:srgbClr val="002060"/>
                </a:solidFill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00205B"/>
                </a:solidFill>
              </a:defRPr>
            </a:lvl5pPr>
          </a:lstStyle>
          <a:p>
            <a:pPr lvl="0"/>
            <a:r>
              <a:rPr lang="en-US" dirty="0"/>
              <a:t>First level text styles [Default: Dark blue Arial 20 font, 18 points line spacing]</a:t>
            </a:r>
          </a:p>
          <a:p>
            <a:pPr lvl="1"/>
            <a:r>
              <a:rPr lang="en-US" dirty="0"/>
              <a:t>Second level [ Default : 2 font size smaller, 6 points line spacing] </a:t>
            </a:r>
          </a:p>
          <a:p>
            <a:pPr lvl="2"/>
            <a:r>
              <a:rPr lang="en-US" dirty="0"/>
              <a:t>Third level [ Default : 2 font size smaller, 6 points line spacing] </a:t>
            </a:r>
          </a:p>
        </p:txBody>
      </p:sp>
    </p:spTree>
    <p:extLst>
      <p:ext uri="{BB962C8B-B14F-4D97-AF65-F5344CB8AC3E}">
        <p14:creationId xmlns:p14="http://schemas.microsoft.com/office/powerpoint/2010/main" val="2787715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(Bul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A1A2ED1-20B1-714D-3F62-EEFB73BA8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5840"/>
            <a:ext cx="12191999" cy="652475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3000" b="1">
                <a:solidFill>
                  <a:srgbClr val="00205B"/>
                </a:solidFill>
              </a:defRPr>
            </a:lvl1pPr>
          </a:lstStyle>
          <a:p>
            <a:r>
              <a:rPr lang="en-US" dirty="0"/>
              <a:t>Slide Title</a:t>
            </a:r>
            <a:r>
              <a:rPr lang="en-SG" dirty="0"/>
              <a:t> in Arial Bold, Default Size 30 (Chevron) 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FA49A78-B476-688C-F7A0-A49F1C5DE6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875" y="967938"/>
            <a:ext cx="11265693" cy="5334249"/>
          </a:xfrm>
          <a:prstGeom prst="rect">
            <a:avLst/>
          </a:prstGeom>
        </p:spPr>
        <p:txBody>
          <a:bodyPr>
            <a:noAutofit/>
          </a:bodyPr>
          <a:lstStyle>
            <a:lvl1pPr marL="446088" indent="-446088" algn="just"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>
                <a:solidFill>
                  <a:srgbClr val="00205B"/>
                </a:solidFill>
              </a:defRPr>
            </a:lvl1pPr>
            <a:lvl2pPr marL="809625" indent="-285750" algn="just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  <a:tabLst>
                <a:tab pos="1077913" algn="l"/>
              </a:tabLst>
              <a:defRPr sz="1800">
                <a:solidFill>
                  <a:srgbClr val="00205B"/>
                </a:solidFill>
              </a:defRPr>
            </a:lvl2pPr>
            <a:lvl3pPr marL="1160463" indent="-228600" algn="just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205B"/>
                </a:solidFill>
              </a:defRPr>
            </a:lvl3pPr>
            <a:lvl4pPr marL="1430338" indent="-173038" algn="just"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rgbClr val="00205B"/>
                </a:solidFill>
              </a:defRPr>
            </a:lvl4pPr>
            <a:lvl5pPr marL="161925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00205B"/>
                </a:solidFill>
              </a:defRPr>
            </a:lvl5pPr>
          </a:lstStyle>
          <a:p>
            <a:pPr lvl="0"/>
            <a:r>
              <a:rPr lang="en-US" dirty="0"/>
              <a:t>First level text styles [Default : Dark Blue Arial 20,18 points line spacing]</a:t>
            </a:r>
          </a:p>
          <a:p>
            <a:pPr lvl="1"/>
            <a:r>
              <a:rPr lang="en-US" dirty="0"/>
              <a:t>Second level [Default : 2 font size smaller, 6 points line spacing]</a:t>
            </a:r>
          </a:p>
          <a:p>
            <a:pPr lvl="2"/>
            <a:r>
              <a:rPr lang="en-US" dirty="0"/>
              <a:t>Third level [Default : 2 font size smaller, 6 points line spacing] </a:t>
            </a:r>
          </a:p>
          <a:p>
            <a:pPr lvl="3"/>
            <a:r>
              <a:rPr lang="en-US" dirty="0"/>
              <a:t>Fourth level [ Default : 2 font size smaller, 6 points line spacing]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617A18-9DAA-0B90-06A6-1C6667FC03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Official (Closed) / Non-Sensitive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A32DE-8107-1346-4E27-A40F10AC99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1137B-80AB-E148-8403-8E4221D90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28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CF5A82-2977-47EE-A71B-60EF59019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4" y="0"/>
            <a:ext cx="12200031" cy="686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67DC37-6EEC-4845-B04B-9FFCA135F3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043" y="319802"/>
            <a:ext cx="2699794" cy="995192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054BE22-2F42-4854-85F1-CFE2541A17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26673" y="6353151"/>
            <a:ext cx="1910441" cy="504459"/>
          </a:xfrm>
        </p:spPr>
        <p:txBody>
          <a:bodyPr/>
          <a:lstStyle>
            <a:lvl1pPr algn="ctr">
              <a:defRPr sz="1100" b="0">
                <a:solidFill>
                  <a:srgbClr val="FF0000"/>
                </a:solidFill>
              </a:defRPr>
            </a:lvl1pPr>
          </a:lstStyle>
          <a:p>
            <a:r>
              <a:rPr lang="en-US"/>
              <a:t>Official (Closed) / Non-Sensitive</a:t>
            </a:r>
            <a:endParaRPr lang="en-US" dirty="0"/>
          </a:p>
        </p:txBody>
      </p:sp>
      <p:sp>
        <p:nvSpPr>
          <p:cNvPr id="18" name="Title 16"/>
          <p:cNvSpPr>
            <a:spLocks noGrp="1"/>
          </p:cNvSpPr>
          <p:nvPr>
            <p:ph type="title" hasCustomPrompt="1"/>
          </p:nvPr>
        </p:nvSpPr>
        <p:spPr>
          <a:xfrm>
            <a:off x="1126673" y="2848541"/>
            <a:ext cx="11062622" cy="1160918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kern="0" dirty="0"/>
              <a:t>End Note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80735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84" y="0"/>
            <a:ext cx="12199937" cy="6867796"/>
          </a:xfrm>
          <a:prstGeom prst="rect">
            <a:avLst/>
          </a:prstGeom>
        </p:spPr>
      </p:pic>
      <p:sp>
        <p:nvSpPr>
          <p:cNvPr id="18" name="Title 16"/>
          <p:cNvSpPr>
            <a:spLocks noGrp="1"/>
          </p:cNvSpPr>
          <p:nvPr>
            <p:ph type="title" hasCustomPrompt="1"/>
          </p:nvPr>
        </p:nvSpPr>
        <p:spPr>
          <a:xfrm>
            <a:off x="1110343" y="2848541"/>
            <a:ext cx="11078952" cy="1160918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rgbClr val="00205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kern="0" dirty="0"/>
              <a:t>Alternate End Note</a:t>
            </a:r>
            <a:endParaRPr lang="en-SG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78568" y="356869"/>
            <a:ext cx="2699794" cy="902008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3171966-B20C-8584-8B61-C39535A2D6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US"/>
              <a:t>Official (Closed) / Non-Sensitive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33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89" y="0"/>
            <a:ext cx="12204000" cy="6858000"/>
          </a:xfrm>
          <a:prstGeom prst="rect">
            <a:avLst/>
          </a:prstGeom>
        </p:spPr>
      </p:pic>
      <p:sp>
        <p:nvSpPr>
          <p:cNvPr id="9" name="Title 16">
            <a:extLst>
              <a:ext uri="{FF2B5EF4-FFF2-40B4-BE49-F238E27FC236}">
                <a16:creationId xmlns:a16="http://schemas.microsoft.com/office/drawing/2014/main" id="{4E1708FC-6E89-43C0-BBAE-25B6B4F43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671" y="2848541"/>
            <a:ext cx="11062623" cy="1160918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0205B"/>
                </a:solidFill>
              </a:defRPr>
            </a:lvl1pPr>
          </a:lstStyle>
          <a:p>
            <a:r>
              <a:rPr lang="en-SG" dirty="0"/>
              <a:t>Sub-Section Title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34D9E21-9F91-40AF-91BE-CA9F71049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01362" y="6577996"/>
            <a:ext cx="887934" cy="280004"/>
          </a:xfrm>
        </p:spPr>
        <p:txBody>
          <a:bodyPr/>
          <a:lstStyle>
            <a:lvl1pPr algn="ctr">
              <a:defRPr sz="1000"/>
            </a:lvl1pPr>
          </a:lstStyle>
          <a:p>
            <a:fld id="{8C81137B-80AB-E148-8403-8E4221D909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D4CBA1B9-E0EA-43B9-B645-15D7EDFF92A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26672" y="6580140"/>
            <a:ext cx="11065328" cy="270240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US"/>
              <a:t>Official (Closed) / Non-Sensitive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12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content slide (Numb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7" y="-1120"/>
            <a:ext cx="9139943" cy="6858000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DE75DC7-B66F-6378-425E-7BC6B09BDE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5436" y="1057071"/>
            <a:ext cx="9936000" cy="5305629"/>
          </a:xfrm>
          <a:prstGeom prst="rect">
            <a:avLst/>
          </a:prstGeom>
        </p:spPr>
        <p:txBody>
          <a:bodyPr>
            <a:noAutofit/>
          </a:bodyPr>
          <a:lstStyle>
            <a:lvl1pPr marL="363538" indent="-363538" algn="just">
              <a:spcBef>
                <a:spcPts val="1800"/>
              </a:spcBef>
              <a:buSzPct val="100000"/>
              <a:buFont typeface="+mj-lt"/>
              <a:buAutoNum type="arabicPeriod"/>
              <a:defRPr sz="2000">
                <a:solidFill>
                  <a:srgbClr val="002060"/>
                </a:solidFill>
              </a:defRPr>
            </a:lvl1pPr>
            <a:lvl2pPr marL="809625" indent="-352425" algn="just" defTabSz="404813">
              <a:spcBef>
                <a:spcPts val="600"/>
              </a:spcBef>
              <a:buSzPct val="100000"/>
              <a:buFont typeface="+mj-lt"/>
              <a:buAutoNum type="alphaLcParenR"/>
              <a:defRPr sz="1800">
                <a:solidFill>
                  <a:srgbClr val="002060"/>
                </a:solidFill>
              </a:defRPr>
            </a:lvl2pPr>
            <a:lvl3pPr marL="1160463" indent="-266700" algn="just">
              <a:spcBef>
                <a:spcPts val="600"/>
              </a:spcBef>
              <a:buSzPct val="100000"/>
              <a:buFont typeface="+mj-lt"/>
              <a:buAutoNum type="romanLcParenR"/>
              <a:tabLst>
                <a:tab pos="1160463" algn="l"/>
              </a:tabLst>
              <a:defRPr sz="1600">
                <a:solidFill>
                  <a:srgbClr val="002060"/>
                </a:solidFill>
              </a:defRPr>
            </a:lvl3pPr>
            <a:lvl4pPr algn="just">
              <a:spcBef>
                <a:spcPts val="600"/>
              </a:spcBef>
              <a:defRPr sz="1600">
                <a:solidFill>
                  <a:srgbClr val="002060"/>
                </a:solidFill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00205B"/>
                </a:solidFill>
              </a:defRPr>
            </a:lvl5pPr>
          </a:lstStyle>
          <a:p>
            <a:pPr lvl="0"/>
            <a:r>
              <a:rPr lang="en-US" dirty="0"/>
              <a:t>First level text styles [Default: Dark blue Arial 20 font, 18 points line spacing]</a:t>
            </a:r>
          </a:p>
          <a:p>
            <a:pPr lvl="1"/>
            <a:r>
              <a:rPr lang="en-US" dirty="0"/>
              <a:t>Second level [ Default : 2 font size smaller, 6 points line spacing] </a:t>
            </a:r>
          </a:p>
          <a:p>
            <a:pPr lvl="2"/>
            <a:r>
              <a:rPr lang="en-US" dirty="0"/>
              <a:t>Third level [ Default : 2 font size smaller, 6 points line spacing]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2B9077E-5E39-498A-A27B-67EF9307E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042" y="248591"/>
            <a:ext cx="9936000" cy="58761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3000" b="1">
                <a:solidFill>
                  <a:srgbClr val="00205B"/>
                </a:solidFill>
              </a:defRPr>
            </a:lvl1pPr>
          </a:lstStyle>
          <a:p>
            <a:r>
              <a:rPr lang="en-US" dirty="0"/>
              <a:t>Slide Title</a:t>
            </a:r>
            <a:r>
              <a:rPr lang="en-SG" dirty="0"/>
              <a:t> in Arial Bold, Default Size 30 (Numbering)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6BEA835-694B-E3C7-994A-6E0F2896E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01362" y="6577996"/>
            <a:ext cx="887934" cy="280004"/>
          </a:xfrm>
        </p:spPr>
        <p:txBody>
          <a:bodyPr/>
          <a:lstStyle>
            <a:lvl1pPr algn="ctr">
              <a:defRPr sz="1000"/>
            </a:lvl1pPr>
          </a:lstStyle>
          <a:p>
            <a:fld id="{8C81137B-80AB-E148-8403-8E4221D909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0060DA8-E5D0-8642-B29D-7CA51A2346A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US"/>
              <a:t>Official (Closed) / Non-Sensitive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82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1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content slide (Bul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7" y="0"/>
            <a:ext cx="9139943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627108" y="1058400"/>
            <a:ext cx="9936000" cy="5304300"/>
          </a:xfrm>
          <a:prstGeom prst="rect">
            <a:avLst/>
          </a:prstGeom>
        </p:spPr>
        <p:txBody>
          <a:bodyPr>
            <a:noAutofit/>
          </a:bodyPr>
          <a:lstStyle>
            <a:lvl1pPr marL="446088" indent="-446088" algn="just"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>
                <a:solidFill>
                  <a:srgbClr val="00205B"/>
                </a:solidFill>
              </a:defRPr>
            </a:lvl1pPr>
            <a:lvl2pPr marL="809625" indent="-285750" algn="just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  <a:tabLst>
                <a:tab pos="1077913" algn="l"/>
              </a:tabLst>
              <a:defRPr sz="1800">
                <a:solidFill>
                  <a:srgbClr val="00205B"/>
                </a:solidFill>
              </a:defRPr>
            </a:lvl2pPr>
            <a:lvl3pPr marL="1077913" indent="-228600" algn="just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205B"/>
                </a:solidFill>
              </a:defRPr>
            </a:lvl3pPr>
            <a:lvl4pPr marL="1347788" indent="-173038" algn="just"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rgbClr val="00205B"/>
                </a:solidFill>
              </a:defRPr>
            </a:lvl4pPr>
            <a:lvl5pPr marL="161925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00205B"/>
                </a:solidFill>
              </a:defRPr>
            </a:lvl5pPr>
          </a:lstStyle>
          <a:p>
            <a:pPr lvl="0"/>
            <a:r>
              <a:rPr lang="en-US" dirty="0"/>
              <a:t>First level text styles [Default : Dark Blue Arial 20,18 points line spacing]</a:t>
            </a:r>
          </a:p>
          <a:p>
            <a:pPr lvl="1"/>
            <a:r>
              <a:rPr lang="en-US" dirty="0"/>
              <a:t>Second level [Default : 2 font size smaller, 6 points line spacing]</a:t>
            </a:r>
          </a:p>
          <a:p>
            <a:pPr lvl="2"/>
            <a:r>
              <a:rPr lang="en-US" dirty="0"/>
              <a:t>Third level [Default : 2 font size smaller, 6 points line spacing] </a:t>
            </a:r>
          </a:p>
          <a:p>
            <a:pPr lvl="3"/>
            <a:r>
              <a:rPr lang="en-US" dirty="0"/>
              <a:t>Fourth level [ Default : 2 font size smaller, 6 points line spacing]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700B58-3447-AAB2-2FD3-5EB9A054E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042" y="248591"/>
            <a:ext cx="9936000" cy="58761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3000" b="1">
                <a:solidFill>
                  <a:srgbClr val="00205B"/>
                </a:solidFill>
              </a:defRPr>
            </a:lvl1pPr>
          </a:lstStyle>
          <a:p>
            <a:r>
              <a:rPr lang="en-US" dirty="0"/>
              <a:t>Slide Title</a:t>
            </a:r>
            <a:r>
              <a:rPr lang="en-SG" dirty="0"/>
              <a:t> in Arial Bold, Default Size 30 (Chevron)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8296875-7205-4E24-9DFD-499A405E6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01362" y="6577996"/>
            <a:ext cx="887934" cy="280004"/>
          </a:xfrm>
        </p:spPr>
        <p:txBody>
          <a:bodyPr/>
          <a:lstStyle>
            <a:lvl1pPr algn="ctr">
              <a:defRPr sz="1000"/>
            </a:lvl1pPr>
          </a:lstStyle>
          <a:p>
            <a:fld id="{8C81137B-80AB-E148-8403-8E4221D909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FE7A1E7-3E5A-47AC-9BE4-B8957A5B0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US"/>
              <a:t>Official (Closed) / Non-Sensitive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54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1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content slide (Number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057" y="0"/>
            <a:ext cx="9139943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33EB45E-4032-4898-AF92-9DCE3F926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950" y="252401"/>
            <a:ext cx="10792695" cy="58761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3000" b="1">
                <a:solidFill>
                  <a:srgbClr val="00205B"/>
                </a:solidFill>
              </a:defRPr>
            </a:lvl1pPr>
          </a:lstStyle>
          <a:p>
            <a:r>
              <a:rPr lang="en-US" dirty="0"/>
              <a:t>Slide Title</a:t>
            </a:r>
            <a:r>
              <a:rPr lang="en-SG" dirty="0"/>
              <a:t> in Arial Bold, Default Size 30 (Numbering) 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639D91A-F574-8453-D366-DEED46EEE0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7622" y="1057071"/>
            <a:ext cx="10039023" cy="5305629"/>
          </a:xfrm>
          <a:prstGeom prst="rect">
            <a:avLst/>
          </a:prstGeom>
        </p:spPr>
        <p:txBody>
          <a:bodyPr>
            <a:noAutofit/>
          </a:bodyPr>
          <a:lstStyle>
            <a:lvl1pPr marL="363538" indent="-363538" algn="just">
              <a:spcBef>
                <a:spcPts val="1800"/>
              </a:spcBef>
              <a:buSzPct val="100000"/>
              <a:buFont typeface="+mj-lt"/>
              <a:buAutoNum type="arabicPeriod"/>
              <a:defRPr sz="2000">
                <a:solidFill>
                  <a:srgbClr val="002060"/>
                </a:solidFill>
              </a:defRPr>
            </a:lvl1pPr>
            <a:lvl2pPr marL="809625" indent="-352425" algn="just" defTabSz="404813">
              <a:spcBef>
                <a:spcPts val="600"/>
              </a:spcBef>
              <a:buSzPct val="100000"/>
              <a:buFont typeface="+mj-lt"/>
              <a:buAutoNum type="alphaLcParenR"/>
              <a:defRPr sz="1800">
                <a:solidFill>
                  <a:srgbClr val="002060"/>
                </a:solidFill>
              </a:defRPr>
            </a:lvl2pPr>
            <a:lvl3pPr marL="1160463" indent="-266700" algn="just">
              <a:spcBef>
                <a:spcPts val="600"/>
              </a:spcBef>
              <a:buSzPct val="100000"/>
              <a:buFont typeface="+mj-lt"/>
              <a:buAutoNum type="romanLcParenR"/>
              <a:tabLst>
                <a:tab pos="1160463" algn="l"/>
              </a:tabLst>
              <a:defRPr sz="1600">
                <a:solidFill>
                  <a:srgbClr val="002060"/>
                </a:solidFill>
              </a:defRPr>
            </a:lvl3pPr>
            <a:lvl4pPr algn="just">
              <a:spcBef>
                <a:spcPts val="600"/>
              </a:spcBef>
              <a:defRPr sz="1600">
                <a:solidFill>
                  <a:srgbClr val="002060"/>
                </a:solidFill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00205B"/>
                </a:solidFill>
              </a:defRPr>
            </a:lvl5pPr>
          </a:lstStyle>
          <a:p>
            <a:pPr lvl="0"/>
            <a:r>
              <a:rPr lang="en-US" dirty="0"/>
              <a:t>First level text styles [Default: Dark blue Arial 20 font, 18 points line spacing]</a:t>
            </a:r>
          </a:p>
          <a:p>
            <a:pPr lvl="1"/>
            <a:r>
              <a:rPr lang="en-US" dirty="0"/>
              <a:t>Second level [ Default : 2 font size smaller, 6 points line spacing] </a:t>
            </a:r>
          </a:p>
          <a:p>
            <a:pPr lvl="2"/>
            <a:r>
              <a:rPr lang="en-US" dirty="0"/>
              <a:t>Third level [ Default : 2 font size smaller, 6 points line spacing]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7255B43-318E-54F8-83B0-37DD82DDDC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01362" y="6577996"/>
            <a:ext cx="887934" cy="280004"/>
          </a:xfrm>
        </p:spPr>
        <p:txBody>
          <a:bodyPr/>
          <a:lstStyle>
            <a:lvl1pPr algn="ctr">
              <a:defRPr sz="1000"/>
            </a:lvl1pPr>
          </a:lstStyle>
          <a:p>
            <a:fld id="{8C81137B-80AB-E148-8403-8E4221D909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2260FC5E-1BE0-4844-BB03-EA4375CD847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-7495" y="6588551"/>
            <a:ext cx="10899613" cy="269449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US"/>
              <a:t>Official (Closed) / Non-Sensitive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55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4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content slide (Bul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057" y="0"/>
            <a:ext cx="9139943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B106BE1-21F7-05F1-7F77-6C6E93F9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74" y="252401"/>
            <a:ext cx="10757526" cy="58761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3000" b="1">
                <a:solidFill>
                  <a:srgbClr val="00205B"/>
                </a:solidFill>
              </a:defRPr>
            </a:lvl1pPr>
          </a:lstStyle>
          <a:p>
            <a:r>
              <a:rPr lang="en-US" dirty="0"/>
              <a:t>Slide Title</a:t>
            </a:r>
            <a:r>
              <a:rPr lang="en-SG" dirty="0"/>
              <a:t> in Arial Bold, Default Size 30 (Chevron) 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704571D-9C0A-35A6-F85F-AC72977381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295" y="1058400"/>
            <a:ext cx="10072520" cy="5304300"/>
          </a:xfrm>
          <a:prstGeom prst="rect">
            <a:avLst/>
          </a:prstGeom>
        </p:spPr>
        <p:txBody>
          <a:bodyPr>
            <a:noAutofit/>
          </a:bodyPr>
          <a:lstStyle>
            <a:lvl1pPr marL="446088" indent="-446088" algn="just"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>
                <a:solidFill>
                  <a:srgbClr val="00205B"/>
                </a:solidFill>
              </a:defRPr>
            </a:lvl1pPr>
            <a:lvl2pPr marL="809625" indent="-285750" algn="just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  <a:tabLst>
                <a:tab pos="1077913" algn="l"/>
              </a:tabLst>
              <a:defRPr sz="1800">
                <a:solidFill>
                  <a:srgbClr val="00205B"/>
                </a:solidFill>
              </a:defRPr>
            </a:lvl2pPr>
            <a:lvl3pPr marL="1077913" indent="-228600" algn="just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205B"/>
                </a:solidFill>
              </a:defRPr>
            </a:lvl3pPr>
            <a:lvl4pPr marL="1347788" indent="-173038" algn="just"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rgbClr val="00205B"/>
                </a:solidFill>
              </a:defRPr>
            </a:lvl4pPr>
            <a:lvl5pPr marL="161925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00205B"/>
                </a:solidFill>
              </a:defRPr>
            </a:lvl5pPr>
          </a:lstStyle>
          <a:p>
            <a:pPr lvl="0"/>
            <a:r>
              <a:rPr lang="en-US" dirty="0"/>
              <a:t>First level text styles [Default : Dark Blue Arial 20,18 points line spacing]</a:t>
            </a:r>
          </a:p>
          <a:p>
            <a:pPr lvl="1"/>
            <a:r>
              <a:rPr lang="en-US" dirty="0"/>
              <a:t>Second level [Default : 2 font size smaller, 6 points line spacing]</a:t>
            </a:r>
          </a:p>
          <a:p>
            <a:pPr lvl="2"/>
            <a:r>
              <a:rPr lang="en-US" dirty="0"/>
              <a:t>Third level [Default : 2 font size smaller, 6 points line spacing] </a:t>
            </a:r>
          </a:p>
          <a:p>
            <a:pPr lvl="3"/>
            <a:r>
              <a:rPr lang="en-US" dirty="0"/>
              <a:t>Fourth level [ Default : 2 font size smaller, 6 points line spacing]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DDCF467-107E-404F-7680-5AB1100382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01362" y="6577996"/>
            <a:ext cx="887934" cy="280004"/>
          </a:xfrm>
        </p:spPr>
        <p:txBody>
          <a:bodyPr/>
          <a:lstStyle>
            <a:lvl1pPr algn="ctr">
              <a:defRPr sz="1000"/>
            </a:lvl1pPr>
          </a:lstStyle>
          <a:p>
            <a:fld id="{8C81137B-80AB-E148-8403-8E4221D909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EA09984-3C37-41C9-AD31-C9CAD3F3590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-7495" y="6588551"/>
            <a:ext cx="10899613" cy="269449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US"/>
              <a:t>Official (Closed) / Non-Sensitive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36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43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 Alt Content Slide (Numb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71"/>
            <a:ext cx="3532620" cy="684065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9D92C79-7088-1530-6658-353F89325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042" y="252401"/>
            <a:ext cx="9936000" cy="58761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3000" b="1">
                <a:solidFill>
                  <a:srgbClr val="00205B"/>
                </a:solidFill>
              </a:defRPr>
            </a:lvl1pPr>
          </a:lstStyle>
          <a:p>
            <a:r>
              <a:rPr lang="en-US" dirty="0"/>
              <a:t>Slide Title</a:t>
            </a:r>
            <a:r>
              <a:rPr lang="en-SG" dirty="0"/>
              <a:t> in Arial Bold, Default Size 30 (Numbering) 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EFD68B1-424E-D5A0-7BA3-119450EB41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5436" y="1057071"/>
            <a:ext cx="9936000" cy="5305629"/>
          </a:xfrm>
          <a:prstGeom prst="rect">
            <a:avLst/>
          </a:prstGeom>
        </p:spPr>
        <p:txBody>
          <a:bodyPr>
            <a:noAutofit/>
          </a:bodyPr>
          <a:lstStyle>
            <a:lvl1pPr marL="363538" indent="-363538" algn="just">
              <a:spcBef>
                <a:spcPts val="1800"/>
              </a:spcBef>
              <a:buSzPct val="100000"/>
              <a:buFont typeface="+mj-lt"/>
              <a:buAutoNum type="arabicPeriod"/>
              <a:defRPr sz="2000">
                <a:solidFill>
                  <a:srgbClr val="002060"/>
                </a:solidFill>
              </a:defRPr>
            </a:lvl1pPr>
            <a:lvl2pPr marL="809625" indent="-352425" algn="just" defTabSz="404813">
              <a:spcBef>
                <a:spcPts val="600"/>
              </a:spcBef>
              <a:buSzPct val="100000"/>
              <a:buFont typeface="+mj-lt"/>
              <a:buAutoNum type="alphaLcParenR"/>
              <a:defRPr sz="1800">
                <a:solidFill>
                  <a:srgbClr val="002060"/>
                </a:solidFill>
              </a:defRPr>
            </a:lvl2pPr>
            <a:lvl3pPr marL="1160463" indent="-266700" algn="just">
              <a:spcBef>
                <a:spcPts val="600"/>
              </a:spcBef>
              <a:buSzPct val="100000"/>
              <a:buFont typeface="+mj-lt"/>
              <a:buAutoNum type="romanLcParenR"/>
              <a:tabLst>
                <a:tab pos="1160463" algn="l"/>
              </a:tabLst>
              <a:defRPr sz="1600">
                <a:solidFill>
                  <a:srgbClr val="002060"/>
                </a:solidFill>
              </a:defRPr>
            </a:lvl3pPr>
            <a:lvl4pPr algn="just">
              <a:spcBef>
                <a:spcPts val="600"/>
              </a:spcBef>
              <a:defRPr sz="1600">
                <a:solidFill>
                  <a:srgbClr val="002060"/>
                </a:solidFill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00205B"/>
                </a:solidFill>
              </a:defRPr>
            </a:lvl5pPr>
          </a:lstStyle>
          <a:p>
            <a:pPr lvl="0"/>
            <a:r>
              <a:rPr lang="en-US" dirty="0"/>
              <a:t>First level text styles [Default: Dark blue Arial 20 font, 18 points line spacing]</a:t>
            </a:r>
          </a:p>
          <a:p>
            <a:pPr lvl="1"/>
            <a:r>
              <a:rPr lang="en-US" dirty="0"/>
              <a:t>Second level [ Default : 2 font size smaller, 6 points line spacing] </a:t>
            </a:r>
          </a:p>
          <a:p>
            <a:pPr lvl="2"/>
            <a:r>
              <a:rPr lang="en-US" dirty="0"/>
              <a:t>Third level [ Default : 2 font size smaller, 6 points line spacing] 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1ED71305-389B-4773-B6D5-CC1152A7573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US"/>
              <a:t>Official (Closed) / Non-Sensitive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4C26F56-3D8E-4657-B925-D54FC3D5CD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01362" y="6577996"/>
            <a:ext cx="887934" cy="280004"/>
          </a:xfrm>
        </p:spPr>
        <p:txBody>
          <a:bodyPr/>
          <a:lstStyle>
            <a:lvl1pPr algn="ctr">
              <a:defRPr sz="1000"/>
            </a:lvl1pPr>
          </a:lstStyle>
          <a:p>
            <a:fld id="{8C81137B-80AB-E148-8403-8E4221D90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5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1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 Alt Content Slide (Bullet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71"/>
            <a:ext cx="3532620" cy="684065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99BEF1C-0EDA-4456-8FA6-6BE7EAC33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042" y="252401"/>
            <a:ext cx="9936000" cy="58761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3000" b="1">
                <a:solidFill>
                  <a:srgbClr val="00205B"/>
                </a:solidFill>
              </a:defRPr>
            </a:lvl1pPr>
          </a:lstStyle>
          <a:p>
            <a:r>
              <a:rPr lang="en-US" dirty="0"/>
              <a:t>Slide Title</a:t>
            </a:r>
            <a:r>
              <a:rPr lang="en-SG" dirty="0"/>
              <a:t> in Arial Bold, Default Size 30 (Chevron) 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FFB3741-A9ED-A392-24F5-A89B566495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7108" y="1058400"/>
            <a:ext cx="9936000" cy="5304300"/>
          </a:xfrm>
          <a:prstGeom prst="rect">
            <a:avLst/>
          </a:prstGeom>
        </p:spPr>
        <p:txBody>
          <a:bodyPr>
            <a:noAutofit/>
          </a:bodyPr>
          <a:lstStyle>
            <a:lvl1pPr marL="446088" indent="-446088" algn="just"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>
                <a:solidFill>
                  <a:srgbClr val="00205B"/>
                </a:solidFill>
              </a:defRPr>
            </a:lvl1pPr>
            <a:lvl2pPr marL="809625" indent="-285750" algn="just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  <a:tabLst>
                <a:tab pos="1077913" algn="l"/>
              </a:tabLst>
              <a:defRPr sz="1800">
                <a:solidFill>
                  <a:srgbClr val="00205B"/>
                </a:solidFill>
              </a:defRPr>
            </a:lvl2pPr>
            <a:lvl3pPr marL="1077913" indent="-228600" algn="just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00205B"/>
                </a:solidFill>
              </a:defRPr>
            </a:lvl3pPr>
            <a:lvl4pPr marL="1347788" indent="-173038" algn="just"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rgbClr val="00205B"/>
                </a:solidFill>
              </a:defRPr>
            </a:lvl4pPr>
            <a:lvl5pPr marL="161925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00205B"/>
                </a:solidFill>
              </a:defRPr>
            </a:lvl5pPr>
          </a:lstStyle>
          <a:p>
            <a:pPr lvl="0"/>
            <a:r>
              <a:rPr lang="en-US" dirty="0"/>
              <a:t>First level text styles [Default : Dark Blue Arial 20,18 points line spacing]</a:t>
            </a:r>
          </a:p>
          <a:p>
            <a:pPr lvl="1"/>
            <a:r>
              <a:rPr lang="en-US" dirty="0"/>
              <a:t>Second level [Default : 2 font size smaller, 6 points line spacing]</a:t>
            </a:r>
          </a:p>
          <a:p>
            <a:pPr lvl="2"/>
            <a:r>
              <a:rPr lang="en-US" dirty="0"/>
              <a:t>Third level [Default : 2 font size smaller, 6 points line spacing] </a:t>
            </a:r>
          </a:p>
          <a:p>
            <a:pPr lvl="3"/>
            <a:r>
              <a:rPr lang="en-US" dirty="0"/>
              <a:t>Fourth level [ Default : 2 font size smaller, 6 points line spacing] 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6D09616D-DCE5-47CA-9B91-81035B3AB3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US"/>
              <a:t>Official (Closed) / Non-Sensitive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C1F3C6B-DA60-4929-BFE6-B68875825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01362" y="6577996"/>
            <a:ext cx="887934" cy="280004"/>
          </a:xfrm>
        </p:spPr>
        <p:txBody>
          <a:bodyPr/>
          <a:lstStyle>
            <a:lvl1pPr algn="ctr">
              <a:defRPr sz="1000"/>
            </a:lvl1pPr>
          </a:lstStyle>
          <a:p>
            <a:fld id="{8C81137B-80AB-E148-8403-8E4221D90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58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1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slide (Numb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7AB80B-0228-6055-DC24-03DF87E2B7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4" y="-4159"/>
            <a:ext cx="12192000" cy="68815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EB8A0AB-9CBE-47A1-8192-668C8198F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620" y="129490"/>
            <a:ext cx="10734376" cy="554510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r>
              <a:rPr lang="en-SG" dirty="0"/>
              <a:t> in Arial Bold, Default Size 30 (Numbering)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A729689-FF58-0AE7-71AE-8C6713E1DC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620" y="979661"/>
            <a:ext cx="11088000" cy="5331491"/>
          </a:xfrm>
          <a:prstGeom prst="rect">
            <a:avLst/>
          </a:prstGeom>
        </p:spPr>
        <p:txBody>
          <a:bodyPr>
            <a:noAutofit/>
          </a:bodyPr>
          <a:lstStyle>
            <a:lvl1pPr marL="363538" indent="-363538" algn="just">
              <a:spcBef>
                <a:spcPts val="1800"/>
              </a:spcBef>
              <a:buSzPct val="100000"/>
              <a:buFont typeface="+mj-lt"/>
              <a:buAutoNum type="arabicPeriod"/>
              <a:defRPr sz="2000">
                <a:solidFill>
                  <a:srgbClr val="002060"/>
                </a:solidFill>
              </a:defRPr>
            </a:lvl1pPr>
            <a:lvl2pPr marL="809625" indent="-352425" algn="just" defTabSz="404813">
              <a:spcBef>
                <a:spcPts val="600"/>
              </a:spcBef>
              <a:buSzPct val="100000"/>
              <a:buFont typeface="+mj-lt"/>
              <a:buAutoNum type="alphaLcParenR"/>
              <a:defRPr sz="1800">
                <a:solidFill>
                  <a:srgbClr val="002060"/>
                </a:solidFill>
              </a:defRPr>
            </a:lvl2pPr>
            <a:lvl3pPr marL="1160463" indent="-266700" algn="just">
              <a:spcBef>
                <a:spcPts val="600"/>
              </a:spcBef>
              <a:buSzPct val="100000"/>
              <a:buFont typeface="+mj-lt"/>
              <a:buAutoNum type="romanLcParenR"/>
              <a:tabLst>
                <a:tab pos="1160463" algn="l"/>
              </a:tabLst>
              <a:defRPr sz="1600">
                <a:solidFill>
                  <a:srgbClr val="002060"/>
                </a:solidFill>
              </a:defRPr>
            </a:lvl3pPr>
            <a:lvl4pPr algn="just">
              <a:spcBef>
                <a:spcPts val="600"/>
              </a:spcBef>
              <a:defRPr sz="1600">
                <a:solidFill>
                  <a:srgbClr val="002060"/>
                </a:solidFill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00205B"/>
                </a:solidFill>
              </a:defRPr>
            </a:lvl5pPr>
          </a:lstStyle>
          <a:p>
            <a:pPr lvl="0"/>
            <a:r>
              <a:rPr lang="en-US" dirty="0"/>
              <a:t>First level text styles [Default: Dark blue Arial 20 font, 18 points line spacing]</a:t>
            </a:r>
          </a:p>
          <a:p>
            <a:pPr lvl="1"/>
            <a:r>
              <a:rPr lang="en-US" dirty="0"/>
              <a:t>Second level [ Default : 2 font size smaller, 6 points line spacing] </a:t>
            </a:r>
          </a:p>
          <a:p>
            <a:pPr lvl="2"/>
            <a:r>
              <a:rPr lang="en-US" dirty="0"/>
              <a:t>Third level [ Default : 2 font size smaller, 6 points line spacing] 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C27A1A5-3F24-4D3B-A644-9C6A31F6BB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0" y="6580140"/>
            <a:ext cx="12192000" cy="270240"/>
          </a:xfrm>
        </p:spPr>
        <p:txBody>
          <a:bodyPr/>
          <a:lstStyle>
            <a:lvl1pPr algn="ctr">
              <a:defRPr sz="900"/>
            </a:lvl1pPr>
          </a:lstStyle>
          <a:p>
            <a:r>
              <a:rPr lang="en-US"/>
              <a:t>Official (Closed) / Non-Sensitive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DEEC138-7060-4D48-82B2-B277906A0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01362" y="6577996"/>
            <a:ext cx="887934" cy="280004"/>
          </a:xfrm>
        </p:spPr>
        <p:txBody>
          <a:bodyPr/>
          <a:lstStyle>
            <a:lvl1pPr algn="ctr">
              <a:defRPr sz="1000"/>
            </a:lvl1pPr>
          </a:lstStyle>
          <a:p>
            <a:fld id="{8C81137B-80AB-E148-8403-8E4221D90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1292" y="7800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79616"/>
            <a:ext cx="12191999" cy="267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Official (Closed) / Non-Sensitive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796" y="6579616"/>
            <a:ext cx="857203" cy="256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fld id="{8C81137B-80AB-E148-8403-8E4221D909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3EBD3-3ECF-E72D-3E42-AB04A2F2A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1292" y="1724642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4509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8" r:id="rId3"/>
    <p:sldLayoutId id="2147483650" r:id="rId4"/>
    <p:sldLayoutId id="2147483663" r:id="rId5"/>
    <p:sldLayoutId id="2147483652" r:id="rId6"/>
    <p:sldLayoutId id="2147483678" r:id="rId7"/>
    <p:sldLayoutId id="2147483677" r:id="rId8"/>
    <p:sldLayoutId id="2147483683" r:id="rId9"/>
    <p:sldLayoutId id="2147483681" r:id="rId10"/>
    <p:sldLayoutId id="2147483680" r:id="rId11"/>
    <p:sldLayoutId id="2147483682" r:id="rId12"/>
    <p:sldLayoutId id="2147483685" r:id="rId13"/>
    <p:sldLayoutId id="2147483686" r:id="rId14"/>
    <p:sldLayoutId id="2147483684" r:id="rId15"/>
    <p:sldLayoutId id="2147483658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0206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30000"/>
        <a:buFont typeface="Arial"/>
        <a:buChar char="•"/>
        <a:defRPr sz="2200" kern="1200">
          <a:solidFill>
            <a:srgbClr val="00206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600"/>
        </a:spcBef>
        <a:buSzPct val="100000"/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600"/>
        </a:spcBef>
        <a:buFont typeface="Arial" panose="020B0604020202020204" pitchFamily="34" charset="0"/>
        <a:buChar char="–"/>
        <a:defRPr sz="1800" kern="1200">
          <a:solidFill>
            <a:srgbClr val="00206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rgbClr val="00206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06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ce.gov.sg/e-Services/Police-Licences/Overview-of-Gun-Explosive-Weapon-Licence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olice.gov.sg/e-Services/Police-Licences/Overview-of-Gun-Explosive-Weapon-Licences/Information-on-Gun-Licence-Matter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05A46E-0A8F-34ED-D81F-01C1191774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03415" y="1234843"/>
            <a:ext cx="10179098" cy="53043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Pre-Briefing Instructions </a:t>
            </a:r>
          </a:p>
          <a:p>
            <a:r>
              <a:rPr lang="en-US" dirty="0"/>
              <a:t>Thank you for joining this engagement session. If you have colleagues who have yet to log in, please check in with them. We aim to start the briefing on time. </a:t>
            </a:r>
          </a:p>
          <a:p>
            <a:r>
              <a:rPr lang="en-US" dirty="0"/>
              <a:t>All participants will be muted during the briefing. We will conduct a sound test and wait out for 5 mins before commencing the briefing. For those who encountered technical difficulties, please re-log in again. </a:t>
            </a:r>
          </a:p>
          <a:p>
            <a:pPr lvl="1"/>
            <a:r>
              <a:rPr lang="en-US" sz="2000" dirty="0"/>
              <a:t>Use a stable internet connection</a:t>
            </a:r>
          </a:p>
          <a:p>
            <a:pPr lvl="1"/>
            <a:r>
              <a:rPr lang="en-US" sz="2000" dirty="0"/>
              <a:t>Use a headset or earbuds for better audio quality</a:t>
            </a:r>
          </a:p>
          <a:p>
            <a:pPr lvl="1"/>
            <a:r>
              <a:rPr lang="en-US" sz="2000" dirty="0"/>
              <a:t>Minimize background noise</a:t>
            </a:r>
          </a:p>
          <a:p>
            <a:r>
              <a:rPr lang="en-US" dirty="0"/>
              <a:t>Use the </a:t>
            </a:r>
            <a:r>
              <a:rPr lang="en-US" dirty="0" err="1"/>
              <a:t>Chatbox</a:t>
            </a:r>
            <a:r>
              <a:rPr lang="en-US" dirty="0"/>
              <a:t> if you have questions. We will answer questions at the end of the briefing. Pls state your name and company.</a:t>
            </a:r>
          </a:p>
          <a:p>
            <a:r>
              <a:rPr lang="en-GB" dirty="0"/>
              <a:t>Briefing slides and consolidated FAQ will be available on our websites subsequently.  </a:t>
            </a:r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3761C9-A3FA-6548-0092-EBC7CA72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463" y="213180"/>
            <a:ext cx="10265158" cy="1166441"/>
          </a:xfrm>
        </p:spPr>
        <p:txBody>
          <a:bodyPr/>
          <a:lstStyle/>
          <a:p>
            <a:r>
              <a:rPr lang="en-US" dirty="0"/>
              <a:t>Briefing on the Guns, Explosives and Weapons Control Act 2021 (GEWCA) and the 3D Printing Industry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78B45-7287-2D85-89E2-1F3879F8AAF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62705"/>
            <a:ext cx="11072812" cy="270240"/>
          </a:xfrm>
        </p:spPr>
        <p:txBody>
          <a:bodyPr/>
          <a:lstStyle/>
          <a:p>
            <a:r>
              <a:rPr lang="en-US" dirty="0"/>
              <a:t>Official (Open) / Non-Sensitive</a:t>
            </a:r>
          </a:p>
        </p:txBody>
      </p:sp>
    </p:spTree>
    <p:extLst>
      <p:ext uri="{BB962C8B-B14F-4D97-AF65-F5344CB8AC3E}">
        <p14:creationId xmlns:p14="http://schemas.microsoft.com/office/powerpoint/2010/main" val="1302489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934111-3102-6C89-2303-439A8D5E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042" y="143907"/>
            <a:ext cx="9936000" cy="587613"/>
          </a:xfrm>
        </p:spPr>
        <p:txBody>
          <a:bodyPr/>
          <a:lstStyle/>
          <a:p>
            <a:r>
              <a:rPr lang="en-US" dirty="0"/>
              <a:t>Regulated Items under GEWCA</a:t>
            </a:r>
            <a:endParaRPr lang="en-SG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4198874-4947-4819-5BC5-AB6431E7E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345954"/>
              </p:ext>
            </p:extLst>
          </p:nvPr>
        </p:nvGraphicFramePr>
        <p:xfrm>
          <a:off x="1365030" y="603129"/>
          <a:ext cx="10581128" cy="620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282">
                  <a:extLst>
                    <a:ext uri="{9D8B030D-6E8A-4147-A177-3AD203B41FA5}">
                      <a16:colId xmlns:a16="http://schemas.microsoft.com/office/drawing/2014/main" val="3044875713"/>
                    </a:ext>
                  </a:extLst>
                </a:gridCol>
                <a:gridCol w="1916282">
                  <a:extLst>
                    <a:ext uri="{9D8B030D-6E8A-4147-A177-3AD203B41FA5}">
                      <a16:colId xmlns:a16="http://schemas.microsoft.com/office/drawing/2014/main" val="927973374"/>
                    </a:ext>
                  </a:extLst>
                </a:gridCol>
                <a:gridCol w="1916282">
                  <a:extLst>
                    <a:ext uri="{9D8B030D-6E8A-4147-A177-3AD203B41FA5}">
                      <a16:colId xmlns:a16="http://schemas.microsoft.com/office/drawing/2014/main" val="2689044973"/>
                    </a:ext>
                  </a:extLst>
                </a:gridCol>
                <a:gridCol w="1916282">
                  <a:extLst>
                    <a:ext uri="{9D8B030D-6E8A-4147-A177-3AD203B41FA5}">
                      <a16:colId xmlns:a16="http://schemas.microsoft.com/office/drawing/2014/main" val="2117108318"/>
                    </a:ext>
                  </a:extLst>
                </a:gridCol>
                <a:gridCol w="2916000">
                  <a:extLst>
                    <a:ext uri="{9D8B030D-6E8A-4147-A177-3AD203B41FA5}">
                      <a16:colId xmlns:a16="http://schemas.microsoft.com/office/drawing/2014/main" val="2455753746"/>
                    </a:ext>
                  </a:extLst>
                </a:gridCol>
              </a:tblGrid>
              <a:tr h="70189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Guns</a:t>
                      </a:r>
                      <a:endParaRPr lang="en-SG" sz="18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latin typeface="+mn-lt"/>
                        </a:rPr>
                        <a:t>Explosives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Explosive</a:t>
                      </a:r>
                    </a:p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Precursors (EP)</a:t>
                      </a:r>
                      <a:endParaRPr lang="en-SG" sz="18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Noxious Substances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Weapons</a:t>
                      </a:r>
                    </a:p>
                    <a:p>
                      <a:pPr marL="0" algn="ctr" defTabSz="457200" rtl="0" eaLnBrk="1" latinLnBrk="0" hangingPunct="1"/>
                      <a:endParaRPr lang="en-US" sz="18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967516"/>
                  </a:ext>
                </a:extLst>
              </a:tr>
              <a:tr h="4924817">
                <a:tc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Firearms 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(e.g. pistol, shotgun, rifle, etc.)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Non-Firearms (e.g. Air-guns, paintball guns) 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Tranquiliser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gun 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Stun gun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Spear gun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Gun accessory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3D printed guns blueprint</a:t>
                      </a:r>
                      <a:endParaRPr kumimoji="0" lang="en-SG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SG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Ammunition  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Explosive substances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Fireworks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Flares</a:t>
                      </a:r>
                      <a:endParaRPr lang="en-US" sz="1600" dirty="0">
                        <a:latin typeface="+mn-lt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 types Desensitised explosives (DE) 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Certain lower risks – Class Licence (e.g. Airbags)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Certain Lower risks – Exempted from Licence (e.g. Christmas crackers)</a:t>
                      </a:r>
                      <a:endParaRPr kumimoji="0" lang="en-SG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n-SG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 dual use chemicals which can be used for industrial purpose or improvised as explosives </a:t>
                      </a:r>
                    </a:p>
                    <a:p>
                      <a:pPr marL="271463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(e.g., ammonium nitrate, hydrogen peroxide, etc.)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Nauseating or lachrymatory substance (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e.g., pepper spray)</a:t>
                      </a:r>
                      <a:endParaRPr kumimoji="0" lang="en-SG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 weapons categorised as follows: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Type 1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(Licence)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Designed to cause hurt and have very limited legitimate day-to-day uses (e.g.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karambit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knives) </a:t>
                      </a: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Type 2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(Class Licence)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Designed to cause hurt but have specified legitimate uses such as sporting, theatrical, ornamental purposes (e.g. sword)</a:t>
                      </a: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Type 3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(No Licence)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Designed as tools of trade but may be misused to cause hurt (e.g. axes)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4681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50320A-AEA2-BCB2-91E7-A042E5BCB1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1137B-80AB-E148-8403-8E4221D909A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AD6E20E-A3A9-164A-02A6-B268EB05A77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/>
          <a:p>
            <a:r>
              <a:rPr lang="en-US" dirty="0"/>
              <a:t>Official (Open)/Non-Sensitive</a:t>
            </a:r>
          </a:p>
        </p:txBody>
      </p:sp>
    </p:spTree>
    <p:extLst>
      <p:ext uri="{BB962C8B-B14F-4D97-AF65-F5344CB8AC3E}">
        <p14:creationId xmlns:p14="http://schemas.microsoft.com/office/powerpoint/2010/main" val="1031492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934111-3102-6C89-2303-439A8D5E7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Regulated Activities under GEWCA</a:t>
            </a:r>
            <a:endParaRPr lang="en-SG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4198874-4947-4819-5BC5-AB6431E7E4C4}"/>
              </a:ext>
            </a:extLst>
          </p:cNvPr>
          <p:cNvGraphicFramePr>
            <a:graphicFrameLocks noGrp="1"/>
          </p:cNvGraphicFramePr>
          <p:nvPr/>
        </p:nvGraphicFramePr>
        <p:xfrm>
          <a:off x="1693291" y="876104"/>
          <a:ext cx="10098906" cy="4800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151">
                  <a:extLst>
                    <a:ext uri="{9D8B030D-6E8A-4147-A177-3AD203B41FA5}">
                      <a16:colId xmlns:a16="http://schemas.microsoft.com/office/drawing/2014/main" val="1071045158"/>
                    </a:ext>
                  </a:extLst>
                </a:gridCol>
                <a:gridCol w="1683151">
                  <a:extLst>
                    <a:ext uri="{9D8B030D-6E8A-4147-A177-3AD203B41FA5}">
                      <a16:colId xmlns:a16="http://schemas.microsoft.com/office/drawing/2014/main" val="3044875713"/>
                    </a:ext>
                  </a:extLst>
                </a:gridCol>
                <a:gridCol w="1683151">
                  <a:extLst>
                    <a:ext uri="{9D8B030D-6E8A-4147-A177-3AD203B41FA5}">
                      <a16:colId xmlns:a16="http://schemas.microsoft.com/office/drawing/2014/main" val="927973374"/>
                    </a:ext>
                  </a:extLst>
                </a:gridCol>
                <a:gridCol w="1683151">
                  <a:extLst>
                    <a:ext uri="{9D8B030D-6E8A-4147-A177-3AD203B41FA5}">
                      <a16:colId xmlns:a16="http://schemas.microsoft.com/office/drawing/2014/main" val="2689044973"/>
                    </a:ext>
                  </a:extLst>
                </a:gridCol>
                <a:gridCol w="1683151">
                  <a:extLst>
                    <a:ext uri="{9D8B030D-6E8A-4147-A177-3AD203B41FA5}">
                      <a16:colId xmlns:a16="http://schemas.microsoft.com/office/drawing/2014/main" val="2117108318"/>
                    </a:ext>
                  </a:extLst>
                </a:gridCol>
                <a:gridCol w="1683151">
                  <a:extLst>
                    <a:ext uri="{9D8B030D-6E8A-4147-A177-3AD203B41FA5}">
                      <a16:colId xmlns:a16="http://schemas.microsoft.com/office/drawing/2014/main" val="2455753746"/>
                    </a:ext>
                  </a:extLst>
                </a:gridCol>
              </a:tblGrid>
              <a:tr h="638408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Licence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SG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Guns</a:t>
                      </a:r>
                      <a:endParaRPr lang="en-SG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Explosives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EPs</a:t>
                      </a:r>
                      <a:endParaRPr lang="en-SG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Noxious Substances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Weapons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967516"/>
                  </a:ext>
                </a:extLst>
              </a:tr>
              <a:tr h="36480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SG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anufacture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46819"/>
                  </a:ext>
                </a:extLst>
              </a:tr>
              <a:tr h="36480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SG" sz="16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upply</a:t>
                      </a:r>
                      <a:r>
                        <a:rPr lang="en-SG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lang="en-SG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lang="en-SG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809260"/>
                  </a:ext>
                </a:extLst>
              </a:tr>
              <a:tr h="36480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Possess</a:t>
                      </a:r>
                      <a:endParaRPr lang="en-SG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136279"/>
                  </a:ext>
                </a:extLst>
              </a:tr>
              <a:tr h="36480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Store</a:t>
                      </a:r>
                      <a:endParaRPr lang="en-SG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  <a:endParaRPr kumimoji="0" lang="en-SG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  <a:endParaRPr kumimoji="0" lang="en-SG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190576"/>
                  </a:ext>
                </a:extLst>
              </a:tr>
              <a:tr h="36480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SG" sz="16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epair</a:t>
                      </a:r>
                      <a:endParaRPr lang="en-SG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850481"/>
                  </a:ext>
                </a:extLst>
              </a:tr>
              <a:tr h="36480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SG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Dispose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257685"/>
                  </a:ext>
                </a:extLst>
              </a:tr>
              <a:tr h="36480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SG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endParaRPr lang="en-SG" sz="1600" b="1" kern="1200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SG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SG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SG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SG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584577"/>
                  </a:ext>
                </a:extLst>
              </a:tr>
              <a:tr h="36480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Import/Export</a:t>
                      </a:r>
                      <a:endParaRPr lang="en-SG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613914"/>
                  </a:ext>
                </a:extLst>
              </a:tr>
              <a:tr h="36480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Conveyance</a:t>
                      </a:r>
                      <a:endParaRPr lang="en-SG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274626"/>
                  </a:ext>
                </a:extLst>
              </a:tr>
              <a:tr h="36480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SG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Rock Blasting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SG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SG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SG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SG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591259"/>
                  </a:ext>
                </a:extLst>
              </a:tr>
              <a:tr h="50154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n-SG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Fireworks Display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SG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en-SG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SG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SG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SG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2338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A0D860E-A788-CE60-0B96-7AC81D026776}"/>
              </a:ext>
            </a:extLst>
          </p:cNvPr>
          <p:cNvSpPr txBox="1"/>
          <p:nvPr/>
        </p:nvSpPr>
        <p:spPr>
          <a:xfrm>
            <a:off x="1693293" y="5689775"/>
            <a:ext cx="92082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Activity already existed under previous AEA and regulations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New Licences introduced under GEWCA </a:t>
            </a:r>
          </a:p>
          <a:p>
            <a:pPr algn="just">
              <a:defRPr/>
            </a:pPr>
            <a:r>
              <a:rPr lang="en-SG" sz="14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(-)  Not applicable</a:t>
            </a:r>
            <a:endParaRPr kumimoji="0" lang="en-SG" sz="1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BA2C46-04B1-E75B-2CB5-0607B45F1D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1137B-80AB-E148-8403-8E4221D909A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2937064-8613-532D-747C-479919F0C3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/>
          <a:p>
            <a:r>
              <a:rPr lang="en-US" dirty="0"/>
              <a:t>Official (Open)/Non-Sensitive</a:t>
            </a:r>
          </a:p>
        </p:txBody>
      </p:sp>
    </p:spTree>
    <p:extLst>
      <p:ext uri="{BB962C8B-B14F-4D97-AF65-F5344CB8AC3E}">
        <p14:creationId xmlns:p14="http://schemas.microsoft.com/office/powerpoint/2010/main" val="2327319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F44E76-9A70-7A22-5D6C-8A17BD2D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71" y="2480406"/>
            <a:ext cx="11062623" cy="1160918"/>
          </a:xfrm>
        </p:spPr>
        <p:txBody>
          <a:bodyPr/>
          <a:lstStyle/>
          <a:p>
            <a:r>
              <a:rPr lang="en-US" dirty="0"/>
              <a:t>GEWCA R</a:t>
            </a:r>
            <a:r>
              <a:rPr lang="en-US" sz="3600" dirty="0"/>
              <a:t>egulatory Regime for Guns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88F883-B3B3-CCB8-FC71-F1C4F7E5B85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Official (Open) / Non-Sensitive</a:t>
            </a:r>
          </a:p>
        </p:txBody>
      </p:sp>
    </p:spTree>
    <p:extLst>
      <p:ext uri="{BB962C8B-B14F-4D97-AF65-F5344CB8AC3E}">
        <p14:creationId xmlns:p14="http://schemas.microsoft.com/office/powerpoint/2010/main" val="320515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E812D6-D5B7-19A9-89E9-D83E047F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661" y="164367"/>
            <a:ext cx="9936000" cy="587613"/>
          </a:xfrm>
        </p:spPr>
        <p:txBody>
          <a:bodyPr/>
          <a:lstStyle/>
          <a:p>
            <a:r>
              <a:rPr lang="en-US" dirty="0"/>
              <a:t>Definition of “Gun” under GEWCA</a:t>
            </a:r>
            <a:endParaRPr lang="en-S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B2F3C2-D27C-6536-FEDE-5E8059E2E64E}"/>
              </a:ext>
            </a:extLst>
          </p:cNvPr>
          <p:cNvSpPr txBox="1"/>
          <p:nvPr/>
        </p:nvSpPr>
        <p:spPr>
          <a:xfrm>
            <a:off x="1167316" y="831836"/>
            <a:ext cx="1097902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5B"/>
                </a:solidFill>
              </a:rPr>
              <a:t>Under Section 3.(1) “gun” means an object or a thing that, if used in the way for which it is or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was designed or adapted, </a:t>
            </a:r>
            <a:r>
              <a:rPr lang="en-US" sz="1600" dirty="0">
                <a:solidFill>
                  <a:srgbClr val="00205B"/>
                </a:solidFill>
              </a:rPr>
              <a:t>is or was capable of being aimed at a target and causing hurt or injury by —</a:t>
            </a:r>
          </a:p>
          <a:p>
            <a:pPr lvl="1"/>
            <a:endParaRPr lang="en-US" sz="1600" dirty="0">
              <a:solidFill>
                <a:srgbClr val="00205B"/>
              </a:solidFill>
            </a:endParaRPr>
          </a:p>
          <a:p>
            <a:pPr lvl="1"/>
            <a:r>
              <a:rPr lang="en-US" sz="1600" dirty="0">
                <a:solidFill>
                  <a:srgbClr val="00205B"/>
                </a:solidFill>
              </a:rPr>
              <a:t>(a)	propelling a bullet, shot or other projectile (which may or may not contain any noxious substance); or</a:t>
            </a:r>
          </a:p>
          <a:p>
            <a:pPr lvl="1"/>
            <a:endParaRPr lang="en-US" sz="1600" dirty="0">
              <a:solidFill>
                <a:srgbClr val="00205B"/>
              </a:solidFill>
            </a:endParaRPr>
          </a:p>
          <a:p>
            <a:pPr lvl="1"/>
            <a:r>
              <a:rPr lang="en-US" sz="1600" dirty="0">
                <a:solidFill>
                  <a:srgbClr val="00205B"/>
                </a:solidFill>
              </a:rPr>
              <a:t>(b)	discharging any corrosive substance or poison, by means of a burning propellant, compressed air or other compressed gas, or an explosive force (however caused), and includes any of the following:</a:t>
            </a:r>
          </a:p>
          <a:p>
            <a:pPr lvl="1"/>
            <a:endParaRPr lang="en-SG" sz="1600" dirty="0">
              <a:solidFill>
                <a:srgbClr val="00205B"/>
              </a:solidFill>
            </a:endParaRPr>
          </a:p>
          <a:p>
            <a:pPr lvl="1"/>
            <a:r>
              <a:rPr lang="en-SG" sz="1600" dirty="0">
                <a:solidFill>
                  <a:srgbClr val="00205B"/>
                </a:solidFill>
              </a:rPr>
              <a:t>(c) an object or a thing mentioned in subsection (2)(a);</a:t>
            </a:r>
          </a:p>
          <a:p>
            <a:pPr lvl="1"/>
            <a:endParaRPr lang="en-US" sz="1600" dirty="0">
              <a:solidFill>
                <a:srgbClr val="00205B"/>
              </a:solidFill>
            </a:endParaRPr>
          </a:p>
          <a:p>
            <a:pPr lvl="1"/>
            <a:r>
              <a:rPr lang="en-US" sz="1600" dirty="0">
                <a:solidFill>
                  <a:srgbClr val="00205B"/>
                </a:solidFill>
              </a:rPr>
              <a:t>(d) a collection of major parts of a gun mentioned in subsection (2)(b).</a:t>
            </a:r>
          </a:p>
          <a:p>
            <a:r>
              <a:rPr lang="en-US" sz="1600" dirty="0">
                <a:solidFill>
                  <a:srgbClr val="002060"/>
                </a:solidFill>
              </a:rPr>
              <a:t>======================================================================================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Subsection</a:t>
            </a:r>
          </a:p>
          <a:p>
            <a:pPr lvl="1"/>
            <a:endParaRPr lang="en-US" sz="1600" dirty="0">
              <a:solidFill>
                <a:srgbClr val="002060"/>
              </a:solidFill>
            </a:endParaRP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(2)(a) an object or a thing that would be a gun — (</a:t>
            </a:r>
            <a:r>
              <a:rPr lang="en-US" sz="1600" dirty="0" err="1">
                <a:solidFill>
                  <a:srgbClr val="002060"/>
                </a:solidFill>
              </a:rPr>
              <a:t>i</a:t>
            </a:r>
            <a:r>
              <a:rPr lang="en-US" sz="1600" dirty="0">
                <a:solidFill>
                  <a:srgbClr val="002060"/>
                </a:solidFill>
              </a:rPr>
              <a:t>) if it did not have something missing from it, or a defect or obstruction in it; or (ii) if it were not for the fact that something has been added to it, must be taken to be a gun;</a:t>
            </a:r>
          </a:p>
          <a:p>
            <a:pPr lvl="1"/>
            <a:endParaRPr lang="en-US" sz="1600" dirty="0">
              <a:solidFill>
                <a:srgbClr val="002060"/>
              </a:solidFill>
            </a:endParaRP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(b) a collection of the major parts of a gun that if assembled would be a gun (or would be a gun if it were assembled and in working order) is taken to be a gun; and </a:t>
            </a:r>
          </a:p>
          <a:p>
            <a:pPr lvl="1"/>
            <a:endParaRPr lang="en-US" sz="1600" dirty="0">
              <a:solidFill>
                <a:srgbClr val="002060"/>
              </a:solidFill>
            </a:endParaRP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(c) a reference to a gun of a particular category or kind includes a reference to an object or a thing that would be a GUNS, EXPLOSIVES AND WEAPONS CONTROL 19 gun of that category or kind if not for paragraph (a)(</a:t>
            </a:r>
            <a:r>
              <a:rPr lang="en-US" sz="1600" dirty="0" err="1">
                <a:solidFill>
                  <a:srgbClr val="002060"/>
                </a:solidFill>
              </a:rPr>
              <a:t>i</a:t>
            </a:r>
            <a:r>
              <a:rPr lang="en-US" sz="1600" dirty="0">
                <a:solidFill>
                  <a:srgbClr val="002060"/>
                </a:solidFill>
              </a:rPr>
              <a:t>) or (ii).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F46B7BC-693B-3D85-8C72-EFED2F31843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/>
          <a:p>
            <a:r>
              <a:rPr lang="en-US" dirty="0"/>
              <a:t>Official (Open)/Non-Sensitive</a:t>
            </a:r>
          </a:p>
        </p:txBody>
      </p:sp>
    </p:spTree>
    <p:extLst>
      <p:ext uri="{BB962C8B-B14F-4D97-AF65-F5344CB8AC3E}">
        <p14:creationId xmlns:p14="http://schemas.microsoft.com/office/powerpoint/2010/main" val="838443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4E80D-1445-A9A1-B313-6B2911B15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CEA9DC-CF55-1600-203F-8A1180B4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542" y="574351"/>
            <a:ext cx="10519574" cy="587613"/>
          </a:xfrm>
        </p:spPr>
        <p:txBody>
          <a:bodyPr/>
          <a:lstStyle/>
          <a:p>
            <a:r>
              <a:rPr lang="en-US" dirty="0"/>
              <a:t>Subsidiary Legislation Relevant to Guns under GEWCA</a:t>
            </a:r>
            <a:endParaRPr lang="en-SG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E3D0A1D-0AD2-9105-FFFD-52421F5C16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95807" y="1540042"/>
            <a:ext cx="10519574" cy="4368214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latin typeface="+mn-lt"/>
                <a:cs typeface="Arial" panose="020B0604020202020204" pitchFamily="34" charset="0"/>
              </a:rPr>
              <a:t>Under S122 of Guns, Explosives and Weapons Control (Guns) Regulations 2025</a:t>
            </a:r>
          </a:p>
          <a:p>
            <a:pPr lvl="1"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Specifies licensing requirements for guns and major gun parts </a:t>
            </a:r>
          </a:p>
          <a:p>
            <a:pPr lvl="1"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Controls manufacture, repair, import, export, dealing, possession </a:t>
            </a:r>
          </a:p>
          <a:p>
            <a:pPr marL="0" indent="0">
              <a:buNone/>
              <a:defRPr/>
            </a:pPr>
            <a:endParaRPr lang="en-US" sz="2000" dirty="0">
              <a:latin typeface="+mn-lt"/>
            </a:endParaRPr>
          </a:p>
          <a:p>
            <a:pPr marL="363537" lvl="1" indent="0">
              <a:spcBef>
                <a:spcPts val="0"/>
              </a:spcBef>
              <a:buNone/>
            </a:pPr>
            <a:endParaRPr lang="en-US" sz="2000" dirty="0">
              <a:latin typeface="+mn-lt"/>
            </a:endParaRPr>
          </a:p>
          <a:p>
            <a:pPr marL="820737" lvl="1" indent="-457200">
              <a:spcBef>
                <a:spcPts val="0"/>
              </a:spcBef>
              <a:buFont typeface="+mj-lt"/>
              <a:buAutoNum type="arabicPeriod"/>
            </a:pPr>
            <a:endParaRPr lang="en-SG" sz="2000" dirty="0">
              <a:latin typeface="+mn-lt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F70D48-45AA-8516-CA55-315CC93E14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/>
          <a:p>
            <a:r>
              <a:rPr lang="en-US" dirty="0"/>
              <a:t>Official (Open)/Non-Sensitive</a:t>
            </a:r>
          </a:p>
        </p:txBody>
      </p:sp>
    </p:spTree>
    <p:extLst>
      <p:ext uri="{BB962C8B-B14F-4D97-AF65-F5344CB8AC3E}">
        <p14:creationId xmlns:p14="http://schemas.microsoft.com/office/powerpoint/2010/main" val="1793338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E812D6-D5B7-19A9-89E9-D83E047F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964" y="444034"/>
            <a:ext cx="9936000" cy="587613"/>
          </a:xfrm>
        </p:spPr>
        <p:txBody>
          <a:bodyPr/>
          <a:lstStyle/>
          <a:p>
            <a:r>
              <a:rPr lang="en-US" dirty="0"/>
              <a:t>Definition of “Gun” under GEWCA</a:t>
            </a:r>
            <a:endParaRPr lang="en-SG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2738F5-899F-0BAE-1145-CAF816B92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51696"/>
              </p:ext>
            </p:extLst>
          </p:nvPr>
        </p:nvGraphicFramePr>
        <p:xfrm>
          <a:off x="1365964" y="1031647"/>
          <a:ext cx="10579260" cy="5353050"/>
        </p:xfrm>
        <a:graphic>
          <a:graphicData uri="http://schemas.openxmlformats.org/drawingml/2006/table">
            <a:tbl>
              <a:tblPr firstRow="1" firstCol="1" lastRow="1" lastCol="1" bandRow="1">
                <a:tableStyleId>{5940675A-B579-460E-94D1-54222C63F5DA}</a:tableStyleId>
              </a:tblPr>
              <a:tblGrid>
                <a:gridCol w="10579260">
                  <a:extLst>
                    <a:ext uri="{9D8B030D-6E8A-4147-A177-3AD203B41FA5}">
                      <a16:colId xmlns:a16="http://schemas.microsoft.com/office/drawing/2014/main" val="11269904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SG" sz="1800" b="1" dirty="0">
                          <a:solidFill>
                            <a:schemeClr val="bg1"/>
                          </a:solidFill>
                          <a:effectLst/>
                        </a:rPr>
                        <a:t>Examples</a:t>
                      </a:r>
                      <a:endParaRPr lang="en-SG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073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SG" sz="1800" dirty="0">
                          <a:solidFill>
                            <a:srgbClr val="00205B"/>
                          </a:solidFill>
                          <a:effectLst/>
                        </a:rPr>
                        <a:t> An electronic dart gun.</a:t>
                      </a:r>
                      <a:endParaRPr lang="en-SG" sz="1800" dirty="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645087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SG" sz="1800" dirty="0">
                          <a:solidFill>
                            <a:srgbClr val="00205B"/>
                          </a:solidFill>
                          <a:effectLst/>
                        </a:rPr>
                        <a:t> A ballistic knife.</a:t>
                      </a:r>
                      <a:endParaRPr lang="en-SG" sz="1800" dirty="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2569166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SG" sz="1800" dirty="0">
                          <a:solidFill>
                            <a:srgbClr val="00205B"/>
                          </a:solidFill>
                          <a:effectLst/>
                        </a:rPr>
                        <a:t> A handgun or revolver.</a:t>
                      </a:r>
                      <a:endParaRPr lang="en-SG" sz="1800" dirty="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4034578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SG" sz="1800" dirty="0">
                          <a:solidFill>
                            <a:srgbClr val="00205B"/>
                          </a:solidFill>
                          <a:effectLst/>
                        </a:rPr>
                        <a:t> An automatic gun or pistol.</a:t>
                      </a:r>
                      <a:endParaRPr lang="en-SG" sz="1800" dirty="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2191952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SG" sz="1800" dirty="0">
                          <a:solidFill>
                            <a:srgbClr val="00205B"/>
                          </a:solidFill>
                          <a:effectLst/>
                        </a:rPr>
                        <a:t> A spear gun.</a:t>
                      </a:r>
                      <a:endParaRPr lang="en-SG" sz="1800" dirty="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3323212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SG" sz="1800" dirty="0">
                          <a:solidFill>
                            <a:srgbClr val="00205B"/>
                          </a:solidFill>
                          <a:effectLst/>
                        </a:rPr>
                        <a:t> A stun gun or taser.</a:t>
                      </a:r>
                      <a:endParaRPr lang="en-SG" sz="1800" dirty="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2901995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SG" sz="1800" dirty="0">
                          <a:solidFill>
                            <a:srgbClr val="00205B"/>
                          </a:solidFill>
                          <a:effectLst/>
                        </a:rPr>
                        <a:t> A firearm designed to fire projectiles containing tear gas or poison.</a:t>
                      </a:r>
                      <a:endParaRPr lang="en-SG" sz="1800" dirty="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2954188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SG" sz="1800" dirty="0">
                          <a:solidFill>
                            <a:srgbClr val="00205B"/>
                          </a:solidFill>
                          <a:effectLst/>
                        </a:rPr>
                        <a:t> A firearm designed to tranquillise, immobilise or administer vaccines or other medicines to animals.</a:t>
                      </a:r>
                      <a:endParaRPr lang="en-SG" sz="1800" dirty="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2518058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SG" sz="1800" dirty="0">
                          <a:solidFill>
                            <a:srgbClr val="00205B"/>
                          </a:solidFill>
                          <a:effectLst/>
                        </a:rPr>
                        <a:t> A howitzer, mortar, bazooka and similar military firearms designed to fire explosive projectiles.</a:t>
                      </a:r>
                      <a:endParaRPr lang="en-SG" sz="1800" dirty="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2075599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SG" sz="1800" dirty="0">
                          <a:solidFill>
                            <a:srgbClr val="00205B"/>
                          </a:solidFill>
                          <a:effectLst/>
                        </a:rPr>
                        <a:t> A machine gun or sub-machine gun.</a:t>
                      </a:r>
                      <a:endParaRPr lang="en-SG" sz="1800" dirty="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3836990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SG" sz="1800" dirty="0">
                          <a:solidFill>
                            <a:srgbClr val="00205B"/>
                          </a:solidFill>
                          <a:effectLst/>
                        </a:rPr>
                        <a:t> A self-loading rifle or shotgun.</a:t>
                      </a:r>
                      <a:endParaRPr lang="en-SG" sz="1800" dirty="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3045463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SG" sz="1800" dirty="0">
                          <a:solidFill>
                            <a:srgbClr val="00205B"/>
                          </a:solidFill>
                          <a:effectLst/>
                        </a:rPr>
                        <a:t> A paint-pellet gun or paintball marker.</a:t>
                      </a:r>
                      <a:endParaRPr lang="en-SG" sz="1800" dirty="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2402377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SG" sz="1800" dirty="0">
                          <a:solidFill>
                            <a:srgbClr val="00205B"/>
                          </a:solidFill>
                          <a:effectLst/>
                        </a:rPr>
                        <a:t> An airgun.</a:t>
                      </a:r>
                      <a:endParaRPr lang="en-SG" sz="1800" dirty="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2793694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SG" sz="1800" dirty="0">
                          <a:solidFill>
                            <a:srgbClr val="00205B"/>
                          </a:solidFill>
                          <a:effectLst/>
                        </a:rPr>
                        <a:t> A starting pistol the purpose of which is for use in the starting of racing events in sporting competitions.</a:t>
                      </a:r>
                      <a:endParaRPr lang="en-SG" sz="1800" dirty="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88906363"/>
                  </a:ext>
                </a:extLst>
              </a:tr>
            </a:tbl>
          </a:graphicData>
        </a:graphic>
      </p:graphicFrame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AD889B1-CEA5-F1F4-7C82-90B436CECE7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/>
          <a:p>
            <a:r>
              <a:rPr lang="en-US" dirty="0"/>
              <a:t>Official (Open)/Non-Sensitive</a:t>
            </a:r>
          </a:p>
        </p:txBody>
      </p:sp>
    </p:spTree>
    <p:extLst>
      <p:ext uri="{BB962C8B-B14F-4D97-AF65-F5344CB8AC3E}">
        <p14:creationId xmlns:p14="http://schemas.microsoft.com/office/powerpoint/2010/main" val="2534311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E812D6-D5B7-19A9-89E9-D83E047F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92" y="248591"/>
            <a:ext cx="9936000" cy="587613"/>
          </a:xfrm>
        </p:spPr>
        <p:txBody>
          <a:bodyPr/>
          <a:lstStyle/>
          <a:p>
            <a:r>
              <a:rPr lang="en-US" dirty="0"/>
              <a:t>Definition of “major part of a gun” under GEWCA</a:t>
            </a:r>
            <a:endParaRPr lang="en-S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B3259D-A6F6-4B22-AC0E-B3EA9FD44CAF}"/>
              </a:ext>
            </a:extLst>
          </p:cNvPr>
          <p:cNvSpPr txBox="1"/>
          <p:nvPr/>
        </p:nvSpPr>
        <p:spPr>
          <a:xfrm>
            <a:off x="1447113" y="932980"/>
            <a:ext cx="993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5B"/>
                </a:solidFill>
              </a:rPr>
              <a:t>“major part of a gun” means any component —</a:t>
            </a:r>
          </a:p>
          <a:p>
            <a:pPr marL="444500" lvl="2" indent="-357188"/>
            <a:r>
              <a:rPr lang="en-US" sz="2000" dirty="0">
                <a:solidFill>
                  <a:srgbClr val="00205B"/>
                </a:solidFill>
              </a:rPr>
              <a:t>(a)	that, of itself, is essential to the discharge of any shot, bullet, missile, or other projectile from the gun;</a:t>
            </a:r>
          </a:p>
          <a:p>
            <a:pPr marL="444500" lvl="2" indent="-357188">
              <a:buAutoNum type="alphaLcParenBoth" startAt="2"/>
            </a:pPr>
            <a:r>
              <a:rPr lang="en-US" sz="2000" dirty="0">
                <a:solidFill>
                  <a:srgbClr val="00205B"/>
                </a:solidFill>
              </a:rPr>
              <a:t>that is exclusively designed to be, or is intended to be, an integral part of the gun, without which the gun would be considered inoperable or incomplete; or</a:t>
            </a:r>
          </a:p>
          <a:p>
            <a:pPr marL="444500" lvl="2" indent="-357188">
              <a:buAutoNum type="alphaLcParenBoth" startAt="2"/>
            </a:pPr>
            <a:r>
              <a:rPr lang="en-US" sz="2000" dirty="0">
                <a:solidFill>
                  <a:srgbClr val="00205B"/>
                </a:solidFill>
              </a:rPr>
              <a:t>that feeds or contributes to feeding ammunition to the gun.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04DD568-5A0C-444E-CA25-26FD1298F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042693"/>
              </p:ext>
            </p:extLst>
          </p:nvPr>
        </p:nvGraphicFramePr>
        <p:xfrm>
          <a:off x="1956578" y="2993602"/>
          <a:ext cx="8278843" cy="3568700"/>
        </p:xfrm>
        <a:graphic>
          <a:graphicData uri="http://schemas.openxmlformats.org/drawingml/2006/table">
            <a:tbl>
              <a:tblPr firstRow="1" firstCol="1" lastRow="1" lastCol="1" bandRow="1">
                <a:tableStyleId>{5940675A-B579-460E-94D1-54222C63F5DA}</a:tableStyleId>
              </a:tblPr>
              <a:tblGrid>
                <a:gridCol w="8278843">
                  <a:extLst>
                    <a:ext uri="{9D8B030D-6E8A-4147-A177-3AD203B41FA5}">
                      <a16:colId xmlns:a16="http://schemas.microsoft.com/office/drawing/2014/main" val="1250816202"/>
                    </a:ext>
                  </a:extLst>
                </a:gridCol>
              </a:tblGrid>
              <a:tr h="281513">
                <a:tc>
                  <a:txBody>
                    <a:bodyPr/>
                    <a:lstStyle/>
                    <a:p>
                      <a:pPr algn="ctr"/>
                      <a:r>
                        <a:rPr lang="en-SG" sz="1800" dirty="0">
                          <a:solidFill>
                            <a:schemeClr val="bg1"/>
                          </a:solidFill>
                          <a:effectLst/>
                        </a:rPr>
                        <a:t>Examples</a:t>
                      </a:r>
                      <a:endParaRPr lang="en-SG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074443"/>
                  </a:ext>
                </a:extLst>
              </a:tr>
              <a:tr h="281513">
                <a:tc>
                  <a:txBody>
                    <a:bodyPr/>
                    <a:lstStyle/>
                    <a:p>
                      <a:r>
                        <a:rPr lang="en-SG" sz="1800">
                          <a:solidFill>
                            <a:srgbClr val="00205B"/>
                          </a:solidFill>
                          <a:effectLst/>
                        </a:rPr>
                        <a:t>     A gas piston, friction ring, action bar, breech bolt or breech block.</a:t>
                      </a:r>
                      <a:endParaRPr lang="en-SG" sz="180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788410651"/>
                  </a:ext>
                </a:extLst>
              </a:tr>
              <a:tr h="281513">
                <a:tc>
                  <a:txBody>
                    <a:bodyPr/>
                    <a:lstStyle/>
                    <a:p>
                      <a:r>
                        <a:rPr lang="en-SG" sz="1800">
                          <a:solidFill>
                            <a:srgbClr val="00205B"/>
                          </a:solidFill>
                          <a:effectLst/>
                        </a:rPr>
                        <a:t>     A firearm barrel.</a:t>
                      </a:r>
                      <a:endParaRPr lang="en-SG" sz="180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455270895"/>
                  </a:ext>
                </a:extLst>
              </a:tr>
              <a:tr h="281513">
                <a:tc>
                  <a:txBody>
                    <a:bodyPr/>
                    <a:lstStyle/>
                    <a:p>
                      <a:r>
                        <a:rPr lang="en-SG" sz="1800" dirty="0">
                          <a:solidFill>
                            <a:srgbClr val="00205B"/>
                          </a:solidFill>
                          <a:effectLst/>
                        </a:rPr>
                        <a:t>     A trigger or firing mechanism.</a:t>
                      </a:r>
                      <a:endParaRPr lang="en-SG" sz="1800" dirty="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2049810239"/>
                  </a:ext>
                </a:extLst>
              </a:tr>
              <a:tr h="281513">
                <a:tc>
                  <a:txBody>
                    <a:bodyPr/>
                    <a:lstStyle/>
                    <a:p>
                      <a:r>
                        <a:rPr lang="en-SG" sz="1800">
                          <a:solidFill>
                            <a:srgbClr val="00205B"/>
                          </a:solidFill>
                          <a:effectLst/>
                        </a:rPr>
                        <a:t>     A frame or receiver.</a:t>
                      </a:r>
                      <a:endParaRPr lang="en-SG" sz="180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1551786433"/>
                  </a:ext>
                </a:extLst>
              </a:tr>
              <a:tr h="281513">
                <a:tc>
                  <a:txBody>
                    <a:bodyPr/>
                    <a:lstStyle/>
                    <a:p>
                      <a:r>
                        <a:rPr lang="en-SG" sz="1800">
                          <a:solidFill>
                            <a:srgbClr val="00205B"/>
                          </a:solidFill>
                          <a:effectLst/>
                        </a:rPr>
                        <a:t>     A slide.</a:t>
                      </a:r>
                      <a:endParaRPr lang="en-SG" sz="180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129078536"/>
                  </a:ext>
                </a:extLst>
              </a:tr>
              <a:tr h="281513">
                <a:tc>
                  <a:txBody>
                    <a:bodyPr/>
                    <a:lstStyle/>
                    <a:p>
                      <a:r>
                        <a:rPr lang="en-SG" sz="1800">
                          <a:solidFill>
                            <a:srgbClr val="00205B"/>
                          </a:solidFill>
                          <a:effectLst/>
                        </a:rPr>
                        <a:t>     An upper or a lower receiver.</a:t>
                      </a:r>
                      <a:endParaRPr lang="en-SG" sz="180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2628022242"/>
                  </a:ext>
                </a:extLst>
              </a:tr>
              <a:tr h="281513">
                <a:tc>
                  <a:txBody>
                    <a:bodyPr/>
                    <a:lstStyle/>
                    <a:p>
                      <a:r>
                        <a:rPr lang="en-SG" sz="1800">
                          <a:solidFill>
                            <a:srgbClr val="00205B"/>
                          </a:solidFill>
                          <a:effectLst/>
                        </a:rPr>
                        <a:t>     A revolving cylinder.</a:t>
                      </a:r>
                      <a:endParaRPr lang="en-SG" sz="180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4278239435"/>
                  </a:ext>
                </a:extLst>
              </a:tr>
              <a:tr h="281513">
                <a:tc>
                  <a:txBody>
                    <a:bodyPr/>
                    <a:lstStyle/>
                    <a:p>
                      <a:r>
                        <a:rPr lang="en-SG" sz="1800">
                          <a:solidFill>
                            <a:srgbClr val="00205B"/>
                          </a:solidFill>
                          <a:effectLst/>
                        </a:rPr>
                        <a:t>     A bolt carrier.</a:t>
                      </a:r>
                      <a:endParaRPr lang="en-SG" sz="180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2361000016"/>
                  </a:ext>
                </a:extLst>
              </a:tr>
              <a:tr h="281513">
                <a:tc>
                  <a:txBody>
                    <a:bodyPr/>
                    <a:lstStyle/>
                    <a:p>
                      <a:r>
                        <a:rPr lang="en-SG" sz="1800" dirty="0">
                          <a:solidFill>
                            <a:srgbClr val="00205B"/>
                          </a:solidFill>
                          <a:effectLst/>
                        </a:rPr>
                        <a:t>     An adjustable, detachable or folding stock.</a:t>
                      </a:r>
                      <a:endParaRPr lang="en-SG" sz="1800" dirty="0">
                        <a:solidFill>
                          <a:srgbClr val="00205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75" marR="41275" marT="41275" marB="41275"/>
                </a:tc>
                <a:extLst>
                  <a:ext uri="{0D108BD9-81ED-4DB2-BD59-A6C34878D82A}">
                    <a16:rowId xmlns:a16="http://schemas.microsoft.com/office/drawing/2014/main" val="954042224"/>
                  </a:ext>
                </a:extLst>
              </a:tr>
            </a:tbl>
          </a:graphicData>
        </a:graphic>
      </p:graphicFrame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9EBD735-46E2-8EC9-3403-810E9CD4541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/>
          <a:p>
            <a:r>
              <a:rPr lang="en-US" dirty="0"/>
              <a:t>Official (Open)/Non-Sensitive</a:t>
            </a:r>
          </a:p>
        </p:txBody>
      </p:sp>
    </p:spTree>
    <p:extLst>
      <p:ext uri="{BB962C8B-B14F-4D97-AF65-F5344CB8AC3E}">
        <p14:creationId xmlns:p14="http://schemas.microsoft.com/office/powerpoint/2010/main" val="260347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E812D6-D5B7-19A9-89E9-D83E047F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“gun accessory” under GEWCA</a:t>
            </a:r>
            <a:endParaRPr lang="en-S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7BEE1E-B4FF-EC76-42F2-7461C7842EE9}"/>
              </a:ext>
            </a:extLst>
          </p:cNvPr>
          <p:cNvSpPr txBox="1"/>
          <p:nvPr/>
        </p:nvSpPr>
        <p:spPr>
          <a:xfrm>
            <a:off x="1622042" y="928801"/>
            <a:ext cx="1002650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5B"/>
                </a:solidFill>
              </a:rPr>
              <a:t>“gun accessory” means any object or thing that —</a:t>
            </a:r>
          </a:p>
          <a:p>
            <a:pPr lvl="1"/>
            <a:r>
              <a:rPr lang="en-US" sz="2000" dirty="0">
                <a:solidFill>
                  <a:srgbClr val="00205B"/>
                </a:solidFill>
              </a:rPr>
              <a:t>(a)	is not a major part of a gun;</a:t>
            </a:r>
          </a:p>
          <a:p>
            <a:pPr lvl="1"/>
            <a:r>
              <a:rPr lang="en-US" sz="2000" dirty="0">
                <a:solidFill>
                  <a:srgbClr val="00205B"/>
                </a:solidFill>
              </a:rPr>
              <a:t>(b)	is not a weapon;</a:t>
            </a:r>
          </a:p>
          <a:p>
            <a:pPr lvl="1"/>
            <a:r>
              <a:rPr lang="en-US" sz="2000" dirty="0">
                <a:solidFill>
                  <a:srgbClr val="00205B"/>
                </a:solidFill>
              </a:rPr>
              <a:t>(c)	is designed to be fitted to, or adapted to fit, a gun; and</a:t>
            </a:r>
          </a:p>
          <a:p>
            <a:pPr lvl="1"/>
            <a:r>
              <a:rPr lang="en-US" sz="2000" dirty="0">
                <a:solidFill>
                  <a:srgbClr val="00205B"/>
                </a:solidFill>
              </a:rPr>
              <a:t>(d)	whether or not complete, damaged, temporarily or permanently inoperable, or unfinished, can be fitted to, or adapted to fit, is —</a:t>
            </a:r>
          </a:p>
          <a:p>
            <a:pPr lvl="2"/>
            <a:r>
              <a:rPr lang="en-US" sz="2000" dirty="0">
                <a:solidFill>
                  <a:srgbClr val="00205B"/>
                </a:solidFill>
              </a:rPr>
              <a:t>(</a:t>
            </a:r>
            <a:r>
              <a:rPr lang="en-US" sz="2000" dirty="0" err="1">
                <a:solidFill>
                  <a:srgbClr val="00205B"/>
                </a:solidFill>
              </a:rPr>
              <a:t>i</a:t>
            </a:r>
            <a:r>
              <a:rPr lang="en-US" sz="2000" dirty="0">
                <a:solidFill>
                  <a:srgbClr val="00205B"/>
                </a:solidFill>
              </a:rPr>
              <a:t>)	a magazine adapter;</a:t>
            </a:r>
          </a:p>
          <a:p>
            <a:pPr lvl="2"/>
            <a:r>
              <a:rPr lang="en-US" sz="2000" dirty="0">
                <a:solidFill>
                  <a:srgbClr val="00205B"/>
                </a:solidFill>
              </a:rPr>
              <a:t>(ii)	a flash suppressor;</a:t>
            </a:r>
          </a:p>
          <a:p>
            <a:pPr lvl="2"/>
            <a:r>
              <a:rPr lang="en-US" sz="2000" dirty="0">
                <a:solidFill>
                  <a:srgbClr val="00205B"/>
                </a:solidFill>
              </a:rPr>
              <a:t>(iii)	a silencer, sound moderator, sound suppressor or any other device designed to reduce, or capable of reducing, the noise of discharge of the gun;</a:t>
            </a:r>
          </a:p>
          <a:p>
            <a:pPr lvl="2"/>
            <a:r>
              <a:rPr lang="en-US" sz="2000" dirty="0">
                <a:solidFill>
                  <a:srgbClr val="00205B"/>
                </a:solidFill>
              </a:rPr>
              <a:t>(iv)	a mechanism or other device designed to modify, or capable of converting, a gun to give it any of the following capabilities:</a:t>
            </a:r>
          </a:p>
          <a:p>
            <a:pPr lvl="3"/>
            <a:r>
              <a:rPr lang="en-US" sz="2000" dirty="0">
                <a:solidFill>
                  <a:srgbClr val="00205B"/>
                </a:solidFill>
              </a:rPr>
              <a:t>(A)	burst fire;</a:t>
            </a:r>
          </a:p>
          <a:p>
            <a:pPr lvl="3"/>
            <a:r>
              <a:rPr lang="en-US" sz="2000" dirty="0">
                <a:solidFill>
                  <a:srgbClr val="00205B"/>
                </a:solidFill>
              </a:rPr>
              <a:t>(B)	semi-automatic operation;</a:t>
            </a:r>
          </a:p>
          <a:p>
            <a:pPr lvl="3"/>
            <a:r>
              <a:rPr lang="en-US" sz="2000" dirty="0">
                <a:solidFill>
                  <a:srgbClr val="00205B"/>
                </a:solidFill>
              </a:rPr>
              <a:t>(C)	fully automatic operation; or</a:t>
            </a:r>
          </a:p>
          <a:p>
            <a:pPr lvl="2"/>
            <a:r>
              <a:rPr lang="en-US" sz="2000" dirty="0">
                <a:solidFill>
                  <a:srgbClr val="00205B"/>
                </a:solidFill>
              </a:rPr>
              <a:t>(v)	any other mechanism or device that is prescribed (by description, model or otherwise) for the purposes of this definition;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90D2E65-017D-5BD8-9292-A216B27786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/>
          <a:p>
            <a:r>
              <a:rPr lang="en-US" dirty="0"/>
              <a:t>Official (Open)/Non-Sensitive</a:t>
            </a:r>
          </a:p>
        </p:txBody>
      </p:sp>
    </p:spTree>
    <p:extLst>
      <p:ext uri="{BB962C8B-B14F-4D97-AF65-F5344CB8AC3E}">
        <p14:creationId xmlns:p14="http://schemas.microsoft.com/office/powerpoint/2010/main" val="2831903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9BEFFD-A44C-8DEC-D37B-6CE62162B4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108" y="1315092"/>
            <a:ext cx="9936000" cy="5047608"/>
          </a:xfrm>
        </p:spPr>
        <p:txBody>
          <a:bodyPr/>
          <a:lstStyle/>
          <a:p>
            <a:r>
              <a:rPr lang="en-US" sz="20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a person could potentially manufacture a gun using a 3D printer and a gun blueprint extracted from the Internet. </a:t>
            </a:r>
          </a:p>
          <a:p>
            <a:r>
              <a:rPr lang="en-US" dirty="0"/>
              <a:t>Under GEWCA, to mitigate the threat posed by </a:t>
            </a:r>
            <a:r>
              <a:rPr lang="en-US" dirty="0" err="1"/>
              <a:t>unauthorised</a:t>
            </a:r>
            <a:r>
              <a:rPr lang="en-US" dirty="0"/>
              <a:t> 3D-printing of guns, A person commits an offence if —</a:t>
            </a:r>
          </a:p>
          <a:p>
            <a:pPr marL="363537" lvl="1" indent="0">
              <a:buNone/>
            </a:pPr>
            <a:r>
              <a:rPr lang="en-US" dirty="0"/>
              <a:t>(a) the person possesses a digital blueprint for the manufacture of a gun or a major part of a gun on a 3D printer or on an electronic milling machine; and</a:t>
            </a:r>
          </a:p>
          <a:p>
            <a:pPr marL="363537" lvl="1" indent="0">
              <a:buNone/>
            </a:pPr>
            <a:r>
              <a:rPr lang="en-US" dirty="0"/>
              <a:t>(b) the person is not one of the following:</a:t>
            </a:r>
          </a:p>
          <a:p>
            <a:pPr marL="631825" lvl="2" indent="0">
              <a:buNone/>
            </a:pPr>
            <a:r>
              <a:rPr lang="en-US" sz="1800" dirty="0"/>
              <a:t>(</a:t>
            </a:r>
            <a:r>
              <a:rPr lang="en-US" sz="1800" dirty="0" err="1"/>
              <a:t>i</a:t>
            </a:r>
            <a:r>
              <a:rPr lang="en-US" sz="1800" dirty="0"/>
              <a:t>)	a person granted a </a:t>
            </a:r>
            <a:r>
              <a:rPr lang="en-US" sz="1800" dirty="0" err="1"/>
              <a:t>licence</a:t>
            </a:r>
            <a:r>
              <a:rPr lang="en-US" sz="1800" dirty="0"/>
              <a:t> to manufacture the gun or major part of a gun using a 3D printer or on an electronic milling machine;</a:t>
            </a:r>
          </a:p>
          <a:p>
            <a:pPr marL="631825" lvl="2" indent="0">
              <a:buNone/>
            </a:pPr>
            <a:r>
              <a:rPr lang="en-US" sz="1800" dirty="0"/>
              <a:t>(ii)	a person exempt from this section under section 87, 88 or 89 in relation to that manufacture of the gun or major part of a gun.</a:t>
            </a:r>
          </a:p>
          <a:p>
            <a:endParaRPr lang="en-S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BC39D4-1453-56A9-2C0C-725A1326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Criminalise</a:t>
            </a:r>
            <a:r>
              <a:rPr lang="en-US" dirty="0"/>
              <a:t> </a:t>
            </a:r>
            <a:r>
              <a:rPr lang="en-US" dirty="0" err="1"/>
              <a:t>unauthorised</a:t>
            </a:r>
            <a:r>
              <a:rPr lang="en-US" dirty="0"/>
              <a:t> possession of 3D blueprint for manufacture of guns</a:t>
            </a:r>
            <a:endParaRPr lang="en-S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96B12-3010-7EB8-E3FC-DE38E68BF049}"/>
              </a:ext>
            </a:extLst>
          </p:cNvPr>
          <p:cNvSpPr txBox="1"/>
          <p:nvPr/>
        </p:nvSpPr>
        <p:spPr>
          <a:xfrm>
            <a:off x="1772156" y="5732756"/>
            <a:ext cx="61028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Section 87 - General exemption for law enforcement, </a:t>
            </a:r>
            <a:r>
              <a:rPr kumimoji="0" lang="en-US" sz="1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US" sz="1400" i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Section 88 - Exemption for </a:t>
            </a:r>
            <a:r>
              <a:rPr lang="en-US" sz="1400" i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defence</a:t>
            </a:r>
            <a:r>
              <a:rPr lang="en-US" sz="1400" i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purposes</a:t>
            </a:r>
          </a:p>
          <a:p>
            <a:pPr>
              <a:defRPr/>
            </a:pP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Section 89 - Administrative exemption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6ACEC7-1547-DD41-E3F8-1B2FED7ED0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/>
          <a:p>
            <a:r>
              <a:rPr lang="en-US" dirty="0"/>
              <a:t>Official (Open)/Non-Sensitive</a:t>
            </a:r>
          </a:p>
        </p:txBody>
      </p:sp>
    </p:spTree>
    <p:extLst>
      <p:ext uri="{BB962C8B-B14F-4D97-AF65-F5344CB8AC3E}">
        <p14:creationId xmlns:p14="http://schemas.microsoft.com/office/powerpoint/2010/main" val="3736621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FD166-7A02-344C-6B5D-E6CF23BD1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2165-C1A4-1A3E-03B1-7B34206C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72" y="2601798"/>
            <a:ext cx="11062624" cy="1160918"/>
          </a:xfrm>
        </p:spPr>
        <p:txBody>
          <a:bodyPr/>
          <a:lstStyle/>
          <a:p>
            <a:r>
              <a:rPr lang="en-SG" dirty="0"/>
              <a:t>Key Legal</a:t>
            </a:r>
            <a:r>
              <a:rPr lang="en-US" dirty="0"/>
              <a:t> Provisions affecting 3D Printing </a:t>
            </a:r>
            <a:br>
              <a:rPr lang="en-US" dirty="0"/>
            </a:br>
            <a:r>
              <a:rPr lang="en-US" dirty="0"/>
              <a:t> </a:t>
            </a:r>
            <a:endParaRPr lang="en-S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CBAE56-3548-8719-B5E7-A22D4DF6F1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1137B-80AB-E148-8403-8E4221D909A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F8408B-EDEA-58DA-236F-4363448E01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62705"/>
            <a:ext cx="11072812" cy="270240"/>
          </a:xfrm>
        </p:spPr>
        <p:txBody>
          <a:bodyPr/>
          <a:lstStyle/>
          <a:p>
            <a:r>
              <a:rPr lang="en-US" dirty="0"/>
              <a:t>Official (Open) / Non-Sensitive</a:t>
            </a:r>
          </a:p>
        </p:txBody>
      </p:sp>
    </p:spTree>
    <p:extLst>
      <p:ext uri="{BB962C8B-B14F-4D97-AF65-F5344CB8AC3E}">
        <p14:creationId xmlns:p14="http://schemas.microsoft.com/office/powerpoint/2010/main" val="235043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EC79-983B-47B5-A844-7AC9F08F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62" y="1673514"/>
            <a:ext cx="10378911" cy="1358901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Guns, Explosives and Weapons </a:t>
            </a:r>
            <a:br>
              <a:rPr lang="en-US" dirty="0"/>
            </a:br>
            <a:r>
              <a:rPr lang="en-US" dirty="0"/>
              <a:t>Control Act 2021 (GEWCA)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Online Briefing for 3D Printing Companies, </a:t>
            </a:r>
            <a:br>
              <a:rPr lang="en-US" sz="3200" dirty="0"/>
            </a:br>
            <a:r>
              <a:rPr lang="en-US" sz="3200" dirty="0"/>
              <a:t>Course Providers and Printer Sellers</a:t>
            </a:r>
            <a:br>
              <a:rPr lang="en-US" sz="2800" dirty="0"/>
            </a:br>
            <a:endParaRPr lang="en-SG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B15B4-FBDD-4F45-936C-B3EA29C889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4664" y="5200348"/>
            <a:ext cx="3466638" cy="365125"/>
          </a:xfrm>
        </p:spPr>
        <p:txBody>
          <a:bodyPr/>
          <a:lstStyle/>
          <a:p>
            <a:r>
              <a:rPr lang="en-SG" sz="2400" dirty="0"/>
              <a:t>26 November 2025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76947F-3592-4676-D0B0-49DA4C2EE7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6671" y="4771578"/>
            <a:ext cx="11062623" cy="504459"/>
          </a:xfrm>
        </p:spPr>
        <p:txBody>
          <a:bodyPr/>
          <a:lstStyle/>
          <a:p>
            <a:r>
              <a:rPr lang="en-SG" dirty="0"/>
              <a:t>Police Regulatory Department</a:t>
            </a:r>
            <a:endParaRPr lang="en-SG" dirty="0">
              <a:highlight>
                <a:srgbClr val="8080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E835F7-3217-66BB-763B-BE32D0919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77" y="6589753"/>
            <a:ext cx="11071296" cy="268247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009B8D6-0B99-4BDD-21C5-3D0EDE106DA1}"/>
              </a:ext>
            </a:extLst>
          </p:cNvPr>
          <p:cNvSpPr txBox="1">
            <a:spLocks/>
          </p:cNvSpPr>
          <p:nvPr/>
        </p:nvSpPr>
        <p:spPr>
          <a:xfrm>
            <a:off x="1119188" y="6562705"/>
            <a:ext cx="11072812" cy="2702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Official (Open) / Non-Sensitive</a:t>
            </a:r>
          </a:p>
        </p:txBody>
      </p:sp>
    </p:spTree>
    <p:extLst>
      <p:ext uri="{BB962C8B-B14F-4D97-AF65-F5344CB8AC3E}">
        <p14:creationId xmlns:p14="http://schemas.microsoft.com/office/powerpoint/2010/main" val="258639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B93AC7-9A77-8043-7612-41F4C64DF6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2042" y="1553700"/>
            <a:ext cx="9936000" cy="53043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SG" dirty="0" err="1">
                <a:ea typeface="DengXian" panose="02010600030101010101" pitchFamily="2" charset="-122"/>
                <a:cs typeface="Times New Roman" panose="02020603050405020304" pitchFamily="18" charset="0"/>
              </a:rPr>
              <a:t>nder</a:t>
            </a:r>
            <a:r>
              <a:rPr lang="en-SG" dirty="0">
                <a:ea typeface="DengXian" panose="02010600030101010101" pitchFamily="2" charset="-122"/>
                <a:cs typeface="Times New Roman" panose="02020603050405020304" pitchFamily="18" charset="0"/>
              </a:rPr>
              <a:t> GEWCA, </a:t>
            </a:r>
            <a:r>
              <a:rPr lang="en-SG" u="sng" dirty="0">
                <a:ea typeface="DengXian" panose="02010600030101010101" pitchFamily="2" charset="-122"/>
                <a:cs typeface="Times New Roman" panose="02020603050405020304" pitchFamily="18" charset="0"/>
              </a:rPr>
              <a:t>it is an offence</a:t>
            </a:r>
            <a:r>
              <a:rPr lang="en-SG" dirty="0">
                <a:ea typeface="DengXian" panose="02010600030101010101" pitchFamily="2" charset="-122"/>
                <a:cs typeface="Times New Roman" panose="02020603050405020304" pitchFamily="18" charset="0"/>
              </a:rPr>
              <a:t>, if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SG" dirty="0">
                <a:ea typeface="DengXia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person possesses a digital blueprint for the manufacture of a gun or a major part of a gun on a 3D printer or on an electronic milling machine; and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the person is not one of the following: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	(</a:t>
            </a:r>
            <a:r>
              <a:rPr lang="en-US" dirty="0" err="1"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)	a person granted a </a:t>
            </a:r>
            <a:r>
              <a:rPr lang="en-US" dirty="0" err="1">
                <a:ea typeface="DengXian" panose="02010600030101010101" pitchFamily="2" charset="-122"/>
                <a:cs typeface="Times New Roman" panose="02020603050405020304" pitchFamily="18" charset="0"/>
              </a:rPr>
              <a:t>licence</a:t>
            </a: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 to manufacture the gun or major part of a gun using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		a 3D printer or on an electronic milling machine;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	(ii)	a person exempt from this section under section 87, 88 or 89 in relation to that manufacture of the gun or major part of a gun.</a:t>
            </a:r>
          </a:p>
          <a:p>
            <a:pPr>
              <a:spcBef>
                <a:spcPts val="0"/>
              </a:spcBef>
              <a:defRPr/>
            </a:pPr>
            <a:endParaRPr lang="en-SG" dirty="0"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4CF287-2F5A-0A3F-3611-73FBABC1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042" y="542397"/>
            <a:ext cx="9936000" cy="587613"/>
          </a:xfrm>
        </p:spPr>
        <p:txBody>
          <a:bodyPr/>
          <a:lstStyle/>
          <a:p>
            <a:r>
              <a:rPr lang="en-US" dirty="0"/>
              <a:t>GEWCA Regulatory Regime for Guns</a:t>
            </a:r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5AB51B-AC94-C566-5FFC-5393427B6697}"/>
              </a:ext>
            </a:extLst>
          </p:cNvPr>
          <p:cNvSpPr txBox="1"/>
          <p:nvPr/>
        </p:nvSpPr>
        <p:spPr>
          <a:xfrm>
            <a:off x="1363366" y="5799600"/>
            <a:ext cx="61028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Section 87 - General exemption for law enforcement,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Section 88 - Exemption for </a:t>
            </a:r>
            <a:r>
              <a:rPr lang="en-US" sz="1400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defence</a:t>
            </a:r>
            <a:r>
              <a:rPr lang="en-US" sz="1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purposes</a:t>
            </a:r>
          </a:p>
          <a:p>
            <a:pPr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Section 89 - Administrative exemption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689A81-EF48-4BFB-84EA-3A695F3BA13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/>
          <a:p>
            <a:r>
              <a:rPr lang="en-US" dirty="0"/>
              <a:t>Official (Open)/Non-Sensitive</a:t>
            </a:r>
          </a:p>
        </p:txBody>
      </p:sp>
    </p:spTree>
    <p:extLst>
      <p:ext uri="{BB962C8B-B14F-4D97-AF65-F5344CB8AC3E}">
        <p14:creationId xmlns:p14="http://schemas.microsoft.com/office/powerpoint/2010/main" val="2619201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219E7-05D8-4A7D-5F4B-3CA02D8CD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671179-BF8A-3FE7-E00D-39EC40F0C1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3490" y="1476243"/>
            <a:ext cx="9936000" cy="39521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3D Printing or producing any part of a gun</a:t>
            </a:r>
            <a:endParaRPr lang="en-US" strike="sngStrike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Possessing or sharing digital blueprints that can make such parts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Supplying or conveying firearms components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Conducting 3D printing, training or file-sharing involving gun/ gun parts or blueprints without a valid licence or authorization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Applies whether done intentionally or recklessly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SG" dirty="0"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FFA58-929E-42DD-054C-96A66832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525" y="687704"/>
            <a:ext cx="10300138" cy="607752"/>
          </a:xfrm>
        </p:spPr>
        <p:txBody>
          <a:bodyPr/>
          <a:lstStyle/>
          <a:p>
            <a:r>
              <a:rPr lang="en-US" sz="2800" dirty="0"/>
              <a:t>What Constitutes an Offence</a:t>
            </a:r>
            <a:endParaRPr lang="en-SG" sz="280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5B0AEB-45C7-4862-7872-53B38B2CC0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/>
          <a:p>
            <a:r>
              <a:rPr lang="en-US" dirty="0"/>
              <a:t>Official (Open)/Non-Sensitive</a:t>
            </a:r>
          </a:p>
        </p:txBody>
      </p:sp>
    </p:spTree>
    <p:extLst>
      <p:ext uri="{BB962C8B-B14F-4D97-AF65-F5344CB8AC3E}">
        <p14:creationId xmlns:p14="http://schemas.microsoft.com/office/powerpoint/2010/main" val="893545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1E3F4-E780-EA9D-3A1E-6E6CB24FD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2EE5AF-8C85-66F0-E699-464E3E51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999" y="283620"/>
            <a:ext cx="10300138" cy="607752"/>
          </a:xfrm>
        </p:spPr>
        <p:txBody>
          <a:bodyPr/>
          <a:lstStyle/>
          <a:p>
            <a:r>
              <a:rPr lang="en-US" dirty="0"/>
              <a:t>Key Provisions Relevant to 3D Printing</a:t>
            </a:r>
            <a:br>
              <a:rPr lang="en-US" dirty="0"/>
            </a:br>
            <a:br>
              <a:rPr lang="en-US" dirty="0"/>
            </a:br>
            <a:endParaRPr lang="en-SG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5D58C32-5AA5-6236-5701-D74009757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385153"/>
              </p:ext>
            </p:extLst>
          </p:nvPr>
        </p:nvGraphicFramePr>
        <p:xfrm>
          <a:off x="1381746" y="1035897"/>
          <a:ext cx="10490429" cy="5075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6569">
                  <a:extLst>
                    <a:ext uri="{9D8B030D-6E8A-4147-A177-3AD203B41FA5}">
                      <a16:colId xmlns:a16="http://schemas.microsoft.com/office/drawing/2014/main" val="2543375887"/>
                    </a:ext>
                  </a:extLst>
                </a:gridCol>
                <a:gridCol w="1090431">
                  <a:extLst>
                    <a:ext uri="{9D8B030D-6E8A-4147-A177-3AD203B41FA5}">
                      <a16:colId xmlns:a16="http://schemas.microsoft.com/office/drawing/2014/main" val="906784690"/>
                    </a:ext>
                  </a:extLst>
                </a:gridCol>
                <a:gridCol w="6253429">
                  <a:extLst>
                    <a:ext uri="{9D8B030D-6E8A-4147-A177-3AD203B41FA5}">
                      <a16:colId xmlns:a16="http://schemas.microsoft.com/office/drawing/2014/main" val="3207296981"/>
                    </a:ext>
                  </a:extLst>
                </a:gridCol>
              </a:tblGrid>
              <a:tr h="502879">
                <a:tc>
                  <a:txBody>
                    <a:bodyPr/>
                    <a:lstStyle/>
                    <a:p>
                      <a:pPr marL="72000" marR="5080"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SG" sz="2000" b="1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Provision</a:t>
                      </a:r>
                      <a:endParaRPr lang="en-SG" sz="20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SG" sz="2000" b="1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Section</a:t>
                      </a:r>
                      <a:endParaRPr lang="en-SG" sz="2000" dirty="0"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200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SG" sz="2000" dirty="0">
                          <a:latin typeface="+mn-lt"/>
                        </a:rPr>
                        <a:t>Relevance to 3D Printing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180035"/>
                  </a:ext>
                </a:extLst>
              </a:tr>
              <a:tr h="548815">
                <a:tc>
                  <a:txBody>
                    <a:bodyPr/>
                    <a:lstStyle/>
                    <a:p>
                      <a:pPr marL="72000" marR="5080" algn="l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Definition of </a:t>
                      </a:r>
                      <a:r>
                        <a:rPr lang="en-SG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Gun</a:t>
                      </a:r>
                      <a:r>
                        <a:rPr lang="en-SG" sz="2000" strike="sngStrike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2000" marR="5080" algn="l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s3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2000" marR="5080" algn="l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Includes 3D-printed or partially functional guns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362987335"/>
                  </a:ext>
                </a:extLst>
              </a:tr>
              <a:tr h="548815">
                <a:tc>
                  <a:txBody>
                    <a:bodyPr/>
                    <a:lstStyle/>
                    <a:p>
                      <a:pPr marL="72000" marR="5080" algn="l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Unauthorised manufacture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2000" marR="5080" algn="l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s12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2000" marR="5080" algn="l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Printing or assembling a gun / major part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75430433"/>
                  </a:ext>
                </a:extLst>
              </a:tr>
              <a:tr h="1081514">
                <a:tc>
                  <a:txBody>
                    <a:bodyPr/>
                    <a:lstStyle/>
                    <a:p>
                      <a:pPr marL="72000" marR="5080" algn="l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Unauthorised possession of digital blueprints</a:t>
                      </a:r>
                    </a:p>
                    <a:p>
                      <a:pPr marL="72000" marR="5080" algn="l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endParaRPr lang="en-SG" sz="8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2000" marR="5080" algn="l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s13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2000" marR="5080" algn="l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Possessing, storing or distributing 3D gun files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916508353"/>
                  </a:ext>
                </a:extLst>
              </a:tr>
              <a:tr h="797837">
                <a:tc>
                  <a:txBody>
                    <a:bodyPr/>
                    <a:lstStyle/>
                    <a:p>
                      <a:pPr marL="72000" marR="5080" algn="l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Unauthorised Trade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2000" marR="5080" algn="l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s14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2000" marR="5080" algn="l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Import or export any guns, major part, gun accessories or digital gun blueprint without authorisation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885862509"/>
                  </a:ext>
                </a:extLst>
              </a:tr>
              <a:tr h="797837">
                <a:tc>
                  <a:txBody>
                    <a:bodyPr/>
                    <a:lstStyle/>
                    <a:p>
                      <a:pPr marL="72000" marR="5080" algn="l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Unauthorised supply and  Conveyance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2000" marR="5080" algn="l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s15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2000" marR="5080" algn="l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Selling, transferring, distributing printed gun parts, gun blueprints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312425514"/>
                  </a:ext>
                </a:extLst>
              </a:tr>
              <a:tr h="797837">
                <a:tc>
                  <a:txBody>
                    <a:bodyPr/>
                    <a:lstStyle/>
                    <a:p>
                      <a:pPr marL="72000" marR="5080" algn="l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Unauthorised acquisition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2000" marR="5080" algn="l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s16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72000" marR="5080" algn="l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Acquire or receive any gun, major part, gun accessory or digital gun blueprint without authorisation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719621552"/>
                  </a:ext>
                </a:extLst>
              </a:tr>
            </a:tbl>
          </a:graphicData>
        </a:graphic>
      </p:graphicFrame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E4714E1-BE8F-0F76-160A-050DC6B330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/>
          <a:p>
            <a:r>
              <a:rPr lang="en-US" dirty="0"/>
              <a:t>Official (Open)/Non-Sensitive</a:t>
            </a:r>
          </a:p>
        </p:txBody>
      </p:sp>
    </p:spTree>
    <p:extLst>
      <p:ext uri="{BB962C8B-B14F-4D97-AF65-F5344CB8AC3E}">
        <p14:creationId xmlns:p14="http://schemas.microsoft.com/office/powerpoint/2010/main" val="602370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E4565-157C-5573-724F-DA9F049E7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BDA19-B8D4-3E48-BD96-0C638943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72" y="2601798"/>
            <a:ext cx="11062624" cy="1160918"/>
          </a:xfrm>
        </p:spPr>
        <p:txBody>
          <a:bodyPr/>
          <a:lstStyle/>
          <a:p>
            <a:r>
              <a:rPr lang="en-SG" dirty="0"/>
              <a:t>Case Scenario and Penalties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1678BC-255A-8300-F8B7-4E3DB19074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1137B-80AB-E148-8403-8E4221D909A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549AD27-3236-A8B5-69C7-E2EE4E8530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62705"/>
            <a:ext cx="11072812" cy="270240"/>
          </a:xfrm>
        </p:spPr>
        <p:txBody>
          <a:bodyPr/>
          <a:lstStyle/>
          <a:p>
            <a:r>
              <a:rPr lang="en-US" dirty="0"/>
              <a:t>Official (Open) / Non-Sensitive</a:t>
            </a:r>
          </a:p>
        </p:txBody>
      </p:sp>
    </p:spTree>
    <p:extLst>
      <p:ext uri="{BB962C8B-B14F-4D97-AF65-F5344CB8AC3E}">
        <p14:creationId xmlns:p14="http://schemas.microsoft.com/office/powerpoint/2010/main" val="3293291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C9199-19C7-1C84-00FC-4824DA2D6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D34F3D-2438-52FD-A9AB-C13D92EE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354" y="72945"/>
            <a:ext cx="10300138" cy="607752"/>
          </a:xfrm>
        </p:spPr>
        <p:txBody>
          <a:bodyPr/>
          <a:lstStyle/>
          <a:p>
            <a:r>
              <a:rPr lang="en-US" dirty="0"/>
              <a:t>Case Scenario</a:t>
            </a:r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BF001-9C03-413C-C59B-C8C47C303D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Official (Closed) / Non-Sensitive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268037-B185-8DEE-33A8-0C2F1FBE1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311695"/>
              </p:ext>
            </p:extLst>
          </p:nvPr>
        </p:nvGraphicFramePr>
        <p:xfrm>
          <a:off x="1177290" y="516354"/>
          <a:ext cx="10847070" cy="631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3440">
                  <a:extLst>
                    <a:ext uri="{9D8B030D-6E8A-4147-A177-3AD203B41FA5}">
                      <a16:colId xmlns:a16="http://schemas.microsoft.com/office/drawing/2014/main" val="2976091434"/>
                    </a:ext>
                  </a:extLst>
                </a:gridCol>
                <a:gridCol w="6183630">
                  <a:extLst>
                    <a:ext uri="{9D8B030D-6E8A-4147-A177-3AD203B41FA5}">
                      <a16:colId xmlns:a16="http://schemas.microsoft.com/office/drawing/2014/main" val="237031126"/>
                    </a:ext>
                  </a:extLst>
                </a:gridCol>
              </a:tblGrid>
              <a:tr h="351768">
                <a:tc>
                  <a:txBody>
                    <a:bodyPr/>
                    <a:lstStyle/>
                    <a:p>
                      <a:pPr marL="5080" marR="5080" algn="ctr">
                        <a:spcAft>
                          <a:spcPts val="900"/>
                        </a:spcAft>
                        <a:buNone/>
                      </a:pPr>
                      <a:r>
                        <a:rPr lang="en-SG" sz="2000" b="1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Scenario</a:t>
                      </a:r>
                      <a:endParaRPr lang="en-SG" sz="20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sz="2000" b="1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Offence under GEWCA</a:t>
                      </a: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endParaRPr lang="en-SG" sz="2000" dirty="0"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52733559"/>
                  </a:ext>
                </a:extLst>
              </a:tr>
              <a:tr h="905878">
                <a:tc>
                  <a:txBody>
                    <a:bodyPr/>
                    <a:lstStyle/>
                    <a:p>
                      <a:pPr marL="5080" marR="5080" algn="l">
                        <a:spcAft>
                          <a:spcPts val="9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Hobbyist printing a gun barrel (or any part of a firearm) using 3D printer for fun 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5080" marR="5080" algn="l">
                        <a:spcAft>
                          <a:spcPts val="9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S12(1) - Unauthorised manufacture (or assembling) of a gun or major part of a gun</a:t>
                      </a:r>
                    </a:p>
                    <a:p>
                      <a:pPr marL="5080" marR="5080" algn="l">
                        <a:spcAft>
                          <a:spcPts val="900"/>
                        </a:spcAft>
                        <a:buNone/>
                      </a:pPr>
                      <a:endParaRPr lang="en-SG" sz="8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845789653"/>
                  </a:ext>
                </a:extLst>
              </a:tr>
              <a:tr h="855041">
                <a:tc>
                  <a:txBody>
                    <a:bodyPr/>
                    <a:lstStyle/>
                    <a:p>
                      <a:pPr marL="5080" marR="5080" algn="l">
                        <a:spcAft>
                          <a:spcPts val="9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Seller imports ready-to-assemble 3D gun kits for sales</a:t>
                      </a:r>
                    </a:p>
                    <a:p>
                      <a:pPr marL="5080" marR="5080" algn="l">
                        <a:spcAft>
                          <a:spcPts val="900"/>
                        </a:spcAft>
                        <a:buNone/>
                      </a:pPr>
                      <a:endParaRPr lang="en-SG" sz="8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5080" marR="5080" algn="l">
                        <a:spcAft>
                          <a:spcPts val="9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S12(2) - Manufacture / Assembly of Major Part</a:t>
                      </a:r>
                      <a:endParaRPr lang="en-SG" sz="20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5080" marR="5080" algn="l">
                        <a:spcAft>
                          <a:spcPts val="900"/>
                        </a:spcAft>
                        <a:buNone/>
                      </a:pPr>
                      <a:endParaRPr lang="en-SG" sz="20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986061233"/>
                  </a:ext>
                </a:extLst>
              </a:tr>
              <a:tr h="922841">
                <a:tc>
                  <a:txBody>
                    <a:bodyPr/>
                    <a:lstStyle/>
                    <a:p>
                      <a:r>
                        <a:rPr lang="en-SG" sz="2000" dirty="0">
                          <a:latin typeface="+mn-lt"/>
                        </a:rPr>
                        <a:t>Student prints gun parts during 3D training</a:t>
                      </a:r>
                    </a:p>
                    <a:p>
                      <a:endParaRPr lang="en-SG" sz="2000" dirty="0">
                        <a:latin typeface="+mn-lt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SG" sz="2000" dirty="0">
                          <a:latin typeface="+mn-lt"/>
                        </a:rPr>
                        <a:t>S12 – Unauthorised manufacture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543911402"/>
                  </a:ext>
                </a:extLst>
              </a:tr>
              <a:tr h="621505">
                <a:tc>
                  <a:txBody>
                    <a:bodyPr/>
                    <a:lstStyle/>
                    <a:p>
                      <a:r>
                        <a:rPr lang="en-SG" sz="2000" dirty="0">
                          <a:latin typeface="+mn-lt"/>
                        </a:rPr>
                        <a:t>Student saved or used a digital blueprint file for designing the gun parts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SG" sz="2000" dirty="0">
                          <a:latin typeface="+mn-lt"/>
                        </a:rPr>
                        <a:t>S13 – Unauthorised possession of Digital Blueprints 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54078609"/>
                  </a:ext>
                </a:extLst>
              </a:tr>
              <a:tr h="922841">
                <a:tc>
                  <a:txBody>
                    <a:bodyPr/>
                    <a:lstStyle/>
                    <a:p>
                      <a:pPr marL="5080" marR="5080" algn="l">
                        <a:spcAft>
                          <a:spcPts val="9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Trainer sharing CAD file (digital blueprint) of gun parts to students</a:t>
                      </a:r>
                    </a:p>
                    <a:p>
                      <a:pPr marL="5080" marR="5080" algn="l">
                        <a:spcAft>
                          <a:spcPts val="900"/>
                        </a:spcAft>
                        <a:buNone/>
                      </a:pPr>
                      <a:endParaRPr lang="en-SG" sz="8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5080" marR="5080" algn="l">
                        <a:spcAft>
                          <a:spcPts val="9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S13(1) Unauthorised possession/Transmission of digital blueprints for manufacture of guns or major parts of guns</a:t>
                      </a:r>
                    </a:p>
                  </a:txBody>
                  <a:tcPr marL="9525" marR="9525" marT="9525" marB="9525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650463"/>
                  </a:ext>
                </a:extLst>
              </a:tr>
              <a:tr h="553705">
                <a:tc>
                  <a:txBody>
                    <a:bodyPr/>
                    <a:lstStyle/>
                    <a:p>
                      <a:pPr marL="5080" marR="5080" algn="l">
                        <a:spcAft>
                          <a:spcPts val="900"/>
                        </a:spcAft>
                        <a:buNone/>
                      </a:pPr>
                      <a:r>
                        <a:rPr lang="en-SG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Selling a printed gun part </a:t>
                      </a:r>
                    </a:p>
                  </a:txBody>
                  <a:tcPr marL="9525" marR="9525" marT="9525" marB="9525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5080" marR="5080" algn="l">
                        <a:spcAft>
                          <a:spcPts val="9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S15 – Unauthorised supply </a:t>
                      </a:r>
                    </a:p>
                    <a:p>
                      <a:pPr marL="5080" marR="5080" algn="l">
                        <a:spcAft>
                          <a:spcPts val="900"/>
                        </a:spcAft>
                        <a:buNone/>
                      </a:pPr>
                      <a:endParaRPr lang="en-SG" sz="8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5421461"/>
                  </a:ext>
                </a:extLst>
              </a:tr>
              <a:tr h="1135121">
                <a:tc>
                  <a:txBody>
                    <a:bodyPr/>
                    <a:lstStyle/>
                    <a:p>
                      <a:pPr marL="5080" marR="5080" algn="l">
                        <a:spcAft>
                          <a:spcPts val="9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Selling a 3D printer to a known illegal user (for weapon-part manufacture)</a:t>
                      </a:r>
                    </a:p>
                  </a:txBody>
                  <a:tcPr marL="9525" marR="9525" marT="9525" marB="9525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5080" marR="5080" algn="l">
                        <a:spcAft>
                          <a:spcPts val="900"/>
                        </a:spcAft>
                        <a:buNone/>
                      </a:pPr>
                      <a:r>
                        <a:rPr lang="en-SG" sz="20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S16 - Unauthorised acquisition, or involvement in supply/transfer of regulated items. E.g., unlicensed transfer of guns, major parts, gun accessories</a:t>
                      </a:r>
                      <a:endParaRPr lang="en-SG" sz="8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471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499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08538-9BA7-02C9-79D3-62CA2A03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C7B526-41BA-2EFA-4FB5-A2CB921400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87428" y="5020396"/>
            <a:ext cx="10112453" cy="82984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Enforcement applies to individuals or/and companies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DB749A-C92A-D2E6-1649-A04E0FA1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0" y="586104"/>
            <a:ext cx="10300138" cy="607752"/>
          </a:xfrm>
        </p:spPr>
        <p:txBody>
          <a:bodyPr/>
          <a:lstStyle/>
          <a:p>
            <a:r>
              <a:rPr lang="en-US" dirty="0"/>
              <a:t>Penalties Under GEWCA</a:t>
            </a:r>
            <a:endParaRPr lang="en-SG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47657F-A65B-D2D5-DE3E-535D78CB6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283764"/>
              </p:ext>
            </p:extLst>
          </p:nvPr>
        </p:nvGraphicFramePr>
        <p:xfrm>
          <a:off x="1587428" y="1515196"/>
          <a:ext cx="10300138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0076">
                  <a:extLst>
                    <a:ext uri="{9D8B030D-6E8A-4147-A177-3AD203B41FA5}">
                      <a16:colId xmlns:a16="http://schemas.microsoft.com/office/drawing/2014/main" val="130162641"/>
                    </a:ext>
                  </a:extLst>
                </a:gridCol>
                <a:gridCol w="5880062">
                  <a:extLst>
                    <a:ext uri="{9D8B030D-6E8A-4147-A177-3AD203B41FA5}">
                      <a16:colId xmlns:a16="http://schemas.microsoft.com/office/drawing/2014/main" val="207673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G" sz="2000" dirty="0"/>
                        <a:t>Offence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dirty="0"/>
                        <a:t>Penalty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587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Unauthorised</a:t>
                      </a:r>
                      <a:r>
                        <a:rPr lang="en-US" sz="2000" dirty="0"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manufacture / possession</a:t>
                      </a:r>
                    </a:p>
                    <a:p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Fine up to $100,000 and/or imprisonment up to 20 years </a:t>
                      </a:r>
                      <a:endParaRPr lang="en-S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327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sz="2000" dirty="0"/>
                        <a:t>Possession / distribution of blueprints</a:t>
                      </a:r>
                    </a:p>
                    <a:p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Fine up to $50,000 and/or imprisonment up to 10 years</a:t>
                      </a:r>
                      <a:endParaRPr lang="en-S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58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Unauthorised</a:t>
                      </a:r>
                      <a:r>
                        <a:rPr lang="en-US" sz="2000" dirty="0"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supply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dirty="0"/>
                        <a:t>Fine and/or imprisonment</a:t>
                      </a:r>
                    </a:p>
                    <a:p>
                      <a:endParaRPr lang="en-S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2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sz="2000" dirty="0"/>
                        <a:t>Repeat / Aggravated offences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dirty="0"/>
                        <a:t>Heavier penalties, possible mandatory imprisonment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584794"/>
                  </a:ext>
                </a:extLst>
              </a:tr>
            </a:tbl>
          </a:graphicData>
        </a:graphic>
      </p:graphicFrame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B4E519-A461-C658-F479-76A14E394A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/>
          <a:p>
            <a:r>
              <a:rPr lang="en-US" dirty="0"/>
              <a:t>Official (Open)/Non-Sensitive</a:t>
            </a:r>
          </a:p>
        </p:txBody>
      </p:sp>
    </p:spTree>
    <p:extLst>
      <p:ext uri="{BB962C8B-B14F-4D97-AF65-F5344CB8AC3E}">
        <p14:creationId xmlns:p14="http://schemas.microsoft.com/office/powerpoint/2010/main" val="773530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B8260-8454-DB1C-AD95-E5D3CD9A8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AC489-B7BF-64B7-3DC0-F046C07C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72" y="2601798"/>
            <a:ext cx="11062624" cy="1160918"/>
          </a:xfrm>
        </p:spPr>
        <p:txBody>
          <a:bodyPr/>
          <a:lstStyle/>
          <a:p>
            <a:r>
              <a:rPr lang="en-SG" dirty="0"/>
              <a:t>Responsibilities of Sellers, Trainers and Printers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13788E-3A86-D90E-1D41-259AD70A69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1137B-80AB-E148-8403-8E4221D909A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6C7F237-E262-858B-3EBF-6F3F947BCE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62705"/>
            <a:ext cx="11072812" cy="270240"/>
          </a:xfrm>
        </p:spPr>
        <p:txBody>
          <a:bodyPr/>
          <a:lstStyle/>
          <a:p>
            <a:r>
              <a:rPr lang="en-US" dirty="0"/>
              <a:t>Official (Open) / Non-Sensitive</a:t>
            </a:r>
          </a:p>
        </p:txBody>
      </p:sp>
    </p:spTree>
    <p:extLst>
      <p:ext uri="{BB962C8B-B14F-4D97-AF65-F5344CB8AC3E}">
        <p14:creationId xmlns:p14="http://schemas.microsoft.com/office/powerpoint/2010/main" val="1411714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8CDC8-565F-E006-63EE-E893B1A0E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34A1A2-8D55-CB85-B7C4-93CC94E4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948" y="397418"/>
            <a:ext cx="10300138" cy="607752"/>
          </a:xfrm>
        </p:spPr>
        <p:txBody>
          <a:bodyPr/>
          <a:lstStyle/>
          <a:p>
            <a:r>
              <a:rPr lang="en-SG" dirty="0"/>
              <a:t>Responsibilities of Sellers, Trainers and Printers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C6F7078-DB3A-F1B4-581C-0D8ACA5E69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188" y="1489610"/>
            <a:ext cx="9936162" cy="46863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 Sellers / Vendors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- 	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remind </a:t>
            </a:r>
            <a:r>
              <a:rPr lang="en-US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customers 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of 3D printing related offence</a:t>
            </a:r>
          </a:p>
          <a:p>
            <a:pPr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 Trainers and </a:t>
            </a:r>
            <a:r>
              <a:rPr lang="en-US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ducators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-	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remind attendees/students of 3D printing related offence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B234D2-D232-32FF-0470-DA97B434231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/>
          <a:p>
            <a:r>
              <a:rPr lang="en-US" dirty="0"/>
              <a:t>Official (Open)/Non-Sensitive</a:t>
            </a:r>
          </a:p>
        </p:txBody>
      </p:sp>
    </p:spTree>
    <p:extLst>
      <p:ext uri="{BB962C8B-B14F-4D97-AF65-F5344CB8AC3E}">
        <p14:creationId xmlns:p14="http://schemas.microsoft.com/office/powerpoint/2010/main" val="1960075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B569B-5ECE-341F-A9BC-23D314D40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5043-CFFE-40EA-9F51-472FEB25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72" y="2601798"/>
            <a:ext cx="11062624" cy="1160918"/>
          </a:xfrm>
        </p:spPr>
        <p:txBody>
          <a:bodyPr/>
          <a:lstStyle/>
          <a:p>
            <a:r>
              <a:rPr lang="en-SG" dirty="0"/>
              <a:t>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634E41-59BB-291B-7A74-8342411C6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1137B-80AB-E148-8403-8E4221D909A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5AD29C4-942A-4884-97D9-466A8A03E3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62705"/>
            <a:ext cx="11072812" cy="270240"/>
          </a:xfrm>
        </p:spPr>
        <p:txBody>
          <a:bodyPr/>
          <a:lstStyle/>
          <a:p>
            <a:r>
              <a:rPr lang="en-US" dirty="0"/>
              <a:t>Official (Open) / Non-Sensitive</a:t>
            </a:r>
          </a:p>
        </p:txBody>
      </p:sp>
    </p:spTree>
    <p:extLst>
      <p:ext uri="{BB962C8B-B14F-4D97-AF65-F5344CB8AC3E}">
        <p14:creationId xmlns:p14="http://schemas.microsoft.com/office/powerpoint/2010/main" val="4048524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8C61EE-13F5-07A9-FF22-DBD6989982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34360" y="1321416"/>
            <a:ext cx="10453048" cy="277350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Overview of Gun Explosive Weapon </a:t>
            </a:r>
            <a:r>
              <a:rPr lang="en-US" b="1" dirty="0" err="1">
                <a:solidFill>
                  <a:srgbClr val="002060"/>
                </a:solidFill>
              </a:rPr>
              <a:t>Licences</a:t>
            </a:r>
            <a:endParaRPr lang="en-US" b="1" dirty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SG" sz="2000" dirty="0">
                <a:hlinkClick r:id="rId3"/>
              </a:rPr>
              <a:t>https://www.police.gov.sg/e-Services/Police-Licences/Overview-of-Gun-Explosive-Weapon-Licences</a:t>
            </a:r>
            <a:r>
              <a:rPr lang="en-SG" sz="2000" dirty="0"/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SG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SG" b="1" i="0" dirty="0">
                <a:solidFill>
                  <a:srgbClr val="002060"/>
                </a:solidFill>
                <a:effectLst/>
                <a:latin typeface="Lato Bold" panose="020F0502020204030203" pitchFamily="34" charset="0"/>
              </a:rPr>
              <a:t>Information on Gun Licence Matters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SG" sz="2000" dirty="0">
                <a:hlinkClick r:id="rId4"/>
              </a:rPr>
              <a:t>https://www.police.gov.sg/e-Services/Police-Licences/Overview-of-Gun-Explosive-Weapon-Licences/Information-on-Gun-Licence-Matters</a:t>
            </a:r>
            <a:endParaRPr lang="en-SG" sz="20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SG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SG" b="0" i="0" dirty="0">
                <a:solidFill>
                  <a:schemeClr val="tx1"/>
                </a:solidFill>
                <a:effectLst/>
                <a:latin typeface="+mn-lt"/>
              </a:rPr>
              <a:t>AGC Link for Law/Regulations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b="0" i="0" dirty="0">
                <a:solidFill>
                  <a:srgbClr val="484848"/>
                </a:solidFill>
                <a:effectLst/>
                <a:latin typeface="+mn-lt"/>
              </a:rPr>
              <a:t>https://sso.agc.gov.sg/Act/GEWCA2021</a:t>
            </a:r>
            <a:endParaRPr lang="en-SG" b="0" i="0" dirty="0">
              <a:solidFill>
                <a:srgbClr val="484848"/>
              </a:solidFill>
              <a:effectLst/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S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644872-3D10-90FB-625B-F9520108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360" y="148382"/>
            <a:ext cx="9936000" cy="587613"/>
          </a:xfrm>
        </p:spPr>
        <p:txBody>
          <a:bodyPr/>
          <a:lstStyle/>
          <a:p>
            <a:r>
              <a:rPr lang="en-SG" dirty="0"/>
              <a:t>Relevant Websites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99CDF-1E42-EB11-A3EA-F858BED69F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1137B-80AB-E148-8403-8E4221D909A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0A68E-38D3-F3B3-115C-B925BF64C5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/>
          <a:p>
            <a:r>
              <a:rPr lang="en-US" dirty="0"/>
              <a:t>Official (Open)/Non-Sensitive</a:t>
            </a:r>
          </a:p>
        </p:txBody>
      </p:sp>
    </p:spTree>
    <p:extLst>
      <p:ext uri="{BB962C8B-B14F-4D97-AF65-F5344CB8AC3E}">
        <p14:creationId xmlns:p14="http://schemas.microsoft.com/office/powerpoint/2010/main" val="165804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B8F7F7-6C80-1827-D10C-D31A5AAF6D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75638" y="1424763"/>
            <a:ext cx="10152954" cy="3626208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Raise awareness of Guns, Explosives and Weapons Control Act (GEWCA) provisions that affect 3D printing activities </a:t>
            </a:r>
          </a:p>
          <a:p>
            <a:r>
              <a:rPr lang="en-US" sz="2400" dirty="0">
                <a:latin typeface="+mn-lt"/>
              </a:rPr>
              <a:t>Clarify responsibilities of 3D companies, sellers, and trainers</a:t>
            </a:r>
          </a:p>
          <a:p>
            <a:r>
              <a:rPr lang="en-US" sz="2400" dirty="0">
                <a:latin typeface="+mn-lt"/>
              </a:rPr>
              <a:t>Aid businesses and educators understand compliance requirements</a:t>
            </a:r>
          </a:p>
          <a:p>
            <a:r>
              <a:rPr lang="en-US" sz="2400" dirty="0">
                <a:latin typeface="+mn-lt"/>
              </a:rPr>
              <a:t>Highlight offence risks and safe practices </a:t>
            </a: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pPr marL="160338" indent="0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AC6938-88C4-14DB-80BA-E8D8F9E8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042" y="603882"/>
            <a:ext cx="9936000" cy="587613"/>
          </a:xfrm>
        </p:spPr>
        <p:txBody>
          <a:bodyPr/>
          <a:lstStyle/>
          <a:p>
            <a:r>
              <a:rPr lang="en-US" dirty="0"/>
              <a:t>Objectives</a:t>
            </a:r>
            <a:endParaRPr lang="en-S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68E9E-EE78-B8A8-3CE7-8EAC872152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Official (Open) / Non-Sensitive</a:t>
            </a:r>
          </a:p>
        </p:txBody>
      </p:sp>
    </p:spTree>
    <p:extLst>
      <p:ext uri="{BB962C8B-B14F-4D97-AF65-F5344CB8AC3E}">
        <p14:creationId xmlns:p14="http://schemas.microsoft.com/office/powerpoint/2010/main" val="1857676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D8F96-FEE4-8A55-DDCF-7BC796195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AEB8D5-A513-B8AC-365E-4F28E8F418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99367" y="1852560"/>
            <a:ext cx="10112453" cy="568579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SG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GEWCA strengthens the </a:t>
            </a:r>
            <a:r>
              <a:rPr lang="en-SG" dirty="0"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regulatory regime for</a:t>
            </a:r>
            <a:r>
              <a:rPr lang="en-SG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GEW and penalties have been enhanced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SG" dirty="0">
              <a:effectLst/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SG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It is illegal to possess a 3D printed gun or gun parts, or a digital blueprint for the manufacture of a gun or gun parts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SG" dirty="0">
              <a:effectLst/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SG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It is an offence if no licence is granted for the related activities for gun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SG" dirty="0"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SG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Compliance is everyone’s responsibility in the use of 3D printers</a:t>
            </a:r>
            <a:endParaRPr lang="en-SG" dirty="0"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SG" sz="2400" dirty="0">
              <a:effectLst/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SG" sz="2400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4EB0FA-10F3-4041-DC4D-9866662A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367" y="889980"/>
            <a:ext cx="10300138" cy="607752"/>
          </a:xfrm>
        </p:spPr>
        <p:txBody>
          <a:bodyPr/>
          <a:lstStyle/>
          <a:p>
            <a:r>
              <a:rPr lang="en-US" dirty="0"/>
              <a:t>Key Takeaways</a:t>
            </a:r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32C65-4187-AFC4-24F9-2A655EDCC53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Official (Closed) / Non-Sensitive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45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D4340-185F-B160-5B60-7B4735A49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1836-61C0-ED50-3E59-9CC82E59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72" y="2601798"/>
            <a:ext cx="11062624" cy="1160918"/>
          </a:xfrm>
        </p:spPr>
        <p:txBody>
          <a:bodyPr/>
          <a:lstStyle/>
          <a:p>
            <a:r>
              <a:rPr lang="en-SG" dirty="0"/>
              <a:t>FAQ</a:t>
            </a:r>
            <a:br>
              <a:rPr lang="en-SG" dirty="0"/>
            </a:br>
            <a:br>
              <a:rPr lang="en-SG" dirty="0"/>
            </a:br>
            <a:r>
              <a:rPr lang="en-SG" sz="2000" b="0" dirty="0"/>
              <a:t>&lt;The FAQ in this slide have been removed and consolidated. </a:t>
            </a:r>
            <a:br>
              <a:rPr lang="en-SG" sz="2000" b="0" dirty="0"/>
            </a:br>
            <a:r>
              <a:rPr lang="en-SG" sz="2000" b="0" dirty="0"/>
              <a:t>Pls refer to the separate list of FAQ on 3D Printers available on SPF website&gt;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8FEE69-BE73-F868-4700-0399F4ED1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1137B-80AB-E148-8403-8E4221D909A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71572-F8B9-0021-6B8D-AC4E41A5216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/>
          <a:p>
            <a:r>
              <a:rPr lang="en-US" dirty="0"/>
              <a:t>Official (Open)/Non-Sensitive</a:t>
            </a:r>
          </a:p>
        </p:txBody>
      </p:sp>
    </p:spTree>
    <p:extLst>
      <p:ext uri="{BB962C8B-B14F-4D97-AF65-F5344CB8AC3E}">
        <p14:creationId xmlns:p14="http://schemas.microsoft.com/office/powerpoint/2010/main" val="3290575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9AA8DC-B5E2-4789-A4B9-47609B97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393" y="2261663"/>
            <a:ext cx="11062622" cy="1160918"/>
          </a:xfrm>
        </p:spPr>
        <p:txBody>
          <a:bodyPr/>
          <a:lstStyle/>
          <a:p>
            <a:br>
              <a:rPr lang="en-SG" dirty="0"/>
            </a:br>
            <a:br>
              <a:rPr lang="en-SG" dirty="0"/>
            </a:br>
            <a:r>
              <a:rPr lang="en-SG" dirty="0"/>
              <a:t>Thank you</a:t>
            </a:r>
            <a:br>
              <a:rPr lang="en-SG" dirty="0"/>
            </a:br>
            <a:br>
              <a:rPr lang="en-SG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SG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64DCF-5B58-3348-7358-0BD38542C732}"/>
              </a:ext>
            </a:extLst>
          </p:cNvPr>
          <p:cNvSpPr txBox="1">
            <a:spLocks/>
          </p:cNvSpPr>
          <p:nvPr/>
        </p:nvSpPr>
        <p:spPr>
          <a:xfrm>
            <a:off x="1119188" y="6562705"/>
            <a:ext cx="11072812" cy="2702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</a:rPr>
              <a:t>Official (Open) / Non-Sensitive</a:t>
            </a:r>
          </a:p>
        </p:txBody>
      </p:sp>
    </p:spTree>
    <p:extLst>
      <p:ext uri="{BB962C8B-B14F-4D97-AF65-F5344CB8AC3E}">
        <p14:creationId xmlns:p14="http://schemas.microsoft.com/office/powerpoint/2010/main" val="381979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28327-B7D5-B342-57AE-9625B8CE0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F8C3A7-1AB9-7BA9-4679-17EDC16F6B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4783" y="1343088"/>
            <a:ext cx="9619069" cy="4171824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Background for Regulatory Changes</a:t>
            </a:r>
          </a:p>
          <a:p>
            <a:r>
              <a:rPr lang="en-US" sz="2400" dirty="0">
                <a:latin typeface="+mn-lt"/>
              </a:rPr>
              <a:t>Overview of GEWCA</a:t>
            </a:r>
          </a:p>
          <a:p>
            <a:r>
              <a:rPr lang="en-US" sz="2400" dirty="0">
                <a:latin typeface="+mn-lt"/>
              </a:rPr>
              <a:t>GEWCA Regulatory Regime for Guns</a:t>
            </a:r>
          </a:p>
          <a:p>
            <a:r>
              <a:rPr lang="en-US" sz="2400" dirty="0">
                <a:latin typeface="+mn-lt"/>
              </a:rPr>
              <a:t>Key Legal Provisions affecting 3D Printing </a:t>
            </a:r>
          </a:p>
          <a:p>
            <a:r>
              <a:rPr lang="en-US" sz="2400" dirty="0">
                <a:latin typeface="+mn-lt"/>
              </a:rPr>
              <a:t>Case Scenario and Penalties</a:t>
            </a:r>
          </a:p>
          <a:p>
            <a:r>
              <a:rPr lang="en-US" sz="2400" dirty="0">
                <a:latin typeface="+mn-lt"/>
              </a:rPr>
              <a:t>Responsibilities of sellers, trainers and printers</a:t>
            </a:r>
          </a:p>
          <a:p>
            <a:r>
              <a:rPr lang="en-US" sz="2400" dirty="0">
                <a:latin typeface="+mn-lt"/>
              </a:rPr>
              <a:t>Resources</a:t>
            </a:r>
          </a:p>
          <a:p>
            <a:r>
              <a:rPr lang="en-US" sz="2400" dirty="0">
                <a:latin typeface="+mn-lt"/>
              </a:rPr>
              <a:t>FAQ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160338" indent="0">
              <a:buNone/>
            </a:pPr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A3EBE2-DE70-4E1E-66E5-42F54732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042" y="603882"/>
            <a:ext cx="9936000" cy="587613"/>
          </a:xfrm>
        </p:spPr>
        <p:txBody>
          <a:bodyPr/>
          <a:lstStyle/>
          <a:p>
            <a:r>
              <a:rPr lang="en-US" dirty="0"/>
              <a:t>Scope</a:t>
            </a:r>
            <a:endParaRPr lang="en-S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61785-DF9B-E370-EC36-E5D94CE4CF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Official (Closed) / Non-Sensitive</a:t>
            </a:r>
          </a:p>
        </p:txBody>
      </p:sp>
    </p:spTree>
    <p:extLst>
      <p:ext uri="{BB962C8B-B14F-4D97-AF65-F5344CB8AC3E}">
        <p14:creationId xmlns:p14="http://schemas.microsoft.com/office/powerpoint/2010/main" val="105412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CBCCC-4646-2D04-C3D6-47D79E72D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954A6-A69A-5CC1-D50C-2F62E8FF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946" y="2848541"/>
            <a:ext cx="9491416" cy="1160918"/>
          </a:xfrm>
        </p:spPr>
        <p:txBody>
          <a:bodyPr/>
          <a:lstStyle/>
          <a:p>
            <a:r>
              <a:rPr lang="en-US" dirty="0">
                <a:latin typeface="+mn-lt"/>
              </a:rPr>
              <a:t>Background</a:t>
            </a:r>
            <a:endParaRPr lang="en-S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9D4422-EC76-4083-BF03-D82BDD538F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1137B-80AB-E148-8403-8E4221D909A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DC7E1A6-7FB6-6876-784A-4D13679243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62705"/>
            <a:ext cx="11072812" cy="270240"/>
          </a:xfrm>
        </p:spPr>
        <p:txBody>
          <a:bodyPr/>
          <a:lstStyle/>
          <a:p>
            <a:r>
              <a:rPr lang="en-US" dirty="0"/>
              <a:t>Official (Closed) / Non-Sensitive</a:t>
            </a:r>
          </a:p>
        </p:txBody>
      </p:sp>
    </p:spTree>
    <p:extLst>
      <p:ext uri="{BB962C8B-B14F-4D97-AF65-F5344CB8AC3E}">
        <p14:creationId xmlns:p14="http://schemas.microsoft.com/office/powerpoint/2010/main" val="293052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B93AC7-9A77-8043-7612-41F4C64DF6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3490" y="1013736"/>
            <a:ext cx="9936000" cy="556640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3D printers and electronic milling machines can create gun parts 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Digital Blueprints are easily shared online through cloud, email, messaging, </a:t>
            </a:r>
            <a:r>
              <a:rPr lang="en-US" dirty="0" err="1">
                <a:ea typeface="DengXian" panose="02010600030101010101" pitchFamily="2" charset="-122"/>
                <a:cs typeface="Times New Roman" panose="02020603050405020304" pitchFamily="18" charset="0"/>
              </a:rPr>
              <a:t>etc</a:t>
            </a:r>
            <a:endParaRPr lang="en-US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Singapore law now </a:t>
            </a:r>
            <a:r>
              <a:rPr lang="en-US" dirty="0" err="1">
                <a:ea typeface="DengXian" panose="02010600030101010101" pitchFamily="2" charset="-122"/>
                <a:cs typeface="Times New Roman" panose="02020603050405020304" pitchFamily="18" charset="0"/>
              </a:rPr>
              <a:t>recognises</a:t>
            </a: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 that digital and physical elements are both part of the gun-making process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Real world examples: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Germany (</a:t>
            </a:r>
            <a:r>
              <a:rPr lang="en-US" sz="20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2019) - a shooter had 3D-printed gun parts for an attack 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Australia (2025) - Nationwide crackdown 1,000 over firearm parts seized, 281 made with 3D printers. Suspects charged with illegal manufacture and trafficking.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Türkiye (2025) - Suspect arrested for producing 3D-printed pistols and sharing digital blueprints online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	3D printing companies, course providers, printer resellers and service hubs need to be aware of the newly operationalised Guns, Explosives and Weapon Control Act on 1 Jul 2025 which controls over gun parts and digital files</a:t>
            </a:r>
          </a:p>
          <a:p>
            <a:pPr marL="523875" lvl="1" indent="0">
              <a:spcBef>
                <a:spcPts val="0"/>
              </a:spcBef>
              <a:buNone/>
              <a:defRPr/>
            </a:pPr>
            <a:endParaRPr lang="en-US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defRPr/>
            </a:pPr>
            <a:endParaRPr lang="en-SG" dirty="0"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4CF287-2F5A-0A3F-3611-73FBABC1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0" y="405985"/>
            <a:ext cx="10300138" cy="607752"/>
          </a:xfrm>
        </p:spPr>
        <p:txBody>
          <a:bodyPr/>
          <a:lstStyle/>
          <a:p>
            <a:r>
              <a:rPr lang="en-US" dirty="0"/>
              <a:t>Background to Regulatory Changes</a:t>
            </a:r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E44AA-F178-D0D5-37BD-1088F2BAA77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Official (Open) / Non-Sensitive</a:t>
            </a:r>
          </a:p>
        </p:txBody>
      </p:sp>
    </p:spTree>
    <p:extLst>
      <p:ext uri="{BB962C8B-B14F-4D97-AF65-F5344CB8AC3E}">
        <p14:creationId xmlns:p14="http://schemas.microsoft.com/office/powerpoint/2010/main" val="81593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DF8B-9181-4CBE-87B5-8E2E0375B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946" y="2848541"/>
            <a:ext cx="9491416" cy="1160918"/>
          </a:xfrm>
        </p:spPr>
        <p:txBody>
          <a:bodyPr/>
          <a:lstStyle/>
          <a:p>
            <a:r>
              <a:rPr lang="en-US" dirty="0">
                <a:latin typeface="+mn-lt"/>
              </a:rPr>
              <a:t>Overview of Guns, Explosives and Weapons Control Act 2021 (GEWCA)</a:t>
            </a:r>
            <a:br>
              <a:rPr lang="en-US" dirty="0">
                <a:latin typeface="+mn-lt"/>
              </a:rPr>
            </a:br>
            <a:endParaRPr lang="en-S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BEA128-F99B-D41A-1511-6954DD951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1137B-80AB-E148-8403-8E4221D909A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16A6C92-FE71-1394-31B6-E2CD09EFB9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62705"/>
            <a:ext cx="11072812" cy="270240"/>
          </a:xfrm>
        </p:spPr>
        <p:txBody>
          <a:bodyPr/>
          <a:lstStyle/>
          <a:p>
            <a:r>
              <a:rPr lang="en-US" dirty="0"/>
              <a:t>Official (Open) / Non-Sensitive</a:t>
            </a:r>
          </a:p>
        </p:txBody>
      </p:sp>
    </p:spTree>
    <p:extLst>
      <p:ext uri="{BB962C8B-B14F-4D97-AF65-F5344CB8AC3E}">
        <p14:creationId xmlns:p14="http://schemas.microsoft.com/office/powerpoint/2010/main" val="372819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B55F5-1ADA-0802-7206-4B33CAA4F8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2743" y="816313"/>
            <a:ext cx="10288791" cy="5561337"/>
          </a:xfrm>
        </p:spPr>
        <p:txBody>
          <a:bodyPr/>
          <a:lstStyle/>
          <a:p>
            <a:pPr marL="446088" marR="0" lvl="0" indent="-446088" algn="just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en-US" sz="2200" dirty="0">
                <a:latin typeface="+mn-lt"/>
                <a:cs typeface="Arial" panose="020B0604020202020204" pitchFamily="34" charset="0"/>
              </a:rPr>
              <a:t>The Guns Explosives and Weapons Control Act (GEWCA) came into effect on 1 July 2025.</a:t>
            </a:r>
          </a:p>
          <a:p>
            <a:pPr marL="446088" marR="0" lvl="0" indent="-446088" algn="just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en-US" sz="2200" dirty="0">
                <a:latin typeface="+mn-lt"/>
                <a:cs typeface="Arial" panose="020B0604020202020204" pitchFamily="34" charset="0"/>
              </a:rPr>
              <a:t>Replaced and consolidated the following legislations:-</a:t>
            </a:r>
          </a:p>
          <a:p>
            <a:pPr marL="649287" lvl="1"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latin typeface="+mn-lt"/>
                <a:cs typeface="Arial" panose="020B0604020202020204" pitchFamily="34" charset="0"/>
              </a:rPr>
              <a:t>Arms and Explosives Act (AEA)</a:t>
            </a:r>
          </a:p>
          <a:p>
            <a:pPr marL="649287" lvl="1"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latin typeface="+mn-lt"/>
                <a:cs typeface="Arial" panose="020B0604020202020204" pitchFamily="34" charset="0"/>
              </a:rPr>
              <a:t>Dangerous Fireworks Act (DFA)</a:t>
            </a:r>
          </a:p>
          <a:p>
            <a:pPr marL="649287" lvl="1"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latin typeface="+mn-lt"/>
                <a:cs typeface="Arial" panose="020B0604020202020204" pitchFamily="34" charset="0"/>
              </a:rPr>
              <a:t>Explosives Substance Act (ESA)</a:t>
            </a:r>
          </a:p>
          <a:p>
            <a:pPr>
              <a:defRPr/>
            </a:pPr>
            <a:r>
              <a:rPr lang="en-US" sz="2200" dirty="0">
                <a:latin typeface="+mn-lt"/>
                <a:cs typeface="Arial" panose="020B0604020202020204" pitchFamily="34" charset="0"/>
              </a:rPr>
              <a:t>Strengthens regulation over guns, explosives, explosives precursors, noxious gases and substances and certain weapons.  </a:t>
            </a:r>
          </a:p>
          <a:p>
            <a:pPr marL="0" indent="0">
              <a:buNone/>
              <a:defRPr/>
            </a:pPr>
            <a:endParaRPr lang="en-US" sz="2200" dirty="0">
              <a:latin typeface="+mn-lt"/>
              <a:cs typeface="Arial" panose="020B0604020202020204" pitchFamily="34" charset="0"/>
            </a:endParaRPr>
          </a:p>
          <a:p>
            <a:pPr marL="363537" lvl="1" indent="0">
              <a:spcBef>
                <a:spcPts val="0"/>
              </a:spcBef>
              <a:buNone/>
            </a:pPr>
            <a:endParaRPr lang="en-US" sz="2200" dirty="0">
              <a:latin typeface="+mn-lt"/>
            </a:endParaRPr>
          </a:p>
          <a:p>
            <a:pPr marL="820737" lvl="1" indent="-457200">
              <a:spcBef>
                <a:spcPts val="0"/>
              </a:spcBef>
              <a:buFont typeface="+mj-lt"/>
              <a:buAutoNum type="arabicPeriod"/>
            </a:pPr>
            <a:endParaRPr lang="en-SG" sz="22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D5B247-0C0C-9377-5B2F-41138A3D5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43" y="228701"/>
            <a:ext cx="9936000" cy="587613"/>
          </a:xfrm>
        </p:spPr>
        <p:txBody>
          <a:bodyPr/>
          <a:lstStyle/>
          <a:p>
            <a:r>
              <a:rPr lang="en-SG" dirty="0"/>
              <a:t>Overview of GEWCA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801E10-ACA5-3845-F35F-B0DD0449FB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1137B-80AB-E148-8403-8E4221D909A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1A2E69-88C4-D633-DED7-129A38F91E7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/>
          <a:p>
            <a:r>
              <a:rPr lang="en-US" dirty="0"/>
              <a:t>Official (Open)/Non-Sensitive</a:t>
            </a:r>
          </a:p>
        </p:txBody>
      </p:sp>
    </p:spTree>
    <p:extLst>
      <p:ext uri="{BB962C8B-B14F-4D97-AF65-F5344CB8AC3E}">
        <p14:creationId xmlns:p14="http://schemas.microsoft.com/office/powerpoint/2010/main" val="227599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B55F5-1ADA-0802-7206-4B33CAA4F8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4271" y="703697"/>
            <a:ext cx="10577358" cy="5351546"/>
          </a:xfrm>
        </p:spPr>
        <p:txBody>
          <a:bodyPr/>
          <a:lstStyle/>
          <a:p>
            <a:r>
              <a:rPr lang="en-US" dirty="0">
                <a:latin typeface="+mn-lt"/>
                <a:ea typeface="Calibri" panose="020F0502020204030204" pitchFamily="34" charset="0"/>
                <a:cs typeface="Aptos" panose="020B0004020202020204" pitchFamily="34" charset="0"/>
              </a:rPr>
              <a:t>K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Aptos" panose="020B0004020202020204" pitchFamily="34" charset="0"/>
              </a:rPr>
              <a:t>ey changes in GEWCA </a:t>
            </a:r>
            <a:endParaRPr lang="en-GB" dirty="0">
              <a:effectLst/>
              <a:latin typeface="+mn-lt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Enhanced punishments and penalties</a:t>
            </a:r>
          </a:p>
          <a:p>
            <a:pPr marL="742950" lvl="1">
              <a:tabLst>
                <a:tab pos="914400" algn="l"/>
              </a:tabLst>
            </a:pP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Criminalize unauthorised possession of 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3D-printed guns </a:t>
            </a:r>
            <a:r>
              <a:rPr lang="en-US" sz="20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blueprint </a:t>
            </a:r>
            <a:endParaRPr lang="en-US" sz="20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>
              <a:tabLst>
                <a:tab pos="914400" algn="l"/>
              </a:tabLst>
            </a:pPr>
            <a:r>
              <a:rPr lang="en-US" sz="2000" dirty="0">
                <a:solidFill>
                  <a:srgbClr val="002060"/>
                </a:solidFill>
                <a:latin typeface="Arial"/>
                <a:cs typeface="Arial"/>
              </a:rPr>
              <a:t>Align the regulatory requirements of physical shop dealers and e-commerce platforms </a:t>
            </a:r>
          </a:p>
          <a:p>
            <a:pPr marL="1011238" lvl="2">
              <a:tabLst>
                <a:tab pos="914400" algn="l"/>
              </a:tabLst>
            </a:pPr>
            <a:r>
              <a:rPr lang="en-US" sz="1800" dirty="0">
                <a:latin typeface="+mn-lt"/>
              </a:rPr>
              <a:t>Online sales of items under GEWCA will be regulated</a:t>
            </a:r>
          </a:p>
          <a:p>
            <a:pPr marL="1011238" lvl="2">
              <a:tabLst>
                <a:tab pos="914400" algn="l"/>
              </a:tabLst>
            </a:pPr>
            <a:r>
              <a:rPr lang="en-US" sz="1800" dirty="0">
                <a:solidFill>
                  <a:srgbClr val="00205B"/>
                </a:solidFill>
                <a:latin typeface="Arial"/>
                <a:cs typeface="Arial"/>
              </a:rPr>
              <a:t>Prohibit online sale of guns, noxious substances, explosives and explosive precursors</a:t>
            </a:r>
            <a:endParaRPr lang="en-US" sz="18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Inclusion of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desensitised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explosives currently regulated by SCDF</a:t>
            </a: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>
              <a:tabLst>
                <a:tab pos="914400" algn="l"/>
              </a:tabLst>
            </a:pP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Inclusion of additional weapons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eg.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karambit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knives, axes</a:t>
            </a:r>
            <a:endParaRPr lang="en-GB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>
              <a:tabLst>
                <a:tab pos="914400" algn="l"/>
              </a:tabLst>
            </a:pP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New licence types (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Bundled licences)</a:t>
            </a:r>
          </a:p>
          <a:p>
            <a:pPr marL="1011238" lvl="2">
              <a:tabLst>
                <a:tab pos="914400" algn="l"/>
              </a:tabLst>
            </a:pPr>
            <a:r>
              <a:rPr lang="en-US" sz="1800" u="sng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Cost savings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for submission of a single application for related activities 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over individual licence applications </a:t>
            </a:r>
          </a:p>
          <a:p>
            <a:pPr marL="1011238" lvl="2">
              <a:tabLst>
                <a:tab pos="914400" algn="l"/>
              </a:tabLst>
            </a:pPr>
            <a:r>
              <a:rPr lang="en-US" sz="1800" u="sng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Time savings 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for submission of one application instead of multiple applications</a:t>
            </a:r>
            <a:endParaRPr lang="en-US" sz="1800" dirty="0"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>
              <a:tabLst>
                <a:tab pos="91440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Longer licence tenure (up to 3 years)</a:t>
            </a:r>
            <a:endParaRPr lang="en-US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1238" lvl="2">
              <a:tabLst>
                <a:tab pos="914400" algn="l"/>
              </a:tabLst>
            </a:pPr>
            <a:r>
              <a:rPr lang="en-GB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Cost and time savings for licensees</a:t>
            </a:r>
          </a:p>
          <a:p>
            <a:pPr marL="742950" lvl="1">
              <a:tabLst>
                <a:tab pos="914400" algn="l"/>
              </a:tabLst>
            </a:pPr>
            <a:r>
              <a:rPr lang="en-GB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New C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lass Licensing framework for low-risk users and items</a:t>
            </a:r>
          </a:p>
          <a:p>
            <a:pPr lvl="1">
              <a:defRPr/>
            </a:pP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lvl="1">
              <a:defRPr/>
            </a:pP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marL="363537" lvl="1" indent="0">
              <a:spcBef>
                <a:spcPts val="0"/>
              </a:spcBef>
              <a:buNone/>
            </a:pPr>
            <a:endParaRPr lang="en-US" sz="2000" dirty="0">
              <a:latin typeface="+mn-lt"/>
            </a:endParaRPr>
          </a:p>
          <a:p>
            <a:pPr marL="820737" lvl="1" indent="-457200">
              <a:spcBef>
                <a:spcPts val="0"/>
              </a:spcBef>
              <a:buFont typeface="+mj-lt"/>
              <a:buAutoNum type="arabicPeriod"/>
            </a:pPr>
            <a:endParaRPr lang="en-SG" sz="20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D5B247-0C0C-9377-5B2F-41138A3D5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028" y="126559"/>
            <a:ext cx="9936000" cy="587613"/>
          </a:xfrm>
        </p:spPr>
        <p:txBody>
          <a:bodyPr/>
          <a:lstStyle/>
          <a:p>
            <a:r>
              <a:rPr lang="en-SG" sz="3200" dirty="0"/>
              <a:t>Overview of GEWCA Regulatory Regime</a:t>
            </a:r>
            <a:endParaRPr lang="en-SG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801E10-ACA5-3845-F35F-B0DD0449FB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1137B-80AB-E148-8403-8E4221D909A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4DF211-0EA6-4022-82B3-A43724DDAF4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19188" y="6580140"/>
            <a:ext cx="11072812" cy="270240"/>
          </a:xfrm>
        </p:spPr>
        <p:txBody>
          <a:bodyPr/>
          <a:lstStyle/>
          <a:p>
            <a:r>
              <a:rPr lang="en-US" dirty="0"/>
              <a:t>Official (Open)/Non-Sensitive</a:t>
            </a:r>
          </a:p>
        </p:txBody>
      </p:sp>
    </p:spTree>
    <p:extLst>
      <p:ext uri="{BB962C8B-B14F-4D97-AF65-F5344CB8AC3E}">
        <p14:creationId xmlns:p14="http://schemas.microsoft.com/office/powerpoint/2010/main" val="2706629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template_wide_screen_150922  -  Read-Only" id="{4E868795-3165-458F-8321-0553B5F64893}" vid="{58047CDB-16D5-48AA-AC4F-7CD96B78A0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3CCB1D34CA640B33D3DF480713A93" ma:contentTypeVersion="0" ma:contentTypeDescription="Create a new document." ma:contentTypeScope="" ma:versionID="5d113371de4aff75ac499771f3590ae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sisl xmlns:xsd="http://www.w3.org/2001/XMLSchema" xmlns:xsi="http://www.w3.org/2001/XMLSchema-instance" xmlns="http://www.boldonjames.com/2008/01/sie/internal/label" sislVersion="0" policy="b22ebf2f-64d7-4bd5-a8c0-7ea1a061f64e" origin="userSelected">
  <element uid="00e748fc-2738-46e7-a760-20195d3344d7" value=""/>
</sisl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41CC6E-3804-4127-A215-9061361B1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91D0FD7-016A-4F44-96D4-EBF0A26D3298}">
  <ds:schemaRefs>
    <ds:schemaRef ds:uri="http://www.w3.org/2001/XMLSchema"/>
    <ds:schemaRef ds:uri="http://www.boldonjames.com/2008/01/sie/internal/label"/>
  </ds:schemaRefs>
</ds:datastoreItem>
</file>

<file path=customXml/itemProps3.xml><?xml version="1.0" encoding="utf-8"?>
<ds:datastoreItem xmlns:ds="http://schemas.openxmlformats.org/officeDocument/2006/customXml" ds:itemID="{CDC202C0-019D-4B8B-A4EB-DC5DF4888EB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45C6B01-3972-491C-B97E-B4E08FFC0A2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Update on GEWCA_D'Exco 1_2023</Template>
  <TotalTime>15046</TotalTime>
  <Words>2985</Words>
  <Application>Microsoft Office PowerPoint</Application>
  <PresentationFormat>Widescreen</PresentationFormat>
  <Paragraphs>439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DengXian</vt:lpstr>
      <vt:lpstr>Arial</vt:lpstr>
      <vt:lpstr>Arial Black</vt:lpstr>
      <vt:lpstr>Calibri</vt:lpstr>
      <vt:lpstr>Lato Bold</vt:lpstr>
      <vt:lpstr>Times New Roman</vt:lpstr>
      <vt:lpstr>Wingdings</vt:lpstr>
      <vt:lpstr>Office Theme</vt:lpstr>
      <vt:lpstr>Briefing on the Guns, Explosives and Weapons Control Act 2021 (GEWCA) and the 3D Printing Industry</vt:lpstr>
      <vt:lpstr>  Guns, Explosives and Weapons  Control Act 2021 (GEWCA)  Online Briefing for 3D Printing Companies,  Course Providers and Printer Sellers </vt:lpstr>
      <vt:lpstr>Objectives</vt:lpstr>
      <vt:lpstr>Scope</vt:lpstr>
      <vt:lpstr>Background</vt:lpstr>
      <vt:lpstr>Background to Regulatory Changes</vt:lpstr>
      <vt:lpstr>Overview of Guns, Explosives and Weapons Control Act 2021 (GEWCA) </vt:lpstr>
      <vt:lpstr>Overview of GEWCA </vt:lpstr>
      <vt:lpstr>Overview of GEWCA Regulatory Regime</vt:lpstr>
      <vt:lpstr>Regulated Items under GEWCA</vt:lpstr>
      <vt:lpstr>Regulated Activities under GEWCA</vt:lpstr>
      <vt:lpstr>GEWCA Regulatory Regime for Guns</vt:lpstr>
      <vt:lpstr>Definition of “Gun” under GEWCA</vt:lpstr>
      <vt:lpstr>Subsidiary Legislation Relevant to Guns under GEWCA</vt:lpstr>
      <vt:lpstr>Definition of “Gun” under GEWCA</vt:lpstr>
      <vt:lpstr>Definition of “major part of a gun” under GEWCA</vt:lpstr>
      <vt:lpstr>Definition of “gun accessory” under GEWCA</vt:lpstr>
      <vt:lpstr>Criminalise unauthorised possession of 3D blueprint for manufacture of guns</vt:lpstr>
      <vt:lpstr>Key Legal Provisions affecting 3D Printing   </vt:lpstr>
      <vt:lpstr>GEWCA Regulatory Regime for Guns</vt:lpstr>
      <vt:lpstr>What Constitutes an Offence</vt:lpstr>
      <vt:lpstr>Key Provisions Relevant to 3D Printing  </vt:lpstr>
      <vt:lpstr>Case Scenario and Penalties</vt:lpstr>
      <vt:lpstr>Case Scenario</vt:lpstr>
      <vt:lpstr>Penalties Under GEWCA</vt:lpstr>
      <vt:lpstr>Responsibilities of Sellers, Trainers and Printers</vt:lpstr>
      <vt:lpstr>Responsibilities of Sellers, Trainers and Printers</vt:lpstr>
      <vt:lpstr>Resources</vt:lpstr>
      <vt:lpstr>Relevant Websites </vt:lpstr>
      <vt:lpstr>Key Takeaways</vt:lpstr>
      <vt:lpstr>FAQ  &lt;The FAQ in this slide have been removed and consolidated.  Pls refer to the separate list of FAQ on 3D Printers available on SPF website&gt;</vt:lpstr>
      <vt:lpstr>  Thank you  </vt:lpstr>
    </vt:vector>
  </TitlesOfParts>
  <Manager>SPF-PAD-WDU@spf.gov.sg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(Default Arial 36 Bold)</dc:title>
  <dc:creator>Surendran PERUMALLU (SPF)</dc:creator>
  <cp:lastModifiedBy>Suren P</cp:lastModifiedBy>
  <cp:revision>644</cp:revision>
  <cp:lastPrinted>2024-10-16T13:43:05Z</cp:lastPrinted>
  <dcterms:created xsi:type="dcterms:W3CDTF">2022-12-23T08:15:36Z</dcterms:created>
  <dcterms:modified xsi:type="dcterms:W3CDTF">2025-12-04T07:46:23Z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158a2e11-761b-4b75-999d-03f9eb54f8c9</vt:lpwstr>
  </property>
  <property fmtid="{D5CDD505-2E9C-101B-9397-08002B2CF9AE}" pid="3" name="ContentTypeId">
    <vt:lpwstr>0x010100D923CCB1D34CA640B33D3DF480713A93</vt:lpwstr>
  </property>
  <property fmtid="{D5CDD505-2E9C-101B-9397-08002B2CF9AE}" pid="4" name="MSIP_Label_4aaa7e78-45b1-4890-b8a3-003d1d728a3e_Enabled">
    <vt:lpwstr>true</vt:lpwstr>
  </property>
  <property fmtid="{D5CDD505-2E9C-101B-9397-08002B2CF9AE}" pid="5" name="MSIP_Label_4aaa7e78-45b1-4890-b8a3-003d1d728a3e_SetDate">
    <vt:lpwstr>2023-04-12T15:51:43Z</vt:lpwstr>
  </property>
  <property fmtid="{D5CDD505-2E9C-101B-9397-08002B2CF9AE}" pid="6" name="MSIP_Label_4aaa7e78-45b1-4890-b8a3-003d1d728a3e_Method">
    <vt:lpwstr>Privileged</vt:lpwstr>
  </property>
  <property fmtid="{D5CDD505-2E9C-101B-9397-08002B2CF9AE}" pid="7" name="MSIP_Label_4aaa7e78-45b1-4890-b8a3-003d1d728a3e_Name">
    <vt:lpwstr>Non Sensitive</vt:lpwstr>
  </property>
  <property fmtid="{D5CDD505-2E9C-101B-9397-08002B2CF9AE}" pid="8" name="MSIP_Label_4aaa7e78-45b1-4890-b8a3-003d1d728a3e_SiteId">
    <vt:lpwstr>0b11c524-9a1c-4e1b-84cb-6336aefc2243</vt:lpwstr>
  </property>
  <property fmtid="{D5CDD505-2E9C-101B-9397-08002B2CF9AE}" pid="9" name="MSIP_Label_4aaa7e78-45b1-4890-b8a3-003d1d728a3e_ActionId">
    <vt:lpwstr>6a729f1e-9356-42e0-bba4-d1afa99b7da5</vt:lpwstr>
  </property>
  <property fmtid="{D5CDD505-2E9C-101B-9397-08002B2CF9AE}" pid="10" name="MSIP_Label_4aaa7e78-45b1-4890-b8a3-003d1d728a3e_ContentBits">
    <vt:lpwstr>0</vt:lpwstr>
  </property>
</Properties>
</file>