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5"/>
  </p:sldMasterIdLst>
  <p:notesMasterIdLst>
    <p:notesMasterId r:id="rId70"/>
  </p:notesMasterIdLst>
  <p:handoutMasterIdLst>
    <p:handoutMasterId r:id="rId71"/>
  </p:handoutMasterIdLst>
  <p:sldIdLst>
    <p:sldId id="256" r:id="rId6"/>
    <p:sldId id="838841940" r:id="rId7"/>
    <p:sldId id="838842004" r:id="rId8"/>
    <p:sldId id="838842026" r:id="rId9"/>
    <p:sldId id="838841939" r:id="rId10"/>
    <p:sldId id="268" r:id="rId11"/>
    <p:sldId id="838841973" r:id="rId12"/>
    <p:sldId id="838841987" r:id="rId13"/>
    <p:sldId id="838842078" r:id="rId14"/>
    <p:sldId id="713" r:id="rId15"/>
    <p:sldId id="1164" r:id="rId16"/>
    <p:sldId id="1138" r:id="rId17"/>
    <p:sldId id="838841965" r:id="rId18"/>
    <p:sldId id="838842030" r:id="rId19"/>
    <p:sldId id="838841944" r:id="rId20"/>
    <p:sldId id="838841945" r:id="rId21"/>
    <p:sldId id="838841946" r:id="rId22"/>
    <p:sldId id="838842027" r:id="rId23"/>
    <p:sldId id="838841977" r:id="rId24"/>
    <p:sldId id="838842014" r:id="rId25"/>
    <p:sldId id="838842079" r:id="rId26"/>
    <p:sldId id="838842070" r:id="rId27"/>
    <p:sldId id="838841981" r:id="rId28"/>
    <p:sldId id="838841980" r:id="rId29"/>
    <p:sldId id="838842029" r:id="rId30"/>
    <p:sldId id="838842035" r:id="rId31"/>
    <p:sldId id="838841992" r:id="rId32"/>
    <p:sldId id="838841979" r:id="rId33"/>
    <p:sldId id="838842033" r:id="rId34"/>
    <p:sldId id="838842034" r:id="rId35"/>
    <p:sldId id="838842096" r:id="rId36"/>
    <p:sldId id="838842097" r:id="rId37"/>
    <p:sldId id="838842102" r:id="rId38"/>
    <p:sldId id="838842103" r:id="rId39"/>
    <p:sldId id="838842071" r:id="rId40"/>
    <p:sldId id="838842001" r:id="rId41"/>
    <p:sldId id="838841931" r:id="rId42"/>
    <p:sldId id="838842072" r:id="rId43"/>
    <p:sldId id="838841967" r:id="rId44"/>
    <p:sldId id="838842090" r:id="rId45"/>
    <p:sldId id="838842091" r:id="rId46"/>
    <p:sldId id="838842092" r:id="rId47"/>
    <p:sldId id="838842094" r:id="rId48"/>
    <p:sldId id="838842093" r:id="rId49"/>
    <p:sldId id="719" r:id="rId50"/>
    <p:sldId id="715" r:id="rId51"/>
    <p:sldId id="704" r:id="rId52"/>
    <p:sldId id="709" r:id="rId53"/>
    <p:sldId id="838842080" r:id="rId54"/>
    <p:sldId id="838842076" r:id="rId55"/>
    <p:sldId id="721" r:id="rId56"/>
    <p:sldId id="838842107" r:id="rId57"/>
    <p:sldId id="838842105" r:id="rId58"/>
    <p:sldId id="838842104" r:id="rId59"/>
    <p:sldId id="838842099" r:id="rId60"/>
    <p:sldId id="838842063" r:id="rId61"/>
    <p:sldId id="838842064" r:id="rId62"/>
    <p:sldId id="838842065" r:id="rId63"/>
    <p:sldId id="838842032" r:id="rId64"/>
    <p:sldId id="838842017" r:id="rId65"/>
    <p:sldId id="838842069" r:id="rId66"/>
    <p:sldId id="838842101" r:id="rId67"/>
    <p:sldId id="838842008" r:id="rId68"/>
    <p:sldId id="277" r:id="rId6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0950D-6685-2346-743B-0679A166B5B7}" name="Hwei Fang TAY (SPF)" initials="HT" userId="S::TAY_Hwei_Fang@spf.gov.sg::8872232e-e6ec-4034-b5d2-6b518b272933" providerId="AD"/>
  <p188:author id="{3151BC17-7C3A-0F50-D871-2376AE3036D2}" name="Rachel PHUA (MHA)" initials="RP(" userId="Rachel PHUA (MHA)" providerId="None"/>
  <p188:author id="{12306E20-9424-73BC-8858-EE08271035FE}" name="Wilbur SIM (MHA)" initials="WS(" userId="S::Wilbur_SIM@mha.gov.sg::263550ba-c26c-44ab-9b71-8c6bcd018df8" providerId="AD"/>
  <p188:author id="{66922638-7127-1BA0-484C-5E9CD0F90027}" name="Linda LEE (SPF)" initials="LL(" userId="S::Linda_LEE@spf.gov.sg::fb567869-9e93-4ad9-8e30-a64a6d188e11" providerId="AD"/>
  <p188:author id="{21E19841-B138-73EB-5D65-D02B595E731C}" name="Sandiran GANESAN (SPF)" initials="SG(" userId="S::Sandiran_GANESAN@spf.gov.sg::3ba40951-1e88-4ed9-91ac-614c3837e159" providerId="AD"/>
  <p188:author id="{0FDE2A5D-963D-D70C-AE58-5F7C0924D0E4}" name="Surendran PERUMALLU (SPF)" initials="SP(" userId="S::Surendran_PERUMALLU@spf.gov.sg::663d589b-50b3-45e4-b15e-186d49d26a3e" providerId="AD"/>
  <p188:author id="{0E763485-3029-8347-56A5-D714B2710D4F}" name="Ghim Hua LIAN (SPF)" initials="GHL(" userId="S::LIAN_Ghim_Hua@spf.gov.sg::74029556-f124-4d16-9049-a3505281c949" providerId="AD"/>
  <p188:author id="{808E6085-030F-5A70-A116-C00EDF0831C2}" name="Wilson LIM (SPF)" initials="WL(" userId="S::Wilson_LIM@spf.gov.sg::fa7543f5-e2d6-43b1-a76f-5e86b7cbe156" providerId="AD"/>
  <p188:author id="{5137BAB2-2758-5742-FE7C-D398B4CCA7FD}" name="Mei Ting YAP (MHA)" initials="YMT" userId="Mei Ting YAP (MHA)" providerId="None"/>
  <p188:author id="{C7A4B1BA-61E2-1A72-09DE-CF36F1549C8E}" name="Yarn LAM (SPF)" initials="LY" userId="Yarn LAM (SPF)" providerId="None"/>
  <p188:author id="{3F1AB1EB-D9D5-19AE-3B94-6A0D1B09FFC7}" name="Florence KOH (SPF)" initials="FK" userId="S::Florence_KOH@spf.gov.sg::7add6e79-aa69-49f2-bedb-bfd44cea33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0000CC"/>
    <a:srgbClr val="0066FF"/>
    <a:srgbClr val="330072"/>
    <a:srgbClr val="EBF5FF"/>
    <a:srgbClr val="5C0000"/>
    <a:srgbClr val="002009"/>
    <a:srgbClr val="3E0000"/>
    <a:srgbClr val="002A13"/>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0" autoAdjust="0"/>
    <p:restoredTop sz="83476" autoAdjust="0"/>
  </p:normalViewPr>
  <p:slideViewPr>
    <p:cSldViewPr snapToGrid="0" snapToObjects="1">
      <p:cViewPr varScale="1">
        <p:scale>
          <a:sx n="62" d="100"/>
          <a:sy n="62" d="100"/>
        </p:scale>
        <p:origin x="760" y="36"/>
      </p:cViewPr>
      <p:guideLst/>
    </p:cSldViewPr>
  </p:slideViewPr>
  <p:outlineViewPr>
    <p:cViewPr>
      <p:scale>
        <a:sx n="33" d="100"/>
        <a:sy n="33" d="100"/>
      </p:scale>
      <p:origin x="0" y="-3438"/>
    </p:cViewPr>
  </p:outlineViewPr>
  <p:notesTextViewPr>
    <p:cViewPr>
      <p:scale>
        <a:sx n="50" d="100"/>
        <a:sy n="50" d="100"/>
      </p:scale>
      <p:origin x="0" y="0"/>
    </p:cViewPr>
  </p:notesTextViewPr>
  <p:sorterViewPr>
    <p:cViewPr>
      <p:scale>
        <a:sx n="66" d="100"/>
        <a:sy n="66" d="100"/>
      </p:scale>
      <p:origin x="0" y="0"/>
    </p:cViewPr>
  </p:sorterViewPr>
  <p:notesViewPr>
    <p:cSldViewPr snapToGrid="0" snapToObjects="1">
      <p:cViewPr varScale="1">
        <p:scale>
          <a:sx n="45" d="100"/>
          <a:sy n="45" d="100"/>
        </p:scale>
        <p:origin x="2736" y="4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9CAC3C-B009-FA41-9B48-29A5200803A4}" type="datetimeFigureOut">
              <a:rPr lang="en-US" smtClean="0"/>
              <a:t>1/30/2026</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E34B44-6E28-B340-9E16-1750E552A292}" type="slidenum">
              <a:rPr lang="en-GB" smtClean="0"/>
              <a:t>‹#›</a:t>
            </a:fld>
            <a:endParaRPr lang="en-GB"/>
          </a:p>
        </p:txBody>
      </p:sp>
    </p:spTree>
    <p:extLst>
      <p:ext uri="{BB962C8B-B14F-4D97-AF65-F5344CB8AC3E}">
        <p14:creationId xmlns:p14="http://schemas.microsoft.com/office/powerpoint/2010/main" val="2393105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C439CF-BB78-AF42-B848-C85C22DB22AC}" type="datetimeFigureOut">
              <a:rPr lang="en-US" smtClean="0"/>
              <a:t>1/30/2026</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Tree>
    <p:extLst>
      <p:ext uri="{BB962C8B-B14F-4D97-AF65-F5344CB8AC3E}">
        <p14:creationId xmlns:p14="http://schemas.microsoft.com/office/powerpoint/2010/main" val="84629711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US" dirty="0"/>
          </a:p>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a:t>
            </a:fld>
            <a:endParaRPr lang="en-GB"/>
          </a:p>
        </p:txBody>
      </p:sp>
    </p:spTree>
    <p:extLst>
      <p:ext uri="{BB962C8B-B14F-4D97-AF65-F5344CB8AC3E}">
        <p14:creationId xmlns:p14="http://schemas.microsoft.com/office/powerpoint/2010/main" val="222574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10</a:t>
            </a:fld>
            <a:endParaRPr lang="en-GB"/>
          </a:p>
        </p:txBody>
      </p:sp>
    </p:spTree>
    <p:extLst>
      <p:ext uri="{BB962C8B-B14F-4D97-AF65-F5344CB8AC3E}">
        <p14:creationId xmlns:p14="http://schemas.microsoft.com/office/powerpoint/2010/main" val="341448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11</a:t>
            </a:fld>
            <a:endParaRPr lang="en-GB"/>
          </a:p>
        </p:txBody>
      </p:sp>
    </p:spTree>
    <p:extLst>
      <p:ext uri="{BB962C8B-B14F-4D97-AF65-F5344CB8AC3E}">
        <p14:creationId xmlns:p14="http://schemas.microsoft.com/office/powerpoint/2010/main" val="189469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12</a:t>
            </a:fld>
            <a:endParaRPr lang="en-GB"/>
          </a:p>
        </p:txBody>
      </p:sp>
    </p:spTree>
    <p:extLst>
      <p:ext uri="{BB962C8B-B14F-4D97-AF65-F5344CB8AC3E}">
        <p14:creationId xmlns:p14="http://schemas.microsoft.com/office/powerpoint/2010/main" val="7887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13</a:t>
            </a:fld>
            <a:endParaRPr lang="en-GB"/>
          </a:p>
        </p:txBody>
      </p:sp>
    </p:spTree>
    <p:extLst>
      <p:ext uri="{BB962C8B-B14F-4D97-AF65-F5344CB8AC3E}">
        <p14:creationId xmlns:p14="http://schemas.microsoft.com/office/powerpoint/2010/main" val="118779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14</a:t>
            </a:fld>
            <a:endParaRPr lang="en-GB"/>
          </a:p>
        </p:txBody>
      </p:sp>
    </p:spTree>
    <p:extLst>
      <p:ext uri="{BB962C8B-B14F-4D97-AF65-F5344CB8AC3E}">
        <p14:creationId xmlns:p14="http://schemas.microsoft.com/office/powerpoint/2010/main" val="82046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15</a:t>
            </a:fld>
            <a:endParaRPr lang="en-GB"/>
          </a:p>
        </p:txBody>
      </p:sp>
    </p:spTree>
    <p:extLst>
      <p:ext uri="{BB962C8B-B14F-4D97-AF65-F5344CB8AC3E}">
        <p14:creationId xmlns:p14="http://schemas.microsoft.com/office/powerpoint/2010/main" val="30736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r>
              <a:rPr lang="en-US" dirty="0"/>
              <a:t>GEWCA also defines major parts such as barrel, frame, receiver and cylinder. Even if these are 3-D printed, they still fall under regulation if they serve the same function.</a:t>
            </a:r>
          </a:p>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16</a:t>
            </a:fld>
            <a:endParaRPr lang="en-GB"/>
          </a:p>
        </p:txBody>
      </p:sp>
    </p:spTree>
    <p:extLst>
      <p:ext uri="{BB962C8B-B14F-4D97-AF65-F5344CB8AC3E}">
        <p14:creationId xmlns:p14="http://schemas.microsoft.com/office/powerpoint/2010/main" val="3380202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17</a:t>
            </a:fld>
            <a:endParaRPr lang="en-GB"/>
          </a:p>
        </p:txBody>
      </p:sp>
    </p:spTree>
    <p:extLst>
      <p:ext uri="{BB962C8B-B14F-4D97-AF65-F5344CB8AC3E}">
        <p14:creationId xmlns:p14="http://schemas.microsoft.com/office/powerpoint/2010/main" val="95972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18</a:t>
            </a:fld>
            <a:endParaRPr lang="en-GB"/>
          </a:p>
        </p:txBody>
      </p:sp>
    </p:spTree>
    <p:extLst>
      <p:ext uri="{BB962C8B-B14F-4D97-AF65-F5344CB8AC3E}">
        <p14:creationId xmlns:p14="http://schemas.microsoft.com/office/powerpoint/2010/main" val="163504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19</a:t>
            </a:fld>
            <a:endParaRPr lang="en-GB"/>
          </a:p>
        </p:txBody>
      </p:sp>
    </p:spTree>
    <p:extLst>
      <p:ext uri="{BB962C8B-B14F-4D97-AF65-F5344CB8AC3E}">
        <p14:creationId xmlns:p14="http://schemas.microsoft.com/office/powerpoint/2010/main" val="56926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a:t>
            </a:fld>
            <a:endParaRPr lang="en-GB"/>
          </a:p>
        </p:txBody>
      </p:sp>
    </p:spTree>
    <p:extLst>
      <p:ext uri="{BB962C8B-B14F-4D97-AF65-F5344CB8AC3E}">
        <p14:creationId xmlns:p14="http://schemas.microsoft.com/office/powerpoint/2010/main" val="123483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0D5F-B8BB-ACA3-D765-97A515BC5E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EC89F-48A4-C69C-3D71-7A6133582922}"/>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C3BCCE67-E71A-C229-4B64-641A10E5FE2D}"/>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DA5A89FA-442B-D7F5-E1E6-B22F0134C7F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4C58E5F-AE63-6C97-F242-239FCF01D30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149DE628-A118-D273-6230-1D6B33B55B3D}"/>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20</a:t>
            </a:fld>
            <a:endParaRPr lang="en-GB"/>
          </a:p>
        </p:txBody>
      </p:sp>
    </p:spTree>
    <p:extLst>
      <p:ext uri="{BB962C8B-B14F-4D97-AF65-F5344CB8AC3E}">
        <p14:creationId xmlns:p14="http://schemas.microsoft.com/office/powerpoint/2010/main" val="305483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8EEA7-FC56-1AA3-891E-EEA5458C7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3BF94-8F60-013C-370B-BC6786D3B63F}"/>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A52C6B41-51A9-A9A2-191C-24CC11767D72}"/>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38BE05C-13F9-4B31-240B-4AEB2E8C315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9CEA8C5-C9A3-641B-150D-375E2CE2D18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1CB835D-707D-745C-946A-65AADB22F108}"/>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21</a:t>
            </a:fld>
            <a:endParaRPr lang="en-GB"/>
          </a:p>
        </p:txBody>
      </p:sp>
    </p:spTree>
    <p:extLst>
      <p:ext uri="{BB962C8B-B14F-4D97-AF65-F5344CB8AC3E}">
        <p14:creationId xmlns:p14="http://schemas.microsoft.com/office/powerpoint/2010/main" val="517028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7B008-F7E9-FBC8-8B2D-657972895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A9111-2C0B-B0BD-547E-2F18D32440AF}"/>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AB3A9AC7-6E1A-4479-652E-74880C5EAFD6}"/>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D8640349-2131-6CAC-8402-39C3A5A7B66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C5E19EC-36D4-84E8-B277-691E1E48DFD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0E4BC2E-71C2-5CC2-A6FD-A8FC1ED12CD6}"/>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22</a:t>
            </a:fld>
            <a:endParaRPr lang="en-GB"/>
          </a:p>
        </p:txBody>
      </p:sp>
    </p:spTree>
    <p:extLst>
      <p:ext uri="{BB962C8B-B14F-4D97-AF65-F5344CB8AC3E}">
        <p14:creationId xmlns:p14="http://schemas.microsoft.com/office/powerpoint/2010/main" val="3920077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23</a:t>
            </a:fld>
            <a:endParaRPr lang="en-GB"/>
          </a:p>
        </p:txBody>
      </p:sp>
    </p:spTree>
    <p:extLst>
      <p:ext uri="{BB962C8B-B14F-4D97-AF65-F5344CB8AC3E}">
        <p14:creationId xmlns:p14="http://schemas.microsoft.com/office/powerpoint/2010/main" val="333604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24</a:t>
            </a:fld>
            <a:endParaRPr lang="en-GB"/>
          </a:p>
        </p:txBody>
      </p:sp>
    </p:spTree>
    <p:extLst>
      <p:ext uri="{BB962C8B-B14F-4D97-AF65-F5344CB8AC3E}">
        <p14:creationId xmlns:p14="http://schemas.microsoft.com/office/powerpoint/2010/main" val="428346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25</a:t>
            </a:fld>
            <a:endParaRPr lang="en-GB"/>
          </a:p>
        </p:txBody>
      </p:sp>
    </p:spTree>
    <p:extLst>
      <p:ext uri="{BB962C8B-B14F-4D97-AF65-F5344CB8AC3E}">
        <p14:creationId xmlns:p14="http://schemas.microsoft.com/office/powerpoint/2010/main" val="418878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26</a:t>
            </a:fld>
            <a:endParaRPr lang="en-GB"/>
          </a:p>
        </p:txBody>
      </p:sp>
    </p:spTree>
    <p:extLst>
      <p:ext uri="{BB962C8B-B14F-4D97-AF65-F5344CB8AC3E}">
        <p14:creationId xmlns:p14="http://schemas.microsoft.com/office/powerpoint/2010/main" val="209091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pPr defTabSz="465887">
              <a:defRPr/>
            </a:pPr>
            <a:endParaRPr lang="en-SG"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BDEA8-D6D0-1446-BC9A-CAD97D1E66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0438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BDEA8-D6D0-1446-BC9A-CAD97D1E66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049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406400"/>
            <a:ext cx="7442201" cy="4186238"/>
          </a:xfrm>
        </p:spPr>
        <p:txBody>
          <a:bodyPr/>
          <a:lstStyle/>
          <a:p>
            <a:endParaRPr lang="en-SG"/>
          </a:p>
        </p:txBody>
      </p:sp>
      <p:sp>
        <p:nvSpPr>
          <p:cNvPr id="3" name="Notes Placeholder 2"/>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29</a:t>
            </a:fld>
            <a:endParaRPr lang="en-SG"/>
          </a:p>
        </p:txBody>
      </p:sp>
    </p:spTree>
    <p:extLst>
      <p:ext uri="{BB962C8B-B14F-4D97-AF65-F5344CB8AC3E}">
        <p14:creationId xmlns:p14="http://schemas.microsoft.com/office/powerpoint/2010/main" val="177805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3FAE1-5CE0-4CAB-FF5C-BB730CC3D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9C857-F8F4-2724-4406-1178FB50E0F2}"/>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051B7CB2-CB01-D837-4D69-B9F383C2D29F}"/>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F62C1BF8-B4C5-B1E3-41CF-520590BDFD1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52ECEFE8-0D03-92FC-CB07-E3B01F72144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0273BD7-6381-15B7-859D-F778A8161235}"/>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3</a:t>
            </a:fld>
            <a:endParaRPr lang="en-GB"/>
          </a:p>
        </p:txBody>
      </p:sp>
    </p:spTree>
    <p:extLst>
      <p:ext uri="{BB962C8B-B14F-4D97-AF65-F5344CB8AC3E}">
        <p14:creationId xmlns:p14="http://schemas.microsoft.com/office/powerpoint/2010/main" val="3674918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406400"/>
            <a:ext cx="7442201" cy="4186238"/>
          </a:xfrm>
        </p:spPr>
        <p:txBody>
          <a:bodyPr/>
          <a:lstStyle/>
          <a:p>
            <a:endParaRPr lang="en-SG"/>
          </a:p>
        </p:txBody>
      </p:sp>
      <p:sp>
        <p:nvSpPr>
          <p:cNvPr id="3" name="Notes Placeholder 2"/>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30</a:t>
            </a:fld>
            <a:endParaRPr lang="en-SG"/>
          </a:p>
        </p:txBody>
      </p:sp>
    </p:spTree>
    <p:extLst>
      <p:ext uri="{BB962C8B-B14F-4D97-AF65-F5344CB8AC3E}">
        <p14:creationId xmlns:p14="http://schemas.microsoft.com/office/powerpoint/2010/main" val="3221443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6AC4-2EA1-2191-D295-93AE65496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C9C4F-37F7-24A7-2230-715411E781E6}"/>
              </a:ext>
            </a:extLst>
          </p:cNvPr>
          <p:cNvSpPr>
            <a:spLocks noGrp="1" noRot="1" noChangeAspect="1"/>
          </p:cNvSpPr>
          <p:nvPr>
            <p:ph type="sldImg"/>
          </p:nvPr>
        </p:nvSpPr>
        <p:spPr>
          <a:xfrm>
            <a:off x="-322263" y="406400"/>
            <a:ext cx="7442201" cy="4186238"/>
          </a:xfrm>
        </p:spPr>
        <p:txBody>
          <a:bodyPr/>
          <a:lstStyle/>
          <a:p>
            <a:endParaRPr lang="en-SG"/>
          </a:p>
        </p:txBody>
      </p:sp>
      <p:sp>
        <p:nvSpPr>
          <p:cNvPr id="3" name="Notes Placeholder 2">
            <a:extLst>
              <a:ext uri="{FF2B5EF4-FFF2-40B4-BE49-F238E27FC236}">
                <a16:creationId xmlns:a16="http://schemas.microsoft.com/office/drawing/2014/main" id="{AF3E437C-2429-518F-354B-CC2AC741B476}"/>
              </a:ext>
            </a:extLst>
          </p:cNvPr>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SG" dirty="0"/>
              <a:t>Tube Sparklers / Sparkler Candles </a:t>
            </a:r>
          </a:p>
        </p:txBody>
      </p:sp>
      <p:sp>
        <p:nvSpPr>
          <p:cNvPr id="4" name="Slide Number Placeholder 3">
            <a:extLst>
              <a:ext uri="{FF2B5EF4-FFF2-40B4-BE49-F238E27FC236}">
                <a16:creationId xmlns:a16="http://schemas.microsoft.com/office/drawing/2014/main" id="{9E49D571-79AC-BA07-D26B-0CE6CE069B4A}"/>
              </a:ext>
            </a:extLst>
          </p:cNvPr>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31</a:t>
            </a:fld>
            <a:endParaRPr lang="en-SG"/>
          </a:p>
        </p:txBody>
      </p:sp>
    </p:spTree>
    <p:extLst>
      <p:ext uri="{BB962C8B-B14F-4D97-AF65-F5344CB8AC3E}">
        <p14:creationId xmlns:p14="http://schemas.microsoft.com/office/powerpoint/2010/main" val="438122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55242-C640-F915-F875-4CDAAC2A9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FC0DD-A01E-FA24-384E-C387507B2F93}"/>
              </a:ext>
            </a:extLst>
          </p:cNvPr>
          <p:cNvSpPr>
            <a:spLocks noGrp="1" noRot="1" noChangeAspect="1"/>
          </p:cNvSpPr>
          <p:nvPr>
            <p:ph type="sldImg"/>
          </p:nvPr>
        </p:nvSpPr>
        <p:spPr>
          <a:xfrm>
            <a:off x="-322263" y="406400"/>
            <a:ext cx="7442201" cy="4186238"/>
          </a:xfrm>
        </p:spPr>
        <p:txBody>
          <a:bodyPr/>
          <a:lstStyle/>
          <a:p>
            <a:endParaRPr lang="en-SG"/>
          </a:p>
        </p:txBody>
      </p:sp>
      <p:sp>
        <p:nvSpPr>
          <p:cNvPr id="3" name="Notes Placeholder 2">
            <a:extLst>
              <a:ext uri="{FF2B5EF4-FFF2-40B4-BE49-F238E27FC236}">
                <a16:creationId xmlns:a16="http://schemas.microsoft.com/office/drawing/2014/main" id="{01855025-FF9E-FED5-5637-C21B1022375D}"/>
              </a:ext>
            </a:extLst>
          </p:cNvPr>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a:extLst>
              <a:ext uri="{FF2B5EF4-FFF2-40B4-BE49-F238E27FC236}">
                <a16:creationId xmlns:a16="http://schemas.microsoft.com/office/drawing/2014/main" id="{D0597CCC-4ADE-AC28-2E41-428011DE1CE8}"/>
              </a:ext>
            </a:extLst>
          </p:cNvPr>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32</a:t>
            </a:fld>
            <a:endParaRPr lang="en-SG"/>
          </a:p>
        </p:txBody>
      </p:sp>
    </p:spTree>
    <p:extLst>
      <p:ext uri="{BB962C8B-B14F-4D97-AF65-F5344CB8AC3E}">
        <p14:creationId xmlns:p14="http://schemas.microsoft.com/office/powerpoint/2010/main" val="3255563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28277-DE3A-E6BD-5D69-24081433C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C6335-0DB0-3583-CE19-AE2DD47BBCC8}"/>
              </a:ext>
            </a:extLst>
          </p:cNvPr>
          <p:cNvSpPr>
            <a:spLocks noGrp="1" noRot="1" noChangeAspect="1"/>
          </p:cNvSpPr>
          <p:nvPr>
            <p:ph type="sldImg"/>
          </p:nvPr>
        </p:nvSpPr>
        <p:spPr>
          <a:xfrm>
            <a:off x="-322263" y="406400"/>
            <a:ext cx="7442201" cy="4186238"/>
          </a:xfrm>
        </p:spPr>
        <p:txBody>
          <a:bodyPr/>
          <a:lstStyle/>
          <a:p>
            <a:endParaRPr lang="en-SG"/>
          </a:p>
        </p:txBody>
      </p:sp>
      <p:sp>
        <p:nvSpPr>
          <p:cNvPr id="3" name="Notes Placeholder 2">
            <a:extLst>
              <a:ext uri="{FF2B5EF4-FFF2-40B4-BE49-F238E27FC236}">
                <a16:creationId xmlns:a16="http://schemas.microsoft.com/office/drawing/2014/main" id="{E4E6B633-2C39-51BF-BAC9-5762BF008ED8}"/>
              </a:ext>
            </a:extLst>
          </p:cNvPr>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a:extLst>
              <a:ext uri="{FF2B5EF4-FFF2-40B4-BE49-F238E27FC236}">
                <a16:creationId xmlns:a16="http://schemas.microsoft.com/office/drawing/2014/main" id="{53E46391-0B40-9574-2772-290D2CAD91CF}"/>
              </a:ext>
            </a:extLst>
          </p:cNvPr>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33</a:t>
            </a:fld>
            <a:endParaRPr lang="en-SG"/>
          </a:p>
        </p:txBody>
      </p:sp>
    </p:spTree>
    <p:extLst>
      <p:ext uri="{BB962C8B-B14F-4D97-AF65-F5344CB8AC3E}">
        <p14:creationId xmlns:p14="http://schemas.microsoft.com/office/powerpoint/2010/main" val="3629650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0AD92-122A-97CB-F4A4-2E52BA800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B8C24-714D-1905-90D4-F3E9FE223580}"/>
              </a:ext>
            </a:extLst>
          </p:cNvPr>
          <p:cNvSpPr>
            <a:spLocks noGrp="1" noRot="1" noChangeAspect="1"/>
          </p:cNvSpPr>
          <p:nvPr>
            <p:ph type="sldImg"/>
          </p:nvPr>
        </p:nvSpPr>
        <p:spPr>
          <a:xfrm>
            <a:off x="-322263" y="406400"/>
            <a:ext cx="7442201" cy="4186238"/>
          </a:xfrm>
        </p:spPr>
        <p:txBody>
          <a:bodyPr/>
          <a:lstStyle/>
          <a:p>
            <a:endParaRPr lang="en-SG"/>
          </a:p>
        </p:txBody>
      </p:sp>
      <p:sp>
        <p:nvSpPr>
          <p:cNvPr id="3" name="Notes Placeholder 2">
            <a:extLst>
              <a:ext uri="{FF2B5EF4-FFF2-40B4-BE49-F238E27FC236}">
                <a16:creationId xmlns:a16="http://schemas.microsoft.com/office/drawing/2014/main" id="{050BF532-FA1D-7A90-FBB2-E3161FB95431}"/>
              </a:ext>
            </a:extLst>
          </p:cNvPr>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a:extLst>
              <a:ext uri="{FF2B5EF4-FFF2-40B4-BE49-F238E27FC236}">
                <a16:creationId xmlns:a16="http://schemas.microsoft.com/office/drawing/2014/main" id="{D1EA1606-3F2E-0A9B-335A-BF6B6440E4C0}"/>
              </a:ext>
            </a:extLst>
          </p:cNvPr>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34</a:t>
            </a:fld>
            <a:endParaRPr lang="en-SG"/>
          </a:p>
        </p:txBody>
      </p:sp>
    </p:spTree>
    <p:extLst>
      <p:ext uri="{BB962C8B-B14F-4D97-AF65-F5344CB8AC3E}">
        <p14:creationId xmlns:p14="http://schemas.microsoft.com/office/powerpoint/2010/main" val="3502788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DC63D-3B89-8B0A-E300-BB74C52C3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25F06-9F8F-FC72-9B65-5E96522FD6C1}"/>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72FC1B28-BA97-4AD7-6839-C2B047C6FAD0}"/>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1C25D840-3D32-4B19-F811-6DECEEDD332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2C6FB09-F23C-254A-EF19-DF5A03EED29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7AACD30-8D01-13DC-87F3-613162492A4D}"/>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35</a:t>
            </a:fld>
            <a:endParaRPr lang="en-GB"/>
          </a:p>
        </p:txBody>
      </p:sp>
    </p:spTree>
    <p:extLst>
      <p:ext uri="{BB962C8B-B14F-4D97-AF65-F5344CB8AC3E}">
        <p14:creationId xmlns:p14="http://schemas.microsoft.com/office/powerpoint/2010/main" val="1443069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36</a:t>
            </a:fld>
            <a:endParaRPr lang="en-GB"/>
          </a:p>
        </p:txBody>
      </p:sp>
    </p:spTree>
    <p:extLst>
      <p:ext uri="{BB962C8B-B14F-4D97-AF65-F5344CB8AC3E}">
        <p14:creationId xmlns:p14="http://schemas.microsoft.com/office/powerpoint/2010/main" val="3128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BDEA8-D6D0-1446-BC9A-CAD97D1E668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4459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0684-49C0-872E-CCAB-A9C604BBD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B6C0F-F4F6-004A-85C0-F066F2B714D6}"/>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21BDFDCE-29D8-0EA2-A96A-FA5074064B04}"/>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7601A2EC-6A40-32E3-791E-F4ECACEB3E2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60F1EC91-B27E-F9A8-D2BC-8182819AD63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6E2F1A2-2809-60B9-3BEE-EACFC94F4C5B}"/>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38</a:t>
            </a:fld>
            <a:endParaRPr lang="en-GB"/>
          </a:p>
        </p:txBody>
      </p:sp>
    </p:spTree>
    <p:extLst>
      <p:ext uri="{BB962C8B-B14F-4D97-AF65-F5344CB8AC3E}">
        <p14:creationId xmlns:p14="http://schemas.microsoft.com/office/powerpoint/2010/main" val="3183387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39</a:t>
            </a:fld>
            <a:endParaRPr lang="en-GB"/>
          </a:p>
        </p:txBody>
      </p:sp>
    </p:spTree>
    <p:extLst>
      <p:ext uri="{BB962C8B-B14F-4D97-AF65-F5344CB8AC3E}">
        <p14:creationId xmlns:p14="http://schemas.microsoft.com/office/powerpoint/2010/main" val="357809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B2F45-CA4C-04AF-60E4-9EDD3EEB7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5A2FB-44CD-35F7-36CB-F7786B185F4E}"/>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F0D77CC4-53F4-BD82-97D3-4E319FDE2DBA}"/>
              </a:ext>
            </a:extLst>
          </p:cNvPr>
          <p:cNvSpPr>
            <a:spLocks noGrp="1"/>
          </p:cNvSpPr>
          <p:nvPr>
            <p:ph type="body" idx="1"/>
          </p:nvPr>
        </p:nvSpPr>
        <p:spPr/>
        <p:txBody>
          <a:bodyPr/>
          <a:lstStyle/>
          <a:p>
            <a:endParaRPr lang="en-SG" dirty="0"/>
          </a:p>
        </p:txBody>
      </p:sp>
      <p:sp>
        <p:nvSpPr>
          <p:cNvPr id="4" name="Header Placeholder 3">
            <a:extLst>
              <a:ext uri="{FF2B5EF4-FFF2-40B4-BE49-F238E27FC236}">
                <a16:creationId xmlns:a16="http://schemas.microsoft.com/office/drawing/2014/main" id="{B2548F73-78DA-67EA-580C-7F6CE116603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F4E8F2D-B8AF-5042-1B7D-F9D49F0BF38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3835BEF-2BEE-08F9-0668-FD9152E7DDD3}"/>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a:t>
            </a:fld>
            <a:endParaRPr lang="en-GB"/>
          </a:p>
        </p:txBody>
      </p:sp>
    </p:spTree>
    <p:extLst>
      <p:ext uri="{BB962C8B-B14F-4D97-AF65-F5344CB8AC3E}">
        <p14:creationId xmlns:p14="http://schemas.microsoft.com/office/powerpoint/2010/main" val="1617822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58801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390550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98276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43</a:t>
            </a:fld>
            <a:endParaRPr lang="en-GB"/>
          </a:p>
        </p:txBody>
      </p:sp>
    </p:spTree>
    <p:extLst>
      <p:ext uri="{BB962C8B-B14F-4D97-AF65-F5344CB8AC3E}">
        <p14:creationId xmlns:p14="http://schemas.microsoft.com/office/powerpoint/2010/main" val="2022369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44</a:t>
            </a:fld>
            <a:endParaRPr lang="en-GB"/>
          </a:p>
        </p:txBody>
      </p:sp>
    </p:spTree>
    <p:extLst>
      <p:ext uri="{BB962C8B-B14F-4D97-AF65-F5344CB8AC3E}">
        <p14:creationId xmlns:p14="http://schemas.microsoft.com/office/powerpoint/2010/main" val="369258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45</a:t>
            </a:fld>
            <a:endParaRPr lang="en-GB"/>
          </a:p>
        </p:txBody>
      </p:sp>
    </p:spTree>
    <p:extLst>
      <p:ext uri="{BB962C8B-B14F-4D97-AF65-F5344CB8AC3E}">
        <p14:creationId xmlns:p14="http://schemas.microsoft.com/office/powerpoint/2010/main" val="1938273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46</a:t>
            </a:fld>
            <a:endParaRPr lang="en-GB"/>
          </a:p>
        </p:txBody>
      </p:sp>
    </p:spTree>
    <p:extLst>
      <p:ext uri="{BB962C8B-B14F-4D97-AF65-F5344CB8AC3E}">
        <p14:creationId xmlns:p14="http://schemas.microsoft.com/office/powerpoint/2010/main" val="3750053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47</a:t>
            </a:fld>
            <a:endParaRPr lang="en-GB"/>
          </a:p>
        </p:txBody>
      </p:sp>
    </p:spTree>
    <p:extLst>
      <p:ext uri="{BB962C8B-B14F-4D97-AF65-F5344CB8AC3E}">
        <p14:creationId xmlns:p14="http://schemas.microsoft.com/office/powerpoint/2010/main" val="528229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48</a:t>
            </a:fld>
            <a:endParaRPr lang="en-GB"/>
          </a:p>
        </p:txBody>
      </p:sp>
    </p:spTree>
    <p:extLst>
      <p:ext uri="{BB962C8B-B14F-4D97-AF65-F5344CB8AC3E}">
        <p14:creationId xmlns:p14="http://schemas.microsoft.com/office/powerpoint/2010/main" val="1316059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49</a:t>
            </a:fld>
            <a:endParaRPr lang="en-GB"/>
          </a:p>
        </p:txBody>
      </p:sp>
    </p:spTree>
    <p:extLst>
      <p:ext uri="{BB962C8B-B14F-4D97-AF65-F5344CB8AC3E}">
        <p14:creationId xmlns:p14="http://schemas.microsoft.com/office/powerpoint/2010/main" val="57025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r>
              <a:rPr lang="en-US" dirty="0"/>
              <a:t>\</a:t>
            </a:r>
          </a:p>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a:t>
            </a:fld>
            <a:endParaRPr lang="en-GB"/>
          </a:p>
        </p:txBody>
      </p:sp>
    </p:spTree>
    <p:extLst>
      <p:ext uri="{BB962C8B-B14F-4D97-AF65-F5344CB8AC3E}">
        <p14:creationId xmlns:p14="http://schemas.microsoft.com/office/powerpoint/2010/main" val="2017570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4812-E6A7-44F1-E748-D6E555BE0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86C94-8233-93F6-CCC4-62A2DA39185C}"/>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41FFCB30-927C-FA7A-9D71-0F1B72C384D3}"/>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BFCE5286-F04F-4937-36A8-303EB5CDED0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89E0AD2-CB23-635B-F25C-410C264621F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6CB57E5-66B1-7955-266A-761D00BE2F1D}"/>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50</a:t>
            </a:fld>
            <a:endParaRPr lang="en-GB"/>
          </a:p>
        </p:txBody>
      </p:sp>
    </p:spTree>
    <p:extLst>
      <p:ext uri="{BB962C8B-B14F-4D97-AF65-F5344CB8AC3E}">
        <p14:creationId xmlns:p14="http://schemas.microsoft.com/office/powerpoint/2010/main" val="1165854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51</a:t>
            </a:fld>
            <a:endParaRPr lang="en-GB"/>
          </a:p>
        </p:txBody>
      </p:sp>
    </p:spTree>
    <p:extLst>
      <p:ext uri="{BB962C8B-B14F-4D97-AF65-F5344CB8AC3E}">
        <p14:creationId xmlns:p14="http://schemas.microsoft.com/office/powerpoint/2010/main" val="696372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D3F7-1056-C38A-2D38-06B5E10B7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FFC24-A126-AB21-005F-6B4A4F7EA2C2}"/>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E4436355-F3D6-926B-6C38-721AD21FBE3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E2EBE91-2922-2A91-4705-3098F4FEDC05}"/>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C3D61DF-1CB6-AE7B-A39A-249BAA7650B1}"/>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F995D409-A4AE-D01C-AA41-03571B9EBF3A}"/>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52</a:t>
            </a:fld>
            <a:endParaRPr lang="en-GB"/>
          </a:p>
        </p:txBody>
      </p:sp>
    </p:spTree>
    <p:extLst>
      <p:ext uri="{BB962C8B-B14F-4D97-AF65-F5344CB8AC3E}">
        <p14:creationId xmlns:p14="http://schemas.microsoft.com/office/powerpoint/2010/main" val="1203923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2993-B446-9674-6683-833533104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88448-BCBF-F31E-B31D-5B58F9D39E6C}"/>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C914BCA9-20A3-9D11-4E8C-702CAC6CCDF6}"/>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BFA9A39-6A38-FE6F-29D0-F35059E29CC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33B61EAC-91BB-386A-6C39-A114916CE67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C3140D33-75A1-8809-9DB2-AFDDCCEFD2C1}"/>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53</a:t>
            </a:fld>
            <a:endParaRPr lang="en-GB"/>
          </a:p>
        </p:txBody>
      </p:sp>
    </p:spTree>
    <p:extLst>
      <p:ext uri="{BB962C8B-B14F-4D97-AF65-F5344CB8AC3E}">
        <p14:creationId xmlns:p14="http://schemas.microsoft.com/office/powerpoint/2010/main" val="1036492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4AE3F-E954-D6A3-8F45-743C08FC1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72FEE-6894-750B-3EEB-89000974B61B}"/>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4ECEE4CE-FA62-4041-CFAD-BB7D570C9611}"/>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2F77E279-A63F-00DD-AD90-1BAE333C1B3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2840CC7-8FDD-3BB3-F47C-309EBFD5C44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7E4B5AE-F96D-93BD-0F06-DB798A560A25}"/>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54</a:t>
            </a:fld>
            <a:endParaRPr lang="en-GB"/>
          </a:p>
        </p:txBody>
      </p:sp>
    </p:spTree>
    <p:extLst>
      <p:ext uri="{BB962C8B-B14F-4D97-AF65-F5344CB8AC3E}">
        <p14:creationId xmlns:p14="http://schemas.microsoft.com/office/powerpoint/2010/main" val="1398817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406400"/>
            <a:ext cx="7442201" cy="4186238"/>
          </a:xfrm>
        </p:spPr>
        <p:txBody>
          <a:bodyPr/>
          <a:lstStyle/>
          <a:p>
            <a:endParaRPr lang="en-SG"/>
          </a:p>
        </p:txBody>
      </p:sp>
      <p:sp>
        <p:nvSpPr>
          <p:cNvPr id="3" name="Notes Placeholder 2"/>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55</a:t>
            </a:fld>
            <a:endParaRPr lang="en-SG"/>
          </a:p>
        </p:txBody>
      </p:sp>
    </p:spTree>
    <p:extLst>
      <p:ext uri="{BB962C8B-B14F-4D97-AF65-F5344CB8AC3E}">
        <p14:creationId xmlns:p14="http://schemas.microsoft.com/office/powerpoint/2010/main" val="259066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406400"/>
            <a:ext cx="7442201" cy="4186238"/>
          </a:xfrm>
        </p:spPr>
        <p:txBody>
          <a:bodyPr/>
          <a:lstStyle/>
          <a:p>
            <a:endParaRPr lang="en-SG"/>
          </a:p>
        </p:txBody>
      </p:sp>
      <p:sp>
        <p:nvSpPr>
          <p:cNvPr id="3" name="Notes Placeholder 2"/>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SG" sz="1400" dirty="0"/>
              <a:t>. </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56</a:t>
            </a:fld>
            <a:endParaRPr lang="en-SG"/>
          </a:p>
        </p:txBody>
      </p:sp>
    </p:spTree>
    <p:extLst>
      <p:ext uri="{BB962C8B-B14F-4D97-AF65-F5344CB8AC3E}">
        <p14:creationId xmlns:p14="http://schemas.microsoft.com/office/powerpoint/2010/main" val="3519524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406400"/>
            <a:ext cx="7442201" cy="4186238"/>
          </a:xfrm>
        </p:spPr>
        <p:txBody>
          <a:bodyPr/>
          <a:lstStyle/>
          <a:p>
            <a:endParaRPr lang="en-SG"/>
          </a:p>
        </p:txBody>
      </p:sp>
      <p:sp>
        <p:nvSpPr>
          <p:cNvPr id="3" name="Notes Placeholder 2"/>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57</a:t>
            </a:fld>
            <a:endParaRPr lang="en-SG"/>
          </a:p>
        </p:txBody>
      </p:sp>
    </p:spTree>
    <p:extLst>
      <p:ext uri="{BB962C8B-B14F-4D97-AF65-F5344CB8AC3E}">
        <p14:creationId xmlns:p14="http://schemas.microsoft.com/office/powerpoint/2010/main" val="3495087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406400"/>
            <a:ext cx="7442201" cy="4186238"/>
          </a:xfrm>
        </p:spPr>
        <p:txBody>
          <a:bodyPr/>
          <a:lstStyle/>
          <a:p>
            <a:endParaRPr lang="en-SG"/>
          </a:p>
        </p:txBody>
      </p:sp>
      <p:sp>
        <p:nvSpPr>
          <p:cNvPr id="3" name="Notes Placeholder 2"/>
          <p:cNvSpPr>
            <a:spLocks noGrp="1"/>
          </p:cNvSpPr>
          <p:nvPr>
            <p:ph type="body" idx="1"/>
          </p:nvPr>
        </p:nvSpPr>
        <p:spPr>
          <a:xfrm>
            <a:off x="679879" y="4715271"/>
            <a:ext cx="5437921" cy="3560416"/>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SG"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DB50E182-CDDA-4C0F-9353-00DA2B86D05C}" type="slidenum">
              <a:rPr lang="en-SG" smtClean="0"/>
              <a:t>58</a:t>
            </a:fld>
            <a:endParaRPr lang="en-SG"/>
          </a:p>
        </p:txBody>
      </p:sp>
    </p:spTree>
    <p:extLst>
      <p:ext uri="{BB962C8B-B14F-4D97-AF65-F5344CB8AC3E}">
        <p14:creationId xmlns:p14="http://schemas.microsoft.com/office/powerpoint/2010/main" val="325694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E95AF-DFC5-2CD5-2957-449F10FBF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734AD-1385-14E3-022A-35D404A1B0BC}"/>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0C8C32E7-2B36-2ABD-79C5-44F98B320D76}"/>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1E1B7F98-8B41-E1BB-20C2-57E39D9C459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06CC99A-64F2-ECEB-834A-5CFD7CB57AE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51107B1-471F-8B52-0966-DAF016F43E0A}"/>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59</a:t>
            </a:fld>
            <a:endParaRPr lang="en-GB"/>
          </a:p>
        </p:txBody>
      </p:sp>
    </p:spTree>
    <p:extLst>
      <p:ext uri="{BB962C8B-B14F-4D97-AF65-F5344CB8AC3E}">
        <p14:creationId xmlns:p14="http://schemas.microsoft.com/office/powerpoint/2010/main" val="230396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6</a:t>
            </a:fld>
            <a:endParaRPr lang="en-GB"/>
          </a:p>
        </p:txBody>
      </p:sp>
    </p:spTree>
    <p:extLst>
      <p:ext uri="{BB962C8B-B14F-4D97-AF65-F5344CB8AC3E}">
        <p14:creationId xmlns:p14="http://schemas.microsoft.com/office/powerpoint/2010/main" val="34081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B249-3F4A-235D-F86C-FAAAE6D48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A5B83-E2E7-48C9-190E-D94908EF2F14}"/>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DDF38FB7-D316-979A-7C3E-6FC33884AF50}"/>
              </a:ext>
            </a:extLst>
          </p:cNvPr>
          <p:cNvSpPr>
            <a:spLocks noGrp="1"/>
          </p:cNvSpPr>
          <p:nvPr>
            <p:ph type="body" idx="1"/>
          </p:nvPr>
        </p:nvSpPr>
        <p:spPr/>
        <p:txBody>
          <a:bodyPr/>
          <a:lstStyle/>
          <a:p>
            <a:endParaRPr lang="en-SG" dirty="0"/>
          </a:p>
        </p:txBody>
      </p:sp>
      <p:sp>
        <p:nvSpPr>
          <p:cNvPr id="4" name="Header Placeholder 3">
            <a:extLst>
              <a:ext uri="{FF2B5EF4-FFF2-40B4-BE49-F238E27FC236}">
                <a16:creationId xmlns:a16="http://schemas.microsoft.com/office/drawing/2014/main" id="{96C271F6-4665-E1F1-0AF1-1AE1EF26B27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18A2ADD-66C9-8FD4-FAD7-C9B26D3FDF7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7FA6CDB-A489-71F8-2291-00F28AD591F6}"/>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60</a:t>
            </a:fld>
            <a:endParaRPr lang="en-GB"/>
          </a:p>
        </p:txBody>
      </p:sp>
    </p:spTree>
    <p:extLst>
      <p:ext uri="{BB962C8B-B14F-4D97-AF65-F5344CB8AC3E}">
        <p14:creationId xmlns:p14="http://schemas.microsoft.com/office/powerpoint/2010/main" val="2780255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4873-80B2-C631-9150-95241ABAB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67523-08CA-6A71-85C2-86800F07BA28}"/>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04FCB046-C1B2-74F3-7974-6EDF657F9C6D}"/>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28A12CB9-38F5-B49B-0B3F-7B15383E4469}"/>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91BECD3-517A-42CE-714F-30672ABD0178}"/>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29B27D2C-0C8A-D8CE-0938-FF3FDEB3CA32}"/>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61</a:t>
            </a:fld>
            <a:endParaRPr lang="en-GB"/>
          </a:p>
        </p:txBody>
      </p:sp>
    </p:spTree>
    <p:extLst>
      <p:ext uri="{BB962C8B-B14F-4D97-AF65-F5344CB8AC3E}">
        <p14:creationId xmlns:p14="http://schemas.microsoft.com/office/powerpoint/2010/main" val="256832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0E28-6A9C-FEA2-539A-8B8674886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579DB-396E-EBC9-7E1C-272799D1FF48}"/>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85F9277C-550F-004E-3936-857787FA16F2}"/>
              </a:ext>
            </a:extLst>
          </p:cNvPr>
          <p:cNvSpPr>
            <a:spLocks noGrp="1"/>
          </p:cNvSpPr>
          <p:nvPr>
            <p:ph type="body" idx="1"/>
          </p:nvPr>
        </p:nvSpPr>
        <p:spPr/>
        <p:txBody>
          <a:bodyPr/>
          <a:lstStyle/>
          <a:p>
            <a:endParaRPr lang="en-GB" dirty="0"/>
          </a:p>
        </p:txBody>
      </p:sp>
      <p:sp>
        <p:nvSpPr>
          <p:cNvPr id="4" name="Header Placeholder 3">
            <a:extLst>
              <a:ext uri="{FF2B5EF4-FFF2-40B4-BE49-F238E27FC236}">
                <a16:creationId xmlns:a16="http://schemas.microsoft.com/office/drawing/2014/main" id="{89BF98FB-5C7B-E8A8-EB2A-73EE8377AC5D}"/>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4E1CEEE-25CF-384A-2518-16402BA5232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F91837B-59ED-6314-59D8-C0EE2EBFA25B}"/>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62</a:t>
            </a:fld>
            <a:endParaRPr lang="en-GB"/>
          </a:p>
        </p:txBody>
      </p:sp>
    </p:spTree>
    <p:extLst>
      <p:ext uri="{BB962C8B-B14F-4D97-AF65-F5344CB8AC3E}">
        <p14:creationId xmlns:p14="http://schemas.microsoft.com/office/powerpoint/2010/main" val="5973816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792C-C3B9-8A1C-C341-74F538B9A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B4D35-0BCE-C8C2-79E3-6B67EB060DDC}"/>
              </a:ext>
            </a:extLst>
          </p:cNvPr>
          <p:cNvSpPr>
            <a:spLocks noGrp="1" noRot="1" noChangeAspect="1"/>
          </p:cNvSpPr>
          <p:nvPr>
            <p:ph type="sldImg"/>
          </p:nvPr>
        </p:nvSpPr>
        <p:spPr/>
        <p:txBody>
          <a:bodyPr/>
          <a:lstStyle/>
          <a:p>
            <a:endParaRPr lang="en-SG"/>
          </a:p>
        </p:txBody>
      </p:sp>
      <p:sp>
        <p:nvSpPr>
          <p:cNvPr id="3" name="Notes Placeholder 2">
            <a:extLst>
              <a:ext uri="{FF2B5EF4-FFF2-40B4-BE49-F238E27FC236}">
                <a16:creationId xmlns:a16="http://schemas.microsoft.com/office/drawing/2014/main" id="{58D99D70-AAC5-AC0A-8CAF-CFB72064995F}"/>
              </a:ext>
            </a:extLst>
          </p:cNvPr>
          <p:cNvSpPr>
            <a:spLocks noGrp="1"/>
          </p:cNvSpPr>
          <p:nvPr>
            <p:ph type="body" idx="1"/>
          </p:nvPr>
        </p:nvSpPr>
        <p:spPr/>
        <p:txBody>
          <a:bodyPr/>
          <a:lstStyle/>
          <a:p>
            <a:endParaRPr lang="en-SG" dirty="0"/>
          </a:p>
        </p:txBody>
      </p:sp>
      <p:sp>
        <p:nvSpPr>
          <p:cNvPr id="4" name="Header Placeholder 3">
            <a:extLst>
              <a:ext uri="{FF2B5EF4-FFF2-40B4-BE49-F238E27FC236}">
                <a16:creationId xmlns:a16="http://schemas.microsoft.com/office/drawing/2014/main" id="{E19AF8AE-634B-C19D-0682-6A4548223DB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777DCA9-B439-1DD7-F042-039E890A145E}"/>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2C932D3-AAD5-24E6-30A7-D0210F7D4D83}"/>
              </a:ext>
            </a:extLst>
          </p:cNvPr>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63</a:t>
            </a:fld>
            <a:endParaRPr lang="en-GB"/>
          </a:p>
        </p:txBody>
      </p:sp>
    </p:spTree>
    <p:extLst>
      <p:ext uri="{BB962C8B-B14F-4D97-AF65-F5344CB8AC3E}">
        <p14:creationId xmlns:p14="http://schemas.microsoft.com/office/powerpoint/2010/main" val="2820208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AC6BDEA8-D6D0-1446-BC9A-CAD97D1E6682}" type="slidenum">
              <a:rPr lang="en-GB" smtClean="0"/>
              <a:t>64</a:t>
            </a:fld>
            <a:endParaRPr lang="en-GB"/>
          </a:p>
        </p:txBody>
      </p:sp>
    </p:spTree>
    <p:extLst>
      <p:ext uri="{BB962C8B-B14F-4D97-AF65-F5344CB8AC3E}">
        <p14:creationId xmlns:p14="http://schemas.microsoft.com/office/powerpoint/2010/main" val="324037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7</a:t>
            </a:fld>
            <a:endParaRPr lang="en-GB"/>
          </a:p>
        </p:txBody>
      </p:sp>
    </p:spTree>
    <p:extLst>
      <p:ext uri="{BB962C8B-B14F-4D97-AF65-F5344CB8AC3E}">
        <p14:creationId xmlns:p14="http://schemas.microsoft.com/office/powerpoint/2010/main" val="352233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8</a:t>
            </a:fld>
            <a:endParaRPr lang="en-GB"/>
          </a:p>
        </p:txBody>
      </p:sp>
    </p:spTree>
    <p:extLst>
      <p:ext uri="{BB962C8B-B14F-4D97-AF65-F5344CB8AC3E}">
        <p14:creationId xmlns:p14="http://schemas.microsoft.com/office/powerpoint/2010/main" val="241270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SG"/>
          </a:p>
        </p:txBody>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a:xfrm>
            <a:off x="3970938" y="8829967"/>
            <a:ext cx="3037840" cy="464820"/>
          </a:xfrm>
          <a:prstGeom prst="rect">
            <a:avLst/>
          </a:prstGeom>
        </p:spPr>
        <p:txBody>
          <a:bodyPr/>
          <a:lstStyle/>
          <a:p>
            <a:fld id="{AC6BDEA8-D6D0-1446-BC9A-CAD97D1E6682}" type="slidenum">
              <a:rPr lang="en-GB" smtClean="0"/>
              <a:t>9</a:t>
            </a:fld>
            <a:endParaRPr lang="en-GB"/>
          </a:p>
        </p:txBody>
      </p:sp>
    </p:spTree>
    <p:extLst>
      <p:ext uri="{BB962C8B-B14F-4D97-AF65-F5344CB8AC3E}">
        <p14:creationId xmlns:p14="http://schemas.microsoft.com/office/powerpoint/2010/main" val="410497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84" y="0"/>
            <a:ext cx="12200031" cy="6867850"/>
          </a:xfrm>
          <a:prstGeom prst="rect">
            <a:avLst/>
          </a:prstGeom>
        </p:spPr>
      </p:pic>
      <p:sp>
        <p:nvSpPr>
          <p:cNvPr id="18" name="Title 16"/>
          <p:cNvSpPr>
            <a:spLocks noGrp="1"/>
          </p:cNvSpPr>
          <p:nvPr>
            <p:ph type="title" hasCustomPrompt="1"/>
          </p:nvPr>
        </p:nvSpPr>
        <p:spPr>
          <a:xfrm>
            <a:off x="1126672" y="2039815"/>
            <a:ext cx="11065328" cy="1358901"/>
          </a:xfrm>
        </p:spPr>
        <p:txBody>
          <a:bodyPr>
            <a:noAutofit/>
          </a:bodyPr>
          <a:lstStyle>
            <a:lvl1pPr algn="ctr">
              <a:defRPr sz="3600" b="1">
                <a:solidFill>
                  <a:schemeClr val="bg1"/>
                </a:solidFill>
              </a:defRPr>
            </a:lvl1pPr>
          </a:lstStyle>
          <a:p>
            <a:r>
              <a:rPr lang="en-US" kern="0" dirty="0"/>
              <a:t>Title of Presentation</a:t>
            </a:r>
            <a:endParaRPr lang="en-SG" dirty="0"/>
          </a:p>
        </p:txBody>
      </p:sp>
      <p:sp>
        <p:nvSpPr>
          <p:cNvPr id="12" name="Text Placeholder 2"/>
          <p:cNvSpPr>
            <a:spLocks noGrp="1"/>
          </p:cNvSpPr>
          <p:nvPr>
            <p:ph type="body" sz="quarter" idx="11" hasCustomPrompt="1"/>
          </p:nvPr>
        </p:nvSpPr>
        <p:spPr>
          <a:xfrm>
            <a:off x="4924664" y="4887198"/>
            <a:ext cx="3466638" cy="365125"/>
          </a:xfrm>
          <a:prstGeom prst="rect">
            <a:avLst/>
          </a:prstGeom>
        </p:spPr>
        <p:txBody>
          <a:bodyPr anchor="ctr">
            <a:noAutofit/>
          </a:bodyPr>
          <a:lstStyle>
            <a:lvl1pPr marL="0" indent="0" algn="ctr">
              <a:buNone/>
              <a:defRPr sz="1800" b="0" baseline="0">
                <a:solidFill>
                  <a:schemeClr val="bg1"/>
                </a:solidFill>
              </a:defRPr>
            </a:lvl1pPr>
            <a:lvl2pPr marL="457200" indent="0">
              <a:buNone/>
              <a:defRPr sz="1200" b="1">
                <a:solidFill>
                  <a:srgbClr val="00205B"/>
                </a:solidFill>
              </a:defRPr>
            </a:lvl2pPr>
            <a:lvl3pPr marL="914400" indent="0">
              <a:buNone/>
              <a:defRPr sz="1200" b="1">
                <a:solidFill>
                  <a:srgbClr val="00205B"/>
                </a:solidFill>
              </a:defRPr>
            </a:lvl3pPr>
            <a:lvl4pPr marL="1371600" indent="0">
              <a:buNone/>
              <a:defRPr sz="1200" b="1">
                <a:solidFill>
                  <a:srgbClr val="00205B"/>
                </a:solidFill>
              </a:defRPr>
            </a:lvl4pPr>
            <a:lvl5pPr marL="1828800" indent="0">
              <a:buNone/>
              <a:defRPr sz="1200" b="1">
                <a:solidFill>
                  <a:srgbClr val="00205B"/>
                </a:solidFill>
              </a:defRPr>
            </a:lvl5pPr>
          </a:lstStyle>
          <a:p>
            <a:pPr lvl="0"/>
            <a:r>
              <a:rPr lang="en-US" dirty="0"/>
              <a:t>Date</a:t>
            </a:r>
            <a:endParaRPr lang="en-SG"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9043" y="319802"/>
            <a:ext cx="2699794" cy="995192"/>
          </a:xfrm>
          <a:prstGeom prst="rect">
            <a:avLst/>
          </a:prstGeom>
        </p:spPr>
      </p:pic>
      <p:sp>
        <p:nvSpPr>
          <p:cNvPr id="10" name="Text Placeholder 9">
            <a:extLst>
              <a:ext uri="{FF2B5EF4-FFF2-40B4-BE49-F238E27FC236}">
                <a16:creationId xmlns:a16="http://schemas.microsoft.com/office/drawing/2014/main" id="{DD527C60-A4BE-422D-8089-0E0DFD9242D0}"/>
              </a:ext>
            </a:extLst>
          </p:cNvPr>
          <p:cNvSpPr>
            <a:spLocks noGrp="1"/>
          </p:cNvSpPr>
          <p:nvPr>
            <p:ph type="body" sz="quarter" idx="12" hasCustomPrompt="1"/>
          </p:nvPr>
        </p:nvSpPr>
        <p:spPr>
          <a:xfrm>
            <a:off x="1126672" y="3564723"/>
            <a:ext cx="11062624" cy="504458"/>
          </a:xfrm>
          <a:prstGeom prst="rect">
            <a:avLst/>
          </a:prstGeom>
        </p:spPr>
        <p:txBody>
          <a:bodyPr anchor="ctr">
            <a:noAutofit/>
          </a:bodyPr>
          <a:lstStyle>
            <a:lvl1pPr marL="0" indent="0" algn="ctr">
              <a:buNone/>
              <a:defRPr sz="3000" b="0">
                <a:solidFill>
                  <a:schemeClr val="bg1"/>
                </a:solidFill>
              </a:defRPr>
            </a:lvl1pPr>
          </a:lstStyle>
          <a:p>
            <a:pPr lvl="0"/>
            <a:r>
              <a:rPr lang="en-SG" dirty="0"/>
              <a:t>For Information / Update / etc.</a:t>
            </a:r>
          </a:p>
        </p:txBody>
      </p:sp>
      <p:sp>
        <p:nvSpPr>
          <p:cNvPr id="13" name="Text Placeholder 9">
            <a:extLst>
              <a:ext uri="{FF2B5EF4-FFF2-40B4-BE49-F238E27FC236}">
                <a16:creationId xmlns:a16="http://schemas.microsoft.com/office/drawing/2014/main" id="{F7329F19-1642-F343-C5E3-48AD8536F058}"/>
              </a:ext>
            </a:extLst>
          </p:cNvPr>
          <p:cNvSpPr>
            <a:spLocks noGrp="1"/>
          </p:cNvSpPr>
          <p:nvPr>
            <p:ph type="body" sz="quarter" idx="13" hasCustomPrompt="1"/>
          </p:nvPr>
        </p:nvSpPr>
        <p:spPr>
          <a:xfrm>
            <a:off x="1126672" y="4206199"/>
            <a:ext cx="11062623" cy="504459"/>
          </a:xfrm>
          <a:prstGeom prst="rect">
            <a:avLst/>
          </a:prstGeom>
        </p:spPr>
        <p:txBody>
          <a:bodyPr anchor="ctr">
            <a:normAutofit/>
          </a:bodyPr>
          <a:lstStyle>
            <a:lvl1pPr marL="0" indent="0" algn="ctr">
              <a:buNone/>
              <a:defRPr sz="2400" b="0">
                <a:solidFill>
                  <a:schemeClr val="bg1"/>
                </a:solidFill>
              </a:defRPr>
            </a:lvl1pPr>
          </a:lstStyle>
          <a:p>
            <a:pPr lvl="0"/>
            <a:r>
              <a:rPr lang="en-SG" dirty="0"/>
              <a:t>Unit/Presenter </a:t>
            </a:r>
          </a:p>
        </p:txBody>
      </p:sp>
      <p:sp>
        <p:nvSpPr>
          <p:cNvPr id="11" name="Footer Placeholder 2">
            <a:extLst>
              <a:ext uri="{FF2B5EF4-FFF2-40B4-BE49-F238E27FC236}">
                <a16:creationId xmlns:a16="http://schemas.microsoft.com/office/drawing/2014/main" id="{432E0DE4-1E5D-974B-37EF-20EECF270746}"/>
              </a:ext>
            </a:extLst>
          </p:cNvPr>
          <p:cNvSpPr>
            <a:spLocks noGrp="1"/>
          </p:cNvSpPr>
          <p:nvPr>
            <p:ph type="ftr" sz="quarter" idx="10"/>
          </p:nvPr>
        </p:nvSpPr>
        <p:spPr>
          <a:xfrm>
            <a:off x="1126673" y="6353151"/>
            <a:ext cx="1910441" cy="504459"/>
          </a:xfrm>
        </p:spPr>
        <p:txBody>
          <a:bodyPr/>
          <a:lstStyle>
            <a:lvl1pPr algn="ctr">
              <a:defRPr sz="1100" b="0">
                <a:solidFill>
                  <a:srgbClr val="FF0000"/>
                </a:solidFill>
              </a:defRPr>
            </a:lvl1pPr>
          </a:lstStyle>
          <a:p>
            <a:r>
              <a:rPr lang="en-US"/>
              <a:t>Official (Closed) / Non-Sensitive</a:t>
            </a:r>
            <a:endParaRPr lang="en-US" dirty="0"/>
          </a:p>
        </p:txBody>
      </p:sp>
    </p:spTree>
    <p:extLst>
      <p:ext uri="{BB962C8B-B14F-4D97-AF65-F5344CB8AC3E}">
        <p14:creationId xmlns:p14="http://schemas.microsoft.com/office/powerpoint/2010/main" val="1031782859"/>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content slide (Bulle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A2F1D-E353-7984-4FEC-F7D5EA425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8159"/>
          </a:xfrm>
          <a:prstGeom prst="rect">
            <a:avLst/>
          </a:prstGeom>
        </p:spPr>
      </p:pic>
      <p:sp>
        <p:nvSpPr>
          <p:cNvPr id="16" name="Title 1">
            <a:extLst>
              <a:ext uri="{FF2B5EF4-FFF2-40B4-BE49-F238E27FC236}">
                <a16:creationId xmlns:a16="http://schemas.microsoft.com/office/drawing/2014/main" id="{7EB8A0AB-9CBE-47A1-8192-668C8198F325}"/>
              </a:ext>
            </a:extLst>
          </p:cNvPr>
          <p:cNvSpPr>
            <a:spLocks noGrp="1"/>
          </p:cNvSpPr>
          <p:nvPr>
            <p:ph type="title" hasCustomPrompt="1"/>
          </p:nvPr>
        </p:nvSpPr>
        <p:spPr>
          <a:xfrm>
            <a:off x="433937" y="125736"/>
            <a:ext cx="10733025" cy="554510"/>
          </a:xfrm>
        </p:spPr>
        <p:txBody>
          <a:bodyPr anchor="t">
            <a:noAutofit/>
          </a:bodyPr>
          <a:lstStyle>
            <a:lvl1pPr algn="l">
              <a:lnSpc>
                <a:spcPct val="90000"/>
              </a:lnSpc>
              <a:defRPr sz="3000" b="1">
                <a:solidFill>
                  <a:schemeClr val="bg1"/>
                </a:solidFill>
              </a:defRPr>
            </a:lvl1pPr>
          </a:lstStyle>
          <a:p>
            <a:r>
              <a:rPr lang="en-US" dirty="0"/>
              <a:t>Slide Title</a:t>
            </a:r>
            <a:r>
              <a:rPr lang="en-SG" dirty="0"/>
              <a:t> in Arial Bold, Default Size 32 (Chevron) </a:t>
            </a:r>
          </a:p>
        </p:txBody>
      </p:sp>
      <p:sp>
        <p:nvSpPr>
          <p:cNvPr id="10" name="Text Placeholder 7">
            <a:extLst>
              <a:ext uri="{FF2B5EF4-FFF2-40B4-BE49-F238E27FC236}">
                <a16:creationId xmlns:a16="http://schemas.microsoft.com/office/drawing/2014/main" id="{7FDDA4D4-24BB-4256-713D-2AA676C585B5}"/>
              </a:ext>
            </a:extLst>
          </p:cNvPr>
          <p:cNvSpPr>
            <a:spLocks noGrp="1"/>
          </p:cNvSpPr>
          <p:nvPr>
            <p:ph type="body" sz="quarter" idx="12" hasCustomPrompt="1"/>
          </p:nvPr>
        </p:nvSpPr>
        <p:spPr>
          <a:xfrm>
            <a:off x="351876" y="979662"/>
            <a:ext cx="11088000" cy="5322526"/>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160463" indent="-228600" algn="just">
              <a:spcBef>
                <a:spcPts val="600"/>
              </a:spcBef>
              <a:buSzPct val="100000"/>
              <a:buFont typeface="Arial" panose="020B0604020202020204" pitchFamily="34" charset="0"/>
              <a:buChar char="–"/>
              <a:defRPr sz="1600">
                <a:solidFill>
                  <a:srgbClr val="00205B"/>
                </a:solidFill>
              </a:defRPr>
            </a:lvl3pPr>
            <a:lvl4pPr marL="143033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9" name="Footer Placeholder 2">
            <a:extLst>
              <a:ext uri="{FF2B5EF4-FFF2-40B4-BE49-F238E27FC236}">
                <a16:creationId xmlns:a16="http://schemas.microsoft.com/office/drawing/2014/main" id="{152E67F5-0848-4883-8D1B-10C96103737E}"/>
              </a:ext>
            </a:extLst>
          </p:cNvPr>
          <p:cNvSpPr>
            <a:spLocks noGrp="1"/>
          </p:cNvSpPr>
          <p:nvPr>
            <p:ph type="ftr" sz="quarter" idx="14"/>
          </p:nvPr>
        </p:nvSpPr>
        <p:spPr>
          <a:xfrm>
            <a:off x="0" y="6580140"/>
            <a:ext cx="12192000" cy="270240"/>
          </a:xfrm>
        </p:spPr>
        <p:txBody>
          <a:bodyPr/>
          <a:lstStyle>
            <a:lvl1pPr algn="ctr">
              <a:defRPr sz="900"/>
            </a:lvl1pPr>
          </a:lstStyle>
          <a:p>
            <a:r>
              <a:rPr lang="en-US"/>
              <a:t>Official (Closed) / Non-Sensitive</a:t>
            </a:r>
            <a:endParaRPr lang="en-US" dirty="0"/>
          </a:p>
        </p:txBody>
      </p:sp>
      <p:sp>
        <p:nvSpPr>
          <p:cNvPr id="18" name="Slide Number Placeholder 3">
            <a:extLst>
              <a:ext uri="{FF2B5EF4-FFF2-40B4-BE49-F238E27FC236}">
                <a16:creationId xmlns:a16="http://schemas.microsoft.com/office/drawing/2014/main" id="{3874B9FE-98DE-4377-9680-28E6553E4204}"/>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205038985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wide content slide (Numb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F51F0-DA93-F588-3A86-3195DC9BEA63}"/>
              </a:ext>
            </a:extLst>
          </p:cNvPr>
          <p:cNvPicPr>
            <a:picLocks noChangeAspect="1"/>
          </p:cNvPicPr>
          <p:nvPr userDrawn="1"/>
        </p:nvPicPr>
        <p:blipFill>
          <a:blip r:embed="rId2"/>
          <a:stretch>
            <a:fillRect/>
          </a:stretch>
        </p:blipFill>
        <p:spPr>
          <a:xfrm>
            <a:off x="1200" y="-5419"/>
            <a:ext cx="12189600" cy="6868839"/>
          </a:xfrm>
          <a:prstGeom prst="rect">
            <a:avLst/>
          </a:prstGeom>
        </p:spPr>
      </p:pic>
      <p:sp>
        <p:nvSpPr>
          <p:cNvPr id="17" name="Title 1">
            <a:extLst>
              <a:ext uri="{FF2B5EF4-FFF2-40B4-BE49-F238E27FC236}">
                <a16:creationId xmlns:a16="http://schemas.microsoft.com/office/drawing/2014/main" id="{87CB87F9-85F1-6EDE-03E9-E97EC68C4CD4}"/>
              </a:ext>
            </a:extLst>
          </p:cNvPr>
          <p:cNvSpPr>
            <a:spLocks noGrp="1"/>
          </p:cNvSpPr>
          <p:nvPr>
            <p:ph type="title" hasCustomPrompt="1"/>
          </p:nvPr>
        </p:nvSpPr>
        <p:spPr>
          <a:xfrm>
            <a:off x="96862" y="226815"/>
            <a:ext cx="11998276"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(Numbering) </a:t>
            </a:r>
          </a:p>
        </p:txBody>
      </p:sp>
      <p:sp>
        <p:nvSpPr>
          <p:cNvPr id="12" name="Text Placeholder 7">
            <a:extLst>
              <a:ext uri="{FF2B5EF4-FFF2-40B4-BE49-F238E27FC236}">
                <a16:creationId xmlns:a16="http://schemas.microsoft.com/office/drawing/2014/main" id="{B968E9AF-AA16-471B-00C2-8DF5648BD1E6}"/>
              </a:ext>
            </a:extLst>
          </p:cNvPr>
          <p:cNvSpPr>
            <a:spLocks noGrp="1"/>
          </p:cNvSpPr>
          <p:nvPr>
            <p:ph type="body" sz="quarter" idx="12" hasCustomPrompt="1"/>
          </p:nvPr>
        </p:nvSpPr>
        <p:spPr>
          <a:xfrm>
            <a:off x="431620" y="979661"/>
            <a:ext cx="11197672" cy="5331491"/>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0" name="Footer Placeholder 2">
            <a:extLst>
              <a:ext uri="{FF2B5EF4-FFF2-40B4-BE49-F238E27FC236}">
                <a16:creationId xmlns:a16="http://schemas.microsoft.com/office/drawing/2014/main" id="{20265885-9716-05EF-03C7-3EF2C64B6649}"/>
              </a:ext>
            </a:extLst>
          </p:cNvPr>
          <p:cNvSpPr>
            <a:spLocks noGrp="1"/>
          </p:cNvSpPr>
          <p:nvPr>
            <p:ph type="ftr" sz="quarter" idx="14"/>
          </p:nvPr>
        </p:nvSpPr>
        <p:spPr>
          <a:xfrm>
            <a:off x="0" y="6556694"/>
            <a:ext cx="12192000" cy="270240"/>
          </a:xfrm>
        </p:spPr>
        <p:txBody>
          <a:bodyPr/>
          <a:lstStyle>
            <a:lvl1pPr algn="ctr">
              <a:defRPr sz="900"/>
            </a:lvl1pPr>
          </a:lstStyle>
          <a:p>
            <a:r>
              <a:rPr lang="en-US"/>
              <a:t>Official (Closed) / Non-Sensitive</a:t>
            </a:r>
            <a:endParaRPr lang="en-US" dirty="0"/>
          </a:p>
        </p:txBody>
      </p:sp>
      <p:sp>
        <p:nvSpPr>
          <p:cNvPr id="11" name="Slide Number Placeholder 3">
            <a:extLst>
              <a:ext uri="{FF2B5EF4-FFF2-40B4-BE49-F238E27FC236}">
                <a16:creationId xmlns:a16="http://schemas.microsoft.com/office/drawing/2014/main" id="{8284CF13-45C1-2328-12A4-BA27CAE5CB17}"/>
              </a:ext>
            </a:extLst>
          </p:cNvPr>
          <p:cNvSpPr>
            <a:spLocks noGrp="1"/>
          </p:cNvSpPr>
          <p:nvPr>
            <p:ph type="sldNum" sz="quarter" idx="11"/>
          </p:nvPr>
        </p:nvSpPr>
        <p:spPr>
          <a:xfrm>
            <a:off x="11301362" y="6519381"/>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82090944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wide content slide (Bulle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DB216-632A-636B-5379-F4326BD042FF}"/>
              </a:ext>
            </a:extLst>
          </p:cNvPr>
          <p:cNvPicPr>
            <a:picLocks noChangeAspect="1"/>
          </p:cNvPicPr>
          <p:nvPr userDrawn="1"/>
        </p:nvPicPr>
        <p:blipFill>
          <a:blip r:embed="rId2"/>
          <a:stretch>
            <a:fillRect/>
          </a:stretch>
        </p:blipFill>
        <p:spPr>
          <a:xfrm>
            <a:off x="1200" y="-5419"/>
            <a:ext cx="12189600" cy="6868839"/>
          </a:xfrm>
          <a:prstGeom prst="rect">
            <a:avLst/>
          </a:prstGeom>
        </p:spPr>
      </p:pic>
      <p:sp>
        <p:nvSpPr>
          <p:cNvPr id="18" name="Title 1">
            <a:extLst>
              <a:ext uri="{FF2B5EF4-FFF2-40B4-BE49-F238E27FC236}">
                <a16:creationId xmlns:a16="http://schemas.microsoft.com/office/drawing/2014/main" id="{5B130D54-8DDE-4C8A-849B-7AE044A3E4F8}"/>
              </a:ext>
            </a:extLst>
          </p:cNvPr>
          <p:cNvSpPr>
            <a:spLocks noGrp="1"/>
          </p:cNvSpPr>
          <p:nvPr>
            <p:ph type="title" hasCustomPrompt="1"/>
          </p:nvPr>
        </p:nvSpPr>
        <p:spPr>
          <a:xfrm>
            <a:off x="95251" y="226815"/>
            <a:ext cx="12001499"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(Chevron) </a:t>
            </a:r>
          </a:p>
        </p:txBody>
      </p:sp>
      <p:sp>
        <p:nvSpPr>
          <p:cNvPr id="13" name="Text Placeholder 7">
            <a:extLst>
              <a:ext uri="{FF2B5EF4-FFF2-40B4-BE49-F238E27FC236}">
                <a16:creationId xmlns:a16="http://schemas.microsoft.com/office/drawing/2014/main" id="{96BDBB8B-CE93-38A1-CACF-C5F20B20F37C}"/>
              </a:ext>
            </a:extLst>
          </p:cNvPr>
          <p:cNvSpPr>
            <a:spLocks noGrp="1"/>
          </p:cNvSpPr>
          <p:nvPr>
            <p:ph type="body" sz="quarter" idx="12" hasCustomPrompt="1"/>
          </p:nvPr>
        </p:nvSpPr>
        <p:spPr>
          <a:xfrm>
            <a:off x="351875" y="967938"/>
            <a:ext cx="11265693" cy="5334249"/>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160463" indent="-228600" algn="just">
              <a:spcBef>
                <a:spcPts val="600"/>
              </a:spcBef>
              <a:buSzPct val="100000"/>
              <a:buFont typeface="Arial" panose="020B0604020202020204" pitchFamily="34" charset="0"/>
              <a:buChar char="–"/>
              <a:defRPr sz="1600">
                <a:solidFill>
                  <a:srgbClr val="00205B"/>
                </a:solidFill>
              </a:defRPr>
            </a:lvl3pPr>
            <a:lvl4pPr marL="143033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2" name="Footer Placeholder 2">
            <a:extLst>
              <a:ext uri="{FF2B5EF4-FFF2-40B4-BE49-F238E27FC236}">
                <a16:creationId xmlns:a16="http://schemas.microsoft.com/office/drawing/2014/main" id="{9C5778A4-AD9E-4317-7FFE-36676B525434}"/>
              </a:ext>
            </a:extLst>
          </p:cNvPr>
          <p:cNvSpPr>
            <a:spLocks noGrp="1"/>
          </p:cNvSpPr>
          <p:nvPr>
            <p:ph type="ftr" sz="quarter" idx="14"/>
          </p:nvPr>
        </p:nvSpPr>
        <p:spPr>
          <a:xfrm>
            <a:off x="0" y="6556694"/>
            <a:ext cx="12192000" cy="270240"/>
          </a:xfrm>
        </p:spPr>
        <p:txBody>
          <a:bodyPr/>
          <a:lstStyle>
            <a:lvl1pPr algn="ctr">
              <a:defRPr sz="900"/>
            </a:lvl1pPr>
          </a:lstStyle>
          <a:p>
            <a:r>
              <a:rPr lang="en-US"/>
              <a:t>Official (Closed) / Non-Sensitive</a:t>
            </a:r>
            <a:endParaRPr lang="en-US" dirty="0"/>
          </a:p>
        </p:txBody>
      </p:sp>
      <p:sp>
        <p:nvSpPr>
          <p:cNvPr id="11" name="Slide Number Placeholder 3">
            <a:extLst>
              <a:ext uri="{FF2B5EF4-FFF2-40B4-BE49-F238E27FC236}">
                <a16:creationId xmlns:a16="http://schemas.microsoft.com/office/drawing/2014/main" id="{D665DD20-F712-ECA7-FA43-06D1849E747D}"/>
              </a:ext>
            </a:extLst>
          </p:cNvPr>
          <p:cNvSpPr>
            <a:spLocks noGrp="1"/>
          </p:cNvSpPr>
          <p:nvPr>
            <p:ph type="sldNum" sz="quarter" idx="11"/>
          </p:nvPr>
        </p:nvSpPr>
        <p:spPr>
          <a:xfrm>
            <a:off x="11301362" y="6519381"/>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103399170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Numb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1A2ED1-20B1-714D-3F62-EEFB73BA87B0}"/>
              </a:ext>
            </a:extLst>
          </p:cNvPr>
          <p:cNvSpPr>
            <a:spLocks noGrp="1"/>
          </p:cNvSpPr>
          <p:nvPr>
            <p:ph type="title" hasCustomPrompt="1"/>
          </p:nvPr>
        </p:nvSpPr>
        <p:spPr>
          <a:xfrm>
            <a:off x="0" y="195840"/>
            <a:ext cx="12191999"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(Chevron) </a:t>
            </a:r>
          </a:p>
        </p:txBody>
      </p:sp>
      <p:sp>
        <p:nvSpPr>
          <p:cNvPr id="3" name="Footer Placeholder 2">
            <a:extLst>
              <a:ext uri="{FF2B5EF4-FFF2-40B4-BE49-F238E27FC236}">
                <a16:creationId xmlns:a16="http://schemas.microsoft.com/office/drawing/2014/main" id="{72617A18-9DAA-0B90-06A6-1C6667FC03B1}"/>
              </a:ext>
            </a:extLst>
          </p:cNvPr>
          <p:cNvSpPr>
            <a:spLocks noGrp="1"/>
          </p:cNvSpPr>
          <p:nvPr>
            <p:ph type="ftr" sz="quarter" idx="10"/>
          </p:nvPr>
        </p:nvSpPr>
        <p:spPr/>
        <p:txBody>
          <a:bodyPr/>
          <a:lstStyle/>
          <a:p>
            <a:r>
              <a:rPr lang="en-US"/>
              <a:t>Official (Closed) / Non-Sensitive</a:t>
            </a:r>
            <a:endParaRPr lang="en-US" dirty="0"/>
          </a:p>
        </p:txBody>
      </p:sp>
      <p:sp>
        <p:nvSpPr>
          <p:cNvPr id="4" name="Slide Number Placeholder 3">
            <a:extLst>
              <a:ext uri="{FF2B5EF4-FFF2-40B4-BE49-F238E27FC236}">
                <a16:creationId xmlns:a16="http://schemas.microsoft.com/office/drawing/2014/main" id="{94EA32DE-8107-1346-4E27-A40F10AC99BD}"/>
              </a:ext>
            </a:extLst>
          </p:cNvPr>
          <p:cNvSpPr>
            <a:spLocks noGrp="1"/>
          </p:cNvSpPr>
          <p:nvPr>
            <p:ph type="sldNum" sz="quarter" idx="11"/>
          </p:nvPr>
        </p:nvSpPr>
        <p:spPr/>
        <p:txBody>
          <a:bodyPr/>
          <a:lstStyle/>
          <a:p>
            <a:fld id="{8C81137B-80AB-E148-8403-8E4221D909A0}" type="slidenum">
              <a:rPr lang="en-US" smtClean="0"/>
              <a:pPr/>
              <a:t>‹#›</a:t>
            </a:fld>
            <a:endParaRPr lang="en-US" dirty="0"/>
          </a:p>
        </p:txBody>
      </p:sp>
      <p:sp>
        <p:nvSpPr>
          <p:cNvPr id="9" name="Text Placeholder 7">
            <a:extLst>
              <a:ext uri="{FF2B5EF4-FFF2-40B4-BE49-F238E27FC236}">
                <a16:creationId xmlns:a16="http://schemas.microsoft.com/office/drawing/2014/main" id="{B5AA96BF-E1BD-52C0-9EA7-C4B1C9761087}"/>
              </a:ext>
            </a:extLst>
          </p:cNvPr>
          <p:cNvSpPr>
            <a:spLocks noGrp="1"/>
          </p:cNvSpPr>
          <p:nvPr>
            <p:ph type="body" sz="quarter" idx="12" hasCustomPrompt="1"/>
          </p:nvPr>
        </p:nvSpPr>
        <p:spPr>
          <a:xfrm>
            <a:off x="431620" y="979661"/>
            <a:ext cx="11197672" cy="5331491"/>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Tree>
    <p:extLst>
      <p:ext uri="{BB962C8B-B14F-4D97-AF65-F5344CB8AC3E}">
        <p14:creationId xmlns:p14="http://schemas.microsoft.com/office/powerpoint/2010/main" val="278771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Layout (Bulle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1A2ED1-20B1-714D-3F62-EEFB73BA87B0}"/>
              </a:ext>
            </a:extLst>
          </p:cNvPr>
          <p:cNvSpPr>
            <a:spLocks noGrp="1"/>
          </p:cNvSpPr>
          <p:nvPr>
            <p:ph type="title" hasCustomPrompt="1"/>
          </p:nvPr>
        </p:nvSpPr>
        <p:spPr>
          <a:xfrm>
            <a:off x="0" y="195840"/>
            <a:ext cx="12191999" cy="652475"/>
          </a:xfrm>
        </p:spPr>
        <p:txBody>
          <a:bodyPr anchor="t">
            <a:noAutofit/>
          </a:bodyPr>
          <a:lstStyle>
            <a:lvl1pPr algn="ctr">
              <a:lnSpc>
                <a:spcPct val="90000"/>
              </a:lnSpc>
              <a:defRPr sz="3000" b="1">
                <a:solidFill>
                  <a:srgbClr val="00205B"/>
                </a:solidFill>
              </a:defRPr>
            </a:lvl1pPr>
          </a:lstStyle>
          <a:p>
            <a:r>
              <a:rPr lang="en-US" dirty="0"/>
              <a:t>Slide Title</a:t>
            </a:r>
            <a:r>
              <a:rPr lang="en-SG" dirty="0"/>
              <a:t> in Arial Bold, Default Size 30 (Chevron) </a:t>
            </a:r>
          </a:p>
        </p:txBody>
      </p:sp>
      <p:sp>
        <p:nvSpPr>
          <p:cNvPr id="7" name="Text Placeholder 7">
            <a:extLst>
              <a:ext uri="{FF2B5EF4-FFF2-40B4-BE49-F238E27FC236}">
                <a16:creationId xmlns:a16="http://schemas.microsoft.com/office/drawing/2014/main" id="{CFA49A78-B476-688C-F7A0-A49F1C5DE667}"/>
              </a:ext>
            </a:extLst>
          </p:cNvPr>
          <p:cNvSpPr>
            <a:spLocks noGrp="1"/>
          </p:cNvSpPr>
          <p:nvPr>
            <p:ph type="body" sz="quarter" idx="12" hasCustomPrompt="1"/>
          </p:nvPr>
        </p:nvSpPr>
        <p:spPr>
          <a:xfrm>
            <a:off x="351875" y="967938"/>
            <a:ext cx="11265693" cy="5334249"/>
          </a:xfrm>
          <a:prstGeom prst="rect">
            <a:avLst/>
          </a:prstGeom>
        </p:spPr>
        <p:txBody>
          <a:bodyPr>
            <a:noAutofit/>
          </a:bodyPr>
          <a:lstStyle>
            <a:lvl1pPr marL="446088" indent="-446088" algn="just">
              <a:spcBef>
                <a:spcPts val="1800"/>
              </a:spcBef>
              <a:buSzPct val="100000"/>
              <a:buFontTx/>
              <a:buBlip>
                <a:blip r:embed="rId2"/>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160463" indent="-228600" algn="just">
              <a:spcBef>
                <a:spcPts val="600"/>
              </a:spcBef>
              <a:buSzPct val="100000"/>
              <a:buFont typeface="Arial" panose="020B0604020202020204" pitchFamily="34" charset="0"/>
              <a:buChar char="–"/>
              <a:defRPr sz="1600">
                <a:solidFill>
                  <a:srgbClr val="00205B"/>
                </a:solidFill>
              </a:defRPr>
            </a:lvl3pPr>
            <a:lvl4pPr marL="143033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3" name="Footer Placeholder 2">
            <a:extLst>
              <a:ext uri="{FF2B5EF4-FFF2-40B4-BE49-F238E27FC236}">
                <a16:creationId xmlns:a16="http://schemas.microsoft.com/office/drawing/2014/main" id="{72617A18-9DAA-0B90-06A6-1C6667FC03B1}"/>
              </a:ext>
            </a:extLst>
          </p:cNvPr>
          <p:cNvSpPr>
            <a:spLocks noGrp="1"/>
          </p:cNvSpPr>
          <p:nvPr>
            <p:ph type="ftr" sz="quarter" idx="10"/>
          </p:nvPr>
        </p:nvSpPr>
        <p:spPr/>
        <p:txBody>
          <a:bodyPr/>
          <a:lstStyle/>
          <a:p>
            <a:r>
              <a:rPr lang="en-US"/>
              <a:t>Official (Closed) / Non-Sensitive</a:t>
            </a:r>
            <a:endParaRPr lang="en-US" dirty="0"/>
          </a:p>
        </p:txBody>
      </p:sp>
      <p:sp>
        <p:nvSpPr>
          <p:cNvPr id="4" name="Slide Number Placeholder 3">
            <a:extLst>
              <a:ext uri="{FF2B5EF4-FFF2-40B4-BE49-F238E27FC236}">
                <a16:creationId xmlns:a16="http://schemas.microsoft.com/office/drawing/2014/main" id="{94EA32DE-8107-1346-4E27-A40F10AC99BD}"/>
              </a:ext>
            </a:extLst>
          </p:cNvPr>
          <p:cNvSpPr>
            <a:spLocks noGrp="1"/>
          </p:cNvSpPr>
          <p:nvPr>
            <p:ph type="sldNum" sz="quarter" idx="11"/>
          </p:nvPr>
        </p:nvSpPr>
        <p:spPr/>
        <p:txBody>
          <a:body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225682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CF5A82-2977-47EE-A71B-60EF59019B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84" y="0"/>
            <a:ext cx="12200031" cy="6867850"/>
          </a:xfrm>
          <a:prstGeom prst="rect">
            <a:avLst/>
          </a:prstGeom>
        </p:spPr>
      </p:pic>
      <p:pic>
        <p:nvPicPr>
          <p:cNvPr id="9" name="Picture 8">
            <a:extLst>
              <a:ext uri="{FF2B5EF4-FFF2-40B4-BE49-F238E27FC236}">
                <a16:creationId xmlns:a16="http://schemas.microsoft.com/office/drawing/2014/main" id="{A467DC37-6EEC-4845-B04B-9FFCA135F3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9043" y="319802"/>
            <a:ext cx="2699794" cy="995192"/>
          </a:xfrm>
          <a:prstGeom prst="rect">
            <a:avLst/>
          </a:prstGeom>
        </p:spPr>
      </p:pic>
      <p:sp>
        <p:nvSpPr>
          <p:cNvPr id="10" name="Footer Placeholder 2">
            <a:extLst>
              <a:ext uri="{FF2B5EF4-FFF2-40B4-BE49-F238E27FC236}">
                <a16:creationId xmlns:a16="http://schemas.microsoft.com/office/drawing/2014/main" id="{F054BE22-2F42-4854-85F1-CFE2541A1769}"/>
              </a:ext>
            </a:extLst>
          </p:cNvPr>
          <p:cNvSpPr>
            <a:spLocks noGrp="1"/>
          </p:cNvSpPr>
          <p:nvPr>
            <p:ph type="ftr" sz="quarter" idx="10"/>
          </p:nvPr>
        </p:nvSpPr>
        <p:spPr>
          <a:xfrm>
            <a:off x="1126673" y="6353151"/>
            <a:ext cx="1910441" cy="504459"/>
          </a:xfrm>
        </p:spPr>
        <p:txBody>
          <a:bodyPr/>
          <a:lstStyle>
            <a:lvl1pPr algn="ctr">
              <a:defRPr sz="1100" b="0">
                <a:solidFill>
                  <a:srgbClr val="FF0000"/>
                </a:solidFill>
              </a:defRPr>
            </a:lvl1pPr>
          </a:lstStyle>
          <a:p>
            <a:r>
              <a:rPr lang="en-US"/>
              <a:t>Official (Closed) / Non-Sensitive</a:t>
            </a:r>
            <a:endParaRPr lang="en-US" dirty="0"/>
          </a:p>
        </p:txBody>
      </p:sp>
      <p:sp>
        <p:nvSpPr>
          <p:cNvPr id="18" name="Title 16"/>
          <p:cNvSpPr>
            <a:spLocks noGrp="1"/>
          </p:cNvSpPr>
          <p:nvPr>
            <p:ph type="title" hasCustomPrompt="1"/>
          </p:nvPr>
        </p:nvSpPr>
        <p:spPr>
          <a:xfrm>
            <a:off x="1126673" y="2848541"/>
            <a:ext cx="11062622" cy="1160918"/>
          </a:xfrm>
        </p:spPr>
        <p:txBody>
          <a:bodyPr>
            <a:noAutofit/>
          </a:bodyPr>
          <a:lstStyle>
            <a:lvl1pPr algn="ctr">
              <a:defRPr sz="4000" b="1">
                <a:solidFill>
                  <a:schemeClr val="bg1"/>
                </a:solidFill>
                <a:latin typeface="Arial Black" panose="020B0A04020102020204" pitchFamily="34" charset="0"/>
              </a:defRPr>
            </a:lvl1pPr>
          </a:lstStyle>
          <a:p>
            <a:r>
              <a:rPr lang="en-US" kern="0" dirty="0"/>
              <a:t>End Note</a:t>
            </a:r>
            <a:endParaRPr lang="en-SG" dirty="0"/>
          </a:p>
        </p:txBody>
      </p:sp>
    </p:spTree>
    <p:extLst>
      <p:ext uri="{BB962C8B-B14F-4D97-AF65-F5344CB8AC3E}">
        <p14:creationId xmlns:p14="http://schemas.microsoft.com/office/powerpoint/2010/main" val="807354951"/>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 End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84" y="0"/>
            <a:ext cx="12199937" cy="6867796"/>
          </a:xfrm>
          <a:prstGeom prst="rect">
            <a:avLst/>
          </a:prstGeom>
        </p:spPr>
      </p:pic>
      <p:sp>
        <p:nvSpPr>
          <p:cNvPr id="18" name="Title 16"/>
          <p:cNvSpPr>
            <a:spLocks noGrp="1"/>
          </p:cNvSpPr>
          <p:nvPr>
            <p:ph type="title" hasCustomPrompt="1"/>
          </p:nvPr>
        </p:nvSpPr>
        <p:spPr>
          <a:xfrm>
            <a:off x="1110343" y="2848541"/>
            <a:ext cx="11078952" cy="1160918"/>
          </a:xfrm>
        </p:spPr>
        <p:txBody>
          <a:bodyPr>
            <a:noAutofit/>
          </a:bodyPr>
          <a:lstStyle>
            <a:lvl1pPr algn="ctr">
              <a:defRPr sz="4000" b="1">
                <a:solidFill>
                  <a:srgbClr val="00205B"/>
                </a:solidFill>
                <a:latin typeface="Arial Black" panose="020B0A04020102020204" pitchFamily="34" charset="0"/>
              </a:defRPr>
            </a:lvl1pPr>
          </a:lstStyle>
          <a:p>
            <a:r>
              <a:rPr lang="en-US" kern="0" dirty="0"/>
              <a:t>Alternate End Note</a:t>
            </a:r>
            <a:endParaRPr lang="en-SG" dirty="0"/>
          </a:p>
        </p:txBody>
      </p:sp>
      <p:pic>
        <p:nvPicPr>
          <p:cNvPr id="8" name="Picture 7"/>
          <p:cNvPicPr>
            <a:picLocks noChangeAspect="1"/>
          </p:cNvPicPr>
          <p:nvPr userDrawn="1"/>
        </p:nvPicPr>
        <p:blipFill>
          <a:blip r:embed="rId3"/>
          <a:srcRect/>
          <a:stretch/>
        </p:blipFill>
        <p:spPr>
          <a:xfrm>
            <a:off x="8978568" y="356869"/>
            <a:ext cx="2699794" cy="902008"/>
          </a:xfrm>
          <a:prstGeom prst="rect">
            <a:avLst/>
          </a:prstGeom>
        </p:spPr>
      </p:pic>
      <p:sp>
        <p:nvSpPr>
          <p:cNvPr id="9" name="Footer Placeholder 2">
            <a:extLst>
              <a:ext uri="{FF2B5EF4-FFF2-40B4-BE49-F238E27FC236}">
                <a16:creationId xmlns:a16="http://schemas.microsoft.com/office/drawing/2014/main" id="{83171966-B20C-8584-8B61-C39535A2D6AB}"/>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1989933104"/>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
            <a:ext cx="122047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0"/>
          <p:cNvSpPr txBox="1">
            <a:spLocks/>
          </p:cNvSpPr>
          <p:nvPr userDrawn="1"/>
        </p:nvSpPr>
        <p:spPr bwMode="auto">
          <a:xfrm>
            <a:off x="10725152" y="6400801"/>
            <a:ext cx="85724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A162A453-BA7B-4322-B84A-EBB181B642E4}" type="slidenum">
              <a:rPr lang="en-US" altLang="en-US" sz="1000" smtClean="0"/>
              <a:pPr eaLnBrk="1" hangingPunct="1">
                <a:defRPr/>
              </a:pPr>
              <a:t>‹#›</a:t>
            </a:fld>
            <a:endParaRPr lang="en-US" altLang="en-US" sz="1000"/>
          </a:p>
        </p:txBody>
      </p:sp>
      <p:sp>
        <p:nvSpPr>
          <p:cNvPr id="2" name="Title 1"/>
          <p:cNvSpPr>
            <a:spLocks noGrp="1"/>
          </p:cNvSpPr>
          <p:nvPr>
            <p:ph type="title"/>
          </p:nvPr>
        </p:nvSpPr>
        <p:spPr>
          <a:xfrm>
            <a:off x="1809041" y="157880"/>
            <a:ext cx="9975273" cy="1143000"/>
          </a:xfrm>
          <a:prstGeom prst="rect">
            <a:avLst/>
          </a:prstGeom>
        </p:spPr>
        <p:txBody>
          <a:bodyPr/>
          <a:lstStyle>
            <a:lvl1pPr>
              <a:defRPr sz="3400" b="0">
                <a:solidFill>
                  <a:srgbClr val="00205B"/>
                </a:solidFill>
              </a:defRPr>
            </a:lvl1pPr>
          </a:lstStyle>
          <a:p>
            <a:r>
              <a:rPr lang="en-US"/>
              <a:t>Click to edit Master title style</a:t>
            </a:r>
            <a:endParaRPr lang="en-GB" dirty="0"/>
          </a:p>
        </p:txBody>
      </p:sp>
      <p:sp>
        <p:nvSpPr>
          <p:cNvPr id="4" name="Content Placeholder 3"/>
          <p:cNvSpPr>
            <a:spLocks noGrp="1"/>
          </p:cNvSpPr>
          <p:nvPr>
            <p:ph sz="quarter" idx="13"/>
          </p:nvPr>
        </p:nvSpPr>
        <p:spPr>
          <a:xfrm>
            <a:off x="1780274" y="1412776"/>
            <a:ext cx="9500303" cy="3672408"/>
          </a:xfrm>
          <a:prstGeom prst="rect">
            <a:avLst/>
          </a:prstGeom>
        </p:spPr>
        <p:txBody>
          <a:bodyPr/>
          <a:lstStyle>
            <a:lvl1pPr marL="0" indent="0" defTabSz="914400">
              <a:buNone/>
              <a:defRPr sz="2000">
                <a:solidFill>
                  <a:srgbClr val="00205B"/>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4"/>
          </p:nvPr>
        </p:nvSpPr>
        <p:spPr>
          <a:xfrm>
            <a:off x="1824287" y="6395958"/>
            <a:ext cx="3071548" cy="188640"/>
          </a:xfrm>
          <a:prstGeom prst="rect">
            <a:avLst/>
          </a:prstGeom>
        </p:spPr>
        <p:txBody>
          <a:bodyPr/>
          <a:lstStyle>
            <a:lvl1pPr marL="0" indent="0">
              <a:buNone/>
              <a:defRPr sz="800" baseline="0">
                <a:solidFill>
                  <a:srgbClr val="00205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Footer Placeholder 11"/>
          <p:cNvSpPr>
            <a:spLocks noGrp="1"/>
          </p:cNvSpPr>
          <p:nvPr>
            <p:ph type="ftr" sz="quarter" idx="15"/>
            <p:custDataLst>
              <p:tags r:id="rId1"/>
            </p:custDataLst>
          </p:nvPr>
        </p:nvSpPr>
        <p:spPr>
          <a:xfrm>
            <a:off x="0" y="6400801"/>
            <a:ext cx="12192000" cy="365125"/>
          </a:xfrm>
          <a:prstGeom prst="rect">
            <a:avLst/>
          </a:prstGeom>
        </p:spPr>
        <p:txBody>
          <a:bodyPr/>
          <a:lstStyle>
            <a:lvl1pPr algn="ctr" eaLnBrk="1" fontAlgn="auto" hangingPunct="1">
              <a:spcBef>
                <a:spcPts val="0"/>
              </a:spcBef>
              <a:spcAft>
                <a:spcPts val="0"/>
              </a:spcAft>
              <a:defRPr lang="en-SG" sz="1200" b="0" i="0" u="none">
                <a:solidFill>
                  <a:srgbClr val="000000"/>
                </a:solidFill>
                <a:latin typeface="Arial" panose="020B0604020202020204" pitchFamily="34" charset="0"/>
              </a:defRPr>
            </a:lvl1pPr>
          </a:lstStyle>
          <a:p>
            <a:pPr>
              <a:defRPr/>
            </a:pPr>
            <a:r>
              <a:rPr lang="en-SG"/>
              <a:t>RESTRICTED</a:t>
            </a:r>
          </a:p>
        </p:txBody>
      </p:sp>
    </p:spTree>
    <p:extLst>
      <p:ext uri="{BB962C8B-B14F-4D97-AF65-F5344CB8AC3E}">
        <p14:creationId xmlns:p14="http://schemas.microsoft.com/office/powerpoint/2010/main" val="180681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preferRelativeResize="0">
            <a:picLocks/>
          </p:cNvPicPr>
          <p:nvPr userDrawn="1"/>
        </p:nvPicPr>
        <p:blipFill>
          <a:blip r:embed="rId2" cstate="screen">
            <a:extLst>
              <a:ext uri="{28A0092B-C50C-407E-A947-70E740481C1C}">
                <a14:useLocalDpi xmlns:a14="http://schemas.microsoft.com/office/drawing/2010/main"/>
              </a:ext>
            </a:extLst>
          </a:blip>
          <a:srcRect/>
          <a:stretch/>
        </p:blipFill>
        <p:spPr>
          <a:xfrm>
            <a:off x="-6989" y="0"/>
            <a:ext cx="12204000" cy="6858000"/>
          </a:xfrm>
          <a:prstGeom prst="rect">
            <a:avLst/>
          </a:prstGeom>
        </p:spPr>
      </p:pic>
      <p:sp>
        <p:nvSpPr>
          <p:cNvPr id="9" name="Title 16">
            <a:extLst>
              <a:ext uri="{FF2B5EF4-FFF2-40B4-BE49-F238E27FC236}">
                <a16:creationId xmlns:a16="http://schemas.microsoft.com/office/drawing/2014/main" id="{4E1708FC-6E89-43C0-BBAE-25B6B4F4348E}"/>
              </a:ext>
            </a:extLst>
          </p:cNvPr>
          <p:cNvSpPr>
            <a:spLocks noGrp="1"/>
          </p:cNvSpPr>
          <p:nvPr>
            <p:ph type="title" hasCustomPrompt="1"/>
          </p:nvPr>
        </p:nvSpPr>
        <p:spPr>
          <a:xfrm>
            <a:off x="1126671" y="2848541"/>
            <a:ext cx="11062623" cy="1160918"/>
          </a:xfrm>
        </p:spPr>
        <p:txBody>
          <a:bodyPr>
            <a:noAutofit/>
          </a:bodyPr>
          <a:lstStyle>
            <a:lvl1pPr algn="ctr">
              <a:defRPr sz="3600" b="1">
                <a:solidFill>
                  <a:srgbClr val="00205B"/>
                </a:solidFill>
              </a:defRPr>
            </a:lvl1pPr>
          </a:lstStyle>
          <a:p>
            <a:r>
              <a:rPr lang="en-SG" dirty="0"/>
              <a:t>Sub-Section Title</a:t>
            </a:r>
          </a:p>
        </p:txBody>
      </p:sp>
      <p:sp>
        <p:nvSpPr>
          <p:cNvPr id="12" name="Slide Number Placeholder 3">
            <a:extLst>
              <a:ext uri="{FF2B5EF4-FFF2-40B4-BE49-F238E27FC236}">
                <a16:creationId xmlns:a16="http://schemas.microsoft.com/office/drawing/2014/main" id="{934D9E21-9F91-40AF-91BE-CA9F710498D0}"/>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3" name="Footer Placeholder 2">
            <a:extLst>
              <a:ext uri="{FF2B5EF4-FFF2-40B4-BE49-F238E27FC236}">
                <a16:creationId xmlns:a16="http://schemas.microsoft.com/office/drawing/2014/main" id="{D4CBA1B9-E0EA-43B9-B645-15D7EDFF92A3}"/>
              </a:ext>
            </a:extLst>
          </p:cNvPr>
          <p:cNvSpPr>
            <a:spLocks noGrp="1"/>
          </p:cNvSpPr>
          <p:nvPr>
            <p:ph type="ftr" sz="quarter" idx="14"/>
          </p:nvPr>
        </p:nvSpPr>
        <p:spPr>
          <a:xfrm>
            <a:off x="1126672" y="6580140"/>
            <a:ext cx="11065328"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3632212561"/>
      </p:ext>
    </p:extLst>
  </p:cSld>
  <p:clrMapOvr>
    <a:masterClrMapping/>
  </p:clrMapOvr>
  <p:extLst>
    <p:ext uri="{DCECCB84-F9BA-43D5-87BE-67443E8EF086}">
      <p15:sldGuideLst xmlns:p15="http://schemas.microsoft.com/office/powerpoint/2012/main">
        <p15:guide id="1" pos="41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ontent slide (Numb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7" y="-1120"/>
            <a:ext cx="9139943" cy="6858000"/>
          </a:xfrm>
          <a:prstGeom prst="rect">
            <a:avLst/>
          </a:prstGeom>
        </p:spPr>
      </p:pic>
      <p:sp>
        <p:nvSpPr>
          <p:cNvPr id="7" name="Text Placeholder 7">
            <a:extLst>
              <a:ext uri="{FF2B5EF4-FFF2-40B4-BE49-F238E27FC236}">
                <a16:creationId xmlns:a16="http://schemas.microsoft.com/office/drawing/2014/main" id="{2DE75DC7-B66F-6378-425E-7BC6B09BDE7D}"/>
              </a:ext>
            </a:extLst>
          </p:cNvPr>
          <p:cNvSpPr>
            <a:spLocks noGrp="1"/>
          </p:cNvSpPr>
          <p:nvPr>
            <p:ph type="body" sz="quarter" idx="12" hasCustomPrompt="1"/>
          </p:nvPr>
        </p:nvSpPr>
        <p:spPr>
          <a:xfrm>
            <a:off x="1625436" y="1057071"/>
            <a:ext cx="9936000" cy="5305629"/>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1" name="Title 1">
            <a:extLst>
              <a:ext uri="{FF2B5EF4-FFF2-40B4-BE49-F238E27FC236}">
                <a16:creationId xmlns:a16="http://schemas.microsoft.com/office/drawing/2014/main" id="{72B9077E-5E39-498A-A27B-67EF9307EE15}"/>
              </a:ext>
            </a:extLst>
          </p:cNvPr>
          <p:cNvSpPr>
            <a:spLocks noGrp="1"/>
          </p:cNvSpPr>
          <p:nvPr>
            <p:ph type="title" hasCustomPrompt="1"/>
          </p:nvPr>
        </p:nvSpPr>
        <p:spPr>
          <a:xfrm>
            <a:off x="1622042" y="24859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(Numbering) </a:t>
            </a:r>
          </a:p>
        </p:txBody>
      </p:sp>
      <p:sp>
        <p:nvSpPr>
          <p:cNvPr id="8" name="Slide Number Placeholder 3">
            <a:extLst>
              <a:ext uri="{FF2B5EF4-FFF2-40B4-BE49-F238E27FC236}">
                <a16:creationId xmlns:a16="http://schemas.microsoft.com/office/drawing/2014/main" id="{76BEA835-694B-E3C7-994A-6E0F2896E507}"/>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2" name="Footer Placeholder 2">
            <a:extLst>
              <a:ext uri="{FF2B5EF4-FFF2-40B4-BE49-F238E27FC236}">
                <a16:creationId xmlns:a16="http://schemas.microsoft.com/office/drawing/2014/main" id="{40060DA8-E5D0-8642-B29D-7CA51A2346A4}"/>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3092182438"/>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ontent slide (Bull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37" y="0"/>
            <a:ext cx="9139943" cy="6858000"/>
          </a:xfrm>
          <a:prstGeom prst="rect">
            <a:avLst/>
          </a:prstGeom>
        </p:spPr>
      </p:pic>
      <p:sp>
        <p:nvSpPr>
          <p:cNvPr id="8" name="Text Placeholder 7"/>
          <p:cNvSpPr>
            <a:spLocks noGrp="1"/>
          </p:cNvSpPr>
          <p:nvPr>
            <p:ph type="body" sz="quarter" idx="12" hasCustomPrompt="1"/>
          </p:nvPr>
        </p:nvSpPr>
        <p:spPr>
          <a:xfrm>
            <a:off x="1627108" y="1058400"/>
            <a:ext cx="9936000" cy="5304300"/>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077913" indent="-228600" algn="just">
              <a:spcBef>
                <a:spcPts val="600"/>
              </a:spcBef>
              <a:buSzPct val="100000"/>
              <a:buFont typeface="Arial" panose="020B0604020202020204" pitchFamily="34" charset="0"/>
              <a:buChar char="–"/>
              <a:defRPr sz="1600">
                <a:solidFill>
                  <a:srgbClr val="00205B"/>
                </a:solidFill>
              </a:defRPr>
            </a:lvl3pPr>
            <a:lvl4pPr marL="134778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4" name="Title 1">
            <a:extLst>
              <a:ext uri="{FF2B5EF4-FFF2-40B4-BE49-F238E27FC236}">
                <a16:creationId xmlns:a16="http://schemas.microsoft.com/office/drawing/2014/main" id="{11700B58-3447-AAB2-2FD3-5EB9A054E259}"/>
              </a:ext>
            </a:extLst>
          </p:cNvPr>
          <p:cNvSpPr>
            <a:spLocks noGrp="1"/>
          </p:cNvSpPr>
          <p:nvPr>
            <p:ph type="title" hasCustomPrompt="1"/>
          </p:nvPr>
        </p:nvSpPr>
        <p:spPr>
          <a:xfrm>
            <a:off x="1622042" y="24859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(Chevron) </a:t>
            </a:r>
          </a:p>
        </p:txBody>
      </p:sp>
      <p:sp>
        <p:nvSpPr>
          <p:cNvPr id="7" name="Slide Number Placeholder 3">
            <a:extLst>
              <a:ext uri="{FF2B5EF4-FFF2-40B4-BE49-F238E27FC236}">
                <a16:creationId xmlns:a16="http://schemas.microsoft.com/office/drawing/2014/main" id="{68296875-7205-4E24-9DFD-499A405E6CE2}"/>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1" name="Footer Placeholder 2">
            <a:extLst>
              <a:ext uri="{FF2B5EF4-FFF2-40B4-BE49-F238E27FC236}">
                <a16:creationId xmlns:a16="http://schemas.microsoft.com/office/drawing/2014/main" id="{5FE7A1E7-3E5A-47AC-9BE4-B8957A5B05BD}"/>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2504254264"/>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 content slide (Number) ">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52057" y="0"/>
            <a:ext cx="9139943" cy="6858000"/>
          </a:xfrm>
          <a:prstGeom prst="rect">
            <a:avLst/>
          </a:prstGeom>
        </p:spPr>
      </p:pic>
      <p:sp>
        <p:nvSpPr>
          <p:cNvPr id="12" name="Title 1">
            <a:extLst>
              <a:ext uri="{FF2B5EF4-FFF2-40B4-BE49-F238E27FC236}">
                <a16:creationId xmlns:a16="http://schemas.microsoft.com/office/drawing/2014/main" id="{D33EB45E-4032-4898-AF92-9DCE3F9266FA}"/>
              </a:ext>
            </a:extLst>
          </p:cNvPr>
          <p:cNvSpPr>
            <a:spLocks noGrp="1"/>
          </p:cNvSpPr>
          <p:nvPr>
            <p:ph type="title" hasCustomPrompt="1"/>
          </p:nvPr>
        </p:nvSpPr>
        <p:spPr>
          <a:xfrm>
            <a:off x="355950" y="252401"/>
            <a:ext cx="10792695"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(Numbering) </a:t>
            </a:r>
          </a:p>
        </p:txBody>
      </p:sp>
      <p:sp>
        <p:nvSpPr>
          <p:cNvPr id="7" name="Text Placeholder 7">
            <a:extLst>
              <a:ext uri="{FF2B5EF4-FFF2-40B4-BE49-F238E27FC236}">
                <a16:creationId xmlns:a16="http://schemas.microsoft.com/office/drawing/2014/main" id="{1639D91A-F574-8453-D366-DEED46EEE0AB}"/>
              </a:ext>
            </a:extLst>
          </p:cNvPr>
          <p:cNvSpPr>
            <a:spLocks noGrp="1"/>
          </p:cNvSpPr>
          <p:nvPr>
            <p:ph type="body" sz="quarter" idx="12" hasCustomPrompt="1"/>
          </p:nvPr>
        </p:nvSpPr>
        <p:spPr>
          <a:xfrm>
            <a:off x="347622" y="1057071"/>
            <a:ext cx="10039023" cy="5305629"/>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8" name="Slide Number Placeholder 3">
            <a:extLst>
              <a:ext uri="{FF2B5EF4-FFF2-40B4-BE49-F238E27FC236}">
                <a16:creationId xmlns:a16="http://schemas.microsoft.com/office/drawing/2014/main" id="{C7255B43-318E-54F8-83B0-37DD82DDDC80}"/>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5" name="Footer Placeholder 2">
            <a:extLst>
              <a:ext uri="{FF2B5EF4-FFF2-40B4-BE49-F238E27FC236}">
                <a16:creationId xmlns:a16="http://schemas.microsoft.com/office/drawing/2014/main" id="{2260FC5E-1BE0-4844-BB03-EA4375CD8472}"/>
              </a:ext>
            </a:extLst>
          </p:cNvPr>
          <p:cNvSpPr>
            <a:spLocks noGrp="1"/>
          </p:cNvSpPr>
          <p:nvPr>
            <p:ph type="ftr" sz="quarter" idx="14"/>
          </p:nvPr>
        </p:nvSpPr>
        <p:spPr>
          <a:xfrm>
            <a:off x="-7495" y="6588551"/>
            <a:ext cx="10899613" cy="269449"/>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2381055141"/>
      </p:ext>
    </p:extLst>
  </p:cSld>
  <p:clrMapOvr>
    <a:masterClrMapping/>
  </p:clrMapOvr>
  <p:extLst>
    <p:ext uri="{DCECCB84-F9BA-43D5-87BE-67443E8EF086}">
      <p15:sldGuideLst xmlns:p15="http://schemas.microsoft.com/office/powerpoint/2012/main">
        <p15:guide id="2" pos="34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 content slide (Bulle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52057" y="0"/>
            <a:ext cx="9139943" cy="6858000"/>
          </a:xfrm>
          <a:prstGeom prst="rect">
            <a:avLst/>
          </a:prstGeom>
        </p:spPr>
      </p:pic>
      <p:sp>
        <p:nvSpPr>
          <p:cNvPr id="13" name="Title 1">
            <a:extLst>
              <a:ext uri="{FF2B5EF4-FFF2-40B4-BE49-F238E27FC236}">
                <a16:creationId xmlns:a16="http://schemas.microsoft.com/office/drawing/2014/main" id="{6B106BE1-21F7-05F1-7F77-6C6E93F9F25C}"/>
              </a:ext>
            </a:extLst>
          </p:cNvPr>
          <p:cNvSpPr>
            <a:spLocks noGrp="1"/>
          </p:cNvSpPr>
          <p:nvPr>
            <p:ph type="title" hasCustomPrompt="1"/>
          </p:nvPr>
        </p:nvSpPr>
        <p:spPr>
          <a:xfrm>
            <a:off x="367674" y="252401"/>
            <a:ext cx="10757526"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(Chevron) </a:t>
            </a:r>
          </a:p>
        </p:txBody>
      </p:sp>
      <p:sp>
        <p:nvSpPr>
          <p:cNvPr id="7" name="Text Placeholder 7">
            <a:extLst>
              <a:ext uri="{FF2B5EF4-FFF2-40B4-BE49-F238E27FC236}">
                <a16:creationId xmlns:a16="http://schemas.microsoft.com/office/drawing/2014/main" id="{B704571D-9C0A-35A6-F85F-AC729773814B}"/>
              </a:ext>
            </a:extLst>
          </p:cNvPr>
          <p:cNvSpPr>
            <a:spLocks noGrp="1"/>
          </p:cNvSpPr>
          <p:nvPr>
            <p:ph type="body" sz="quarter" idx="12" hasCustomPrompt="1"/>
          </p:nvPr>
        </p:nvSpPr>
        <p:spPr>
          <a:xfrm>
            <a:off x="349295" y="1058400"/>
            <a:ext cx="10072520" cy="5304300"/>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077913" indent="-228600" algn="just">
              <a:spcBef>
                <a:spcPts val="600"/>
              </a:spcBef>
              <a:buSzPct val="100000"/>
              <a:buFont typeface="Arial" panose="020B0604020202020204" pitchFamily="34" charset="0"/>
              <a:buChar char="–"/>
              <a:defRPr sz="1600">
                <a:solidFill>
                  <a:srgbClr val="00205B"/>
                </a:solidFill>
              </a:defRPr>
            </a:lvl3pPr>
            <a:lvl4pPr marL="134778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8" name="Slide Number Placeholder 3">
            <a:extLst>
              <a:ext uri="{FF2B5EF4-FFF2-40B4-BE49-F238E27FC236}">
                <a16:creationId xmlns:a16="http://schemas.microsoft.com/office/drawing/2014/main" id="{DDDCF467-107E-404F-7680-5AB1100382C1}"/>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
        <p:nvSpPr>
          <p:cNvPr id="12" name="Footer Placeholder 2">
            <a:extLst>
              <a:ext uri="{FF2B5EF4-FFF2-40B4-BE49-F238E27FC236}">
                <a16:creationId xmlns:a16="http://schemas.microsoft.com/office/drawing/2014/main" id="{FEA09984-3C37-41C9-AD31-C9CAD3F35901}"/>
              </a:ext>
            </a:extLst>
          </p:cNvPr>
          <p:cNvSpPr>
            <a:spLocks noGrp="1"/>
          </p:cNvSpPr>
          <p:nvPr>
            <p:ph type="ftr" sz="quarter" idx="14"/>
          </p:nvPr>
        </p:nvSpPr>
        <p:spPr>
          <a:xfrm>
            <a:off x="-7495" y="6588551"/>
            <a:ext cx="10899613" cy="269449"/>
          </a:xfrm>
        </p:spPr>
        <p:txBody>
          <a:bodyPr/>
          <a:lstStyle>
            <a:lvl1pPr algn="ctr">
              <a:defRPr sz="900"/>
            </a:lvl1pPr>
          </a:lstStyle>
          <a:p>
            <a:r>
              <a:rPr lang="en-US"/>
              <a:t>Official (Closed) / Non-Sensitive</a:t>
            </a:r>
            <a:endParaRPr lang="en-US" dirty="0"/>
          </a:p>
        </p:txBody>
      </p:sp>
    </p:spTree>
    <p:extLst>
      <p:ext uri="{BB962C8B-B14F-4D97-AF65-F5344CB8AC3E}">
        <p14:creationId xmlns:p14="http://schemas.microsoft.com/office/powerpoint/2010/main" val="2698936442"/>
      </p:ext>
    </p:extLst>
  </p:cSld>
  <p:clrMapOvr>
    <a:masterClrMapping/>
  </p:clrMapOvr>
  <p:extLst>
    <p:ext uri="{DCECCB84-F9BA-43D5-87BE-67443E8EF086}">
      <p15:sldGuideLst xmlns:p15="http://schemas.microsoft.com/office/powerpoint/2012/main">
        <p15:guide id="2" pos="3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nd Alt Content Slide (Numb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671"/>
            <a:ext cx="3532620" cy="6840658"/>
          </a:xfrm>
          <a:prstGeom prst="rect">
            <a:avLst/>
          </a:prstGeom>
        </p:spPr>
      </p:pic>
      <p:sp>
        <p:nvSpPr>
          <p:cNvPr id="18" name="Title 1">
            <a:extLst>
              <a:ext uri="{FF2B5EF4-FFF2-40B4-BE49-F238E27FC236}">
                <a16:creationId xmlns:a16="http://schemas.microsoft.com/office/drawing/2014/main" id="{59D92C79-7088-1530-6658-353F8932557D}"/>
              </a:ext>
            </a:extLst>
          </p:cNvPr>
          <p:cNvSpPr>
            <a:spLocks noGrp="1"/>
          </p:cNvSpPr>
          <p:nvPr>
            <p:ph type="title" hasCustomPrompt="1"/>
          </p:nvPr>
        </p:nvSpPr>
        <p:spPr>
          <a:xfrm>
            <a:off x="1622042" y="25240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(Numbering) </a:t>
            </a:r>
          </a:p>
        </p:txBody>
      </p:sp>
      <p:sp>
        <p:nvSpPr>
          <p:cNvPr id="7" name="Text Placeholder 7">
            <a:extLst>
              <a:ext uri="{FF2B5EF4-FFF2-40B4-BE49-F238E27FC236}">
                <a16:creationId xmlns:a16="http://schemas.microsoft.com/office/drawing/2014/main" id="{6EFD68B1-424E-D5A0-7BA3-119450EB415F}"/>
              </a:ext>
            </a:extLst>
          </p:cNvPr>
          <p:cNvSpPr>
            <a:spLocks noGrp="1"/>
          </p:cNvSpPr>
          <p:nvPr>
            <p:ph type="body" sz="quarter" idx="12" hasCustomPrompt="1"/>
          </p:nvPr>
        </p:nvSpPr>
        <p:spPr>
          <a:xfrm>
            <a:off x="1625436" y="1057071"/>
            <a:ext cx="9936000" cy="5305629"/>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4" name="Footer Placeholder 2">
            <a:extLst>
              <a:ext uri="{FF2B5EF4-FFF2-40B4-BE49-F238E27FC236}">
                <a16:creationId xmlns:a16="http://schemas.microsoft.com/office/drawing/2014/main" id="{1ED71305-389B-4773-B6D5-CC1152A75734}"/>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
        <p:nvSpPr>
          <p:cNvPr id="13" name="Slide Number Placeholder 3">
            <a:extLst>
              <a:ext uri="{FF2B5EF4-FFF2-40B4-BE49-F238E27FC236}">
                <a16:creationId xmlns:a16="http://schemas.microsoft.com/office/drawing/2014/main" id="{E4C26F56-3D8E-4657-B925-D54FC3D5CD2A}"/>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139075784"/>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nd Alt Content Slide (Bullet) ">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671"/>
            <a:ext cx="3532620" cy="6840658"/>
          </a:xfrm>
          <a:prstGeom prst="rect">
            <a:avLst/>
          </a:prstGeom>
        </p:spPr>
      </p:pic>
      <p:sp>
        <p:nvSpPr>
          <p:cNvPr id="18" name="Title 1">
            <a:extLst>
              <a:ext uri="{FF2B5EF4-FFF2-40B4-BE49-F238E27FC236}">
                <a16:creationId xmlns:a16="http://schemas.microsoft.com/office/drawing/2014/main" id="{899BEF1C-0EDA-4456-8FA6-6BE7EAC33F56}"/>
              </a:ext>
            </a:extLst>
          </p:cNvPr>
          <p:cNvSpPr>
            <a:spLocks noGrp="1"/>
          </p:cNvSpPr>
          <p:nvPr>
            <p:ph type="title" hasCustomPrompt="1"/>
          </p:nvPr>
        </p:nvSpPr>
        <p:spPr>
          <a:xfrm>
            <a:off x="1622042" y="252401"/>
            <a:ext cx="9936000" cy="587613"/>
          </a:xfrm>
        </p:spPr>
        <p:txBody>
          <a:bodyPr anchor="t">
            <a:noAutofit/>
          </a:bodyPr>
          <a:lstStyle>
            <a:lvl1pPr algn="l">
              <a:lnSpc>
                <a:spcPct val="90000"/>
              </a:lnSpc>
              <a:defRPr sz="3000" b="1">
                <a:solidFill>
                  <a:srgbClr val="00205B"/>
                </a:solidFill>
              </a:defRPr>
            </a:lvl1pPr>
          </a:lstStyle>
          <a:p>
            <a:r>
              <a:rPr lang="en-US" dirty="0"/>
              <a:t>Slide Title</a:t>
            </a:r>
            <a:r>
              <a:rPr lang="en-SG" dirty="0"/>
              <a:t> in Arial Bold, Default Size 30 (Chevron) </a:t>
            </a:r>
          </a:p>
        </p:txBody>
      </p:sp>
      <p:sp>
        <p:nvSpPr>
          <p:cNvPr id="9" name="Text Placeholder 7">
            <a:extLst>
              <a:ext uri="{FF2B5EF4-FFF2-40B4-BE49-F238E27FC236}">
                <a16:creationId xmlns:a16="http://schemas.microsoft.com/office/drawing/2014/main" id="{2FFB3741-A9ED-A392-24F5-A89B566495E8}"/>
              </a:ext>
            </a:extLst>
          </p:cNvPr>
          <p:cNvSpPr>
            <a:spLocks noGrp="1"/>
          </p:cNvSpPr>
          <p:nvPr>
            <p:ph type="body" sz="quarter" idx="12" hasCustomPrompt="1"/>
          </p:nvPr>
        </p:nvSpPr>
        <p:spPr>
          <a:xfrm>
            <a:off x="1627108" y="1058400"/>
            <a:ext cx="9936000" cy="5304300"/>
          </a:xfrm>
          <a:prstGeom prst="rect">
            <a:avLst/>
          </a:prstGeom>
        </p:spPr>
        <p:txBody>
          <a:bodyPr>
            <a:noAutofit/>
          </a:bodyPr>
          <a:lstStyle>
            <a:lvl1pPr marL="446088" indent="-446088" algn="just">
              <a:spcBef>
                <a:spcPts val="1800"/>
              </a:spcBef>
              <a:buSzPct val="100000"/>
              <a:buFontTx/>
              <a:buBlip>
                <a:blip r:embed="rId3"/>
              </a:buBlip>
              <a:defRPr sz="2000">
                <a:solidFill>
                  <a:srgbClr val="00205B"/>
                </a:solidFill>
              </a:defRPr>
            </a:lvl1pPr>
            <a:lvl2pPr marL="809625" indent="-285750" algn="just">
              <a:spcBef>
                <a:spcPts val="600"/>
              </a:spcBef>
              <a:buSzPct val="120000"/>
              <a:buFont typeface="Arial" panose="020B0604020202020204" pitchFamily="34" charset="0"/>
              <a:buChar char="•"/>
              <a:tabLst>
                <a:tab pos="1077913" algn="l"/>
              </a:tabLst>
              <a:defRPr sz="1800">
                <a:solidFill>
                  <a:srgbClr val="00205B"/>
                </a:solidFill>
              </a:defRPr>
            </a:lvl2pPr>
            <a:lvl3pPr marL="1077913" indent="-228600" algn="just">
              <a:spcBef>
                <a:spcPts val="600"/>
              </a:spcBef>
              <a:buSzPct val="100000"/>
              <a:buFont typeface="Arial" panose="020B0604020202020204" pitchFamily="34" charset="0"/>
              <a:buChar char="–"/>
              <a:defRPr sz="1600">
                <a:solidFill>
                  <a:srgbClr val="00205B"/>
                </a:solidFill>
              </a:defRPr>
            </a:lvl3pPr>
            <a:lvl4pPr marL="1347788" indent="-173038" algn="just">
              <a:spcBef>
                <a:spcPts val="600"/>
              </a:spcBef>
              <a:buFont typeface="Wingdings" panose="05000000000000000000" pitchFamily="2" charset="2"/>
              <a:buChar char="§"/>
              <a:defRPr sz="1400">
                <a:solidFill>
                  <a:srgbClr val="00205B"/>
                </a:solidFill>
              </a:defRPr>
            </a:lvl4pPr>
            <a:lvl5pPr marL="161925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 Dark Blue Arial 20,18 points line spacing]</a:t>
            </a:r>
          </a:p>
          <a:p>
            <a:pPr lvl="1"/>
            <a:r>
              <a:rPr lang="en-US" dirty="0"/>
              <a:t>Second level [Default : 2 font size smaller, 6 points line spacing]</a:t>
            </a:r>
          </a:p>
          <a:p>
            <a:pPr lvl="2"/>
            <a:r>
              <a:rPr lang="en-US" dirty="0"/>
              <a:t>Third level [Default : 2 font size smaller, 6 points line spacing] </a:t>
            </a:r>
          </a:p>
          <a:p>
            <a:pPr lvl="3"/>
            <a:r>
              <a:rPr lang="en-US" dirty="0"/>
              <a:t>Fourth level [ Default : 2 font size smaller, 6 points line spacing] </a:t>
            </a:r>
          </a:p>
        </p:txBody>
      </p:sp>
      <p:sp>
        <p:nvSpPr>
          <p:cNvPr id="14" name="Footer Placeholder 2">
            <a:extLst>
              <a:ext uri="{FF2B5EF4-FFF2-40B4-BE49-F238E27FC236}">
                <a16:creationId xmlns:a16="http://schemas.microsoft.com/office/drawing/2014/main" id="{6D09616D-DCE5-47CA-9B91-81035B3AB317}"/>
              </a:ext>
            </a:extLst>
          </p:cNvPr>
          <p:cNvSpPr>
            <a:spLocks noGrp="1"/>
          </p:cNvSpPr>
          <p:nvPr>
            <p:ph type="ftr" sz="quarter" idx="14"/>
          </p:nvPr>
        </p:nvSpPr>
        <p:spPr>
          <a:xfrm>
            <a:off x="1119188" y="6580140"/>
            <a:ext cx="11072812" cy="270240"/>
          </a:xfrm>
        </p:spPr>
        <p:txBody>
          <a:bodyPr/>
          <a:lstStyle>
            <a:lvl1pPr algn="ctr">
              <a:defRPr sz="900"/>
            </a:lvl1pPr>
          </a:lstStyle>
          <a:p>
            <a:r>
              <a:rPr lang="en-US"/>
              <a:t>Official (Closed) / Non-Sensitive</a:t>
            </a:r>
            <a:endParaRPr lang="en-US" dirty="0"/>
          </a:p>
        </p:txBody>
      </p:sp>
      <p:sp>
        <p:nvSpPr>
          <p:cNvPr id="13" name="Slide Number Placeholder 3">
            <a:extLst>
              <a:ext uri="{FF2B5EF4-FFF2-40B4-BE49-F238E27FC236}">
                <a16:creationId xmlns:a16="http://schemas.microsoft.com/office/drawing/2014/main" id="{6C1F3C6B-DA60-4929-BFE6-B68875825917}"/>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1641458077"/>
      </p:ext>
    </p:extLst>
  </p:cSld>
  <p:clrMapOvr>
    <a:masterClrMapping/>
  </p:clrMapOvr>
  <p:extLst>
    <p:ext uri="{DCECCB84-F9BA-43D5-87BE-67443E8EF086}">
      <p15:sldGuideLst xmlns:p15="http://schemas.microsoft.com/office/powerpoint/2012/main">
        <p15:guide id="2" pos="41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content slide (Numb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AB80B-0228-6055-DC24-03DF87E2B7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4" y="-4159"/>
            <a:ext cx="12192000" cy="688159"/>
          </a:xfrm>
          <a:prstGeom prst="rect">
            <a:avLst/>
          </a:prstGeom>
        </p:spPr>
      </p:pic>
      <p:sp>
        <p:nvSpPr>
          <p:cNvPr id="16" name="Title 1">
            <a:extLst>
              <a:ext uri="{FF2B5EF4-FFF2-40B4-BE49-F238E27FC236}">
                <a16:creationId xmlns:a16="http://schemas.microsoft.com/office/drawing/2014/main" id="{7EB8A0AB-9CBE-47A1-8192-668C8198F325}"/>
              </a:ext>
            </a:extLst>
          </p:cNvPr>
          <p:cNvSpPr>
            <a:spLocks noGrp="1"/>
          </p:cNvSpPr>
          <p:nvPr>
            <p:ph type="title" hasCustomPrompt="1"/>
          </p:nvPr>
        </p:nvSpPr>
        <p:spPr>
          <a:xfrm>
            <a:off x="431620" y="129490"/>
            <a:ext cx="10734376" cy="554510"/>
          </a:xfrm>
        </p:spPr>
        <p:txBody>
          <a:bodyPr anchor="t">
            <a:noAutofit/>
          </a:bodyPr>
          <a:lstStyle>
            <a:lvl1pPr algn="l">
              <a:lnSpc>
                <a:spcPct val="90000"/>
              </a:lnSpc>
              <a:defRPr sz="3000" b="1">
                <a:solidFill>
                  <a:schemeClr val="bg1"/>
                </a:solidFill>
              </a:defRPr>
            </a:lvl1pPr>
          </a:lstStyle>
          <a:p>
            <a:r>
              <a:rPr lang="en-US" dirty="0"/>
              <a:t>Slide Title</a:t>
            </a:r>
            <a:r>
              <a:rPr lang="en-SG" dirty="0"/>
              <a:t> in Arial Bold, Default Size 30 (Numbering) </a:t>
            </a:r>
          </a:p>
        </p:txBody>
      </p:sp>
      <p:sp>
        <p:nvSpPr>
          <p:cNvPr id="12" name="Text Placeholder 7">
            <a:extLst>
              <a:ext uri="{FF2B5EF4-FFF2-40B4-BE49-F238E27FC236}">
                <a16:creationId xmlns:a16="http://schemas.microsoft.com/office/drawing/2014/main" id="{0A729689-FF58-0AE7-71AE-8C6713E1DC82}"/>
              </a:ext>
            </a:extLst>
          </p:cNvPr>
          <p:cNvSpPr>
            <a:spLocks noGrp="1"/>
          </p:cNvSpPr>
          <p:nvPr>
            <p:ph type="body" sz="quarter" idx="12" hasCustomPrompt="1"/>
          </p:nvPr>
        </p:nvSpPr>
        <p:spPr>
          <a:xfrm>
            <a:off x="431620" y="979661"/>
            <a:ext cx="11088000" cy="5331491"/>
          </a:xfrm>
          <a:prstGeom prst="rect">
            <a:avLst/>
          </a:prstGeom>
        </p:spPr>
        <p:txBody>
          <a:bodyPr>
            <a:noAutofit/>
          </a:bodyPr>
          <a:lstStyle>
            <a:lvl1pPr marL="363538" indent="-363538" algn="just">
              <a:spcBef>
                <a:spcPts val="1800"/>
              </a:spcBef>
              <a:buSzPct val="100000"/>
              <a:buFont typeface="+mj-lt"/>
              <a:buAutoNum type="arabicPeriod"/>
              <a:defRPr sz="2000">
                <a:solidFill>
                  <a:srgbClr val="002060"/>
                </a:solidFill>
              </a:defRPr>
            </a:lvl1pPr>
            <a:lvl2pPr marL="809625" indent="-352425" algn="just" defTabSz="404813">
              <a:spcBef>
                <a:spcPts val="600"/>
              </a:spcBef>
              <a:buSzPct val="100000"/>
              <a:buFont typeface="+mj-lt"/>
              <a:buAutoNum type="alphaLcParenR"/>
              <a:defRPr sz="1800">
                <a:solidFill>
                  <a:srgbClr val="002060"/>
                </a:solidFill>
              </a:defRPr>
            </a:lvl2pPr>
            <a:lvl3pPr marL="1160463" indent="-266700" algn="just">
              <a:spcBef>
                <a:spcPts val="600"/>
              </a:spcBef>
              <a:buSzPct val="100000"/>
              <a:buFont typeface="+mj-lt"/>
              <a:buAutoNum type="romanLcParenR"/>
              <a:tabLst>
                <a:tab pos="1160463" algn="l"/>
              </a:tabLst>
              <a:defRPr sz="1600">
                <a:solidFill>
                  <a:srgbClr val="002060"/>
                </a:solidFill>
              </a:defRPr>
            </a:lvl3pPr>
            <a:lvl4pPr algn="just">
              <a:spcBef>
                <a:spcPts val="600"/>
              </a:spcBef>
              <a:defRPr sz="1600">
                <a:solidFill>
                  <a:srgbClr val="002060"/>
                </a:solidFill>
              </a:defRPr>
            </a:lvl4pPr>
            <a:lvl5pPr marL="2057400" indent="-228600">
              <a:spcBef>
                <a:spcPts val="600"/>
              </a:spcBef>
              <a:buFont typeface="Arial" panose="020B0604020202020204" pitchFamily="34" charset="0"/>
              <a:buChar char="•"/>
              <a:defRPr sz="1600">
                <a:solidFill>
                  <a:srgbClr val="00205B"/>
                </a:solidFill>
              </a:defRPr>
            </a:lvl5pPr>
          </a:lstStyle>
          <a:p>
            <a:pPr lvl="0"/>
            <a:r>
              <a:rPr lang="en-US" dirty="0"/>
              <a:t>First level text styles [Default: Dark blue Arial 20 font, 18 points line spacing]</a:t>
            </a:r>
          </a:p>
          <a:p>
            <a:pPr lvl="1"/>
            <a:r>
              <a:rPr lang="en-US" dirty="0"/>
              <a:t>Second level [ Default : 2 font size smaller, 6 points line spacing] </a:t>
            </a:r>
          </a:p>
          <a:p>
            <a:pPr lvl="2"/>
            <a:r>
              <a:rPr lang="en-US" dirty="0"/>
              <a:t>Third level [ Default : 2 font size smaller, 6 points line spacing] </a:t>
            </a:r>
          </a:p>
        </p:txBody>
      </p:sp>
      <p:sp>
        <p:nvSpPr>
          <p:cNvPr id="13" name="Footer Placeholder 2">
            <a:extLst>
              <a:ext uri="{FF2B5EF4-FFF2-40B4-BE49-F238E27FC236}">
                <a16:creationId xmlns:a16="http://schemas.microsoft.com/office/drawing/2014/main" id="{6C27A1A5-3F24-4D3B-A644-9C6A31F6BB18}"/>
              </a:ext>
            </a:extLst>
          </p:cNvPr>
          <p:cNvSpPr>
            <a:spLocks noGrp="1"/>
          </p:cNvSpPr>
          <p:nvPr>
            <p:ph type="ftr" sz="quarter" idx="14"/>
          </p:nvPr>
        </p:nvSpPr>
        <p:spPr>
          <a:xfrm>
            <a:off x="0" y="6580140"/>
            <a:ext cx="12192000" cy="270240"/>
          </a:xfrm>
        </p:spPr>
        <p:txBody>
          <a:bodyPr/>
          <a:lstStyle>
            <a:lvl1pPr algn="ctr">
              <a:defRPr sz="900"/>
            </a:lvl1pPr>
          </a:lstStyle>
          <a:p>
            <a:r>
              <a:rPr lang="en-US"/>
              <a:t>Official (Closed) / Non-Sensitive</a:t>
            </a:r>
            <a:endParaRPr lang="en-US" dirty="0"/>
          </a:p>
        </p:txBody>
      </p:sp>
      <p:sp>
        <p:nvSpPr>
          <p:cNvPr id="10" name="Slide Number Placeholder 3">
            <a:extLst>
              <a:ext uri="{FF2B5EF4-FFF2-40B4-BE49-F238E27FC236}">
                <a16:creationId xmlns:a16="http://schemas.microsoft.com/office/drawing/2014/main" id="{8DEEC138-7060-4D48-82B2-B277906A0375}"/>
              </a:ext>
            </a:extLst>
          </p:cNvPr>
          <p:cNvSpPr>
            <a:spLocks noGrp="1"/>
          </p:cNvSpPr>
          <p:nvPr>
            <p:ph type="sldNum" sz="quarter" idx="11"/>
          </p:nvPr>
        </p:nvSpPr>
        <p:spPr>
          <a:xfrm>
            <a:off x="11301362" y="6577996"/>
            <a:ext cx="887934" cy="280004"/>
          </a:xfrm>
        </p:spPr>
        <p:txBody>
          <a:bodyPr/>
          <a:lstStyle>
            <a:lvl1pPr algn="ctr">
              <a:defRPr sz="1000"/>
            </a:lvl1pPr>
          </a:lstStyle>
          <a:p>
            <a:fld id="{8C81137B-80AB-E148-8403-8E4221D909A0}" type="slidenum">
              <a:rPr lang="en-US" smtClean="0"/>
              <a:pPr/>
              <a:t>‹#›</a:t>
            </a:fld>
            <a:endParaRPr lang="en-US" dirty="0"/>
          </a:p>
        </p:txBody>
      </p:sp>
    </p:spTree>
    <p:extLst>
      <p:ext uri="{BB962C8B-B14F-4D97-AF65-F5344CB8AC3E}">
        <p14:creationId xmlns:p14="http://schemas.microsoft.com/office/powerpoint/2010/main" val="4708658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92" y="7800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Footer Placeholder 4"/>
          <p:cNvSpPr>
            <a:spLocks noGrp="1"/>
          </p:cNvSpPr>
          <p:nvPr>
            <p:ph type="ftr" sz="quarter" idx="3"/>
          </p:nvPr>
        </p:nvSpPr>
        <p:spPr>
          <a:xfrm>
            <a:off x="0" y="6579616"/>
            <a:ext cx="12191999" cy="267431"/>
          </a:xfrm>
          <a:prstGeom prst="rect">
            <a:avLst/>
          </a:prstGeom>
        </p:spPr>
        <p:txBody>
          <a:bodyPr vert="horz" lIns="91440" tIns="45720" rIns="91440" bIns="45720" rtlCol="0" anchor="ctr"/>
          <a:lstStyle>
            <a:lvl1pPr algn="ctr">
              <a:defRPr sz="900">
                <a:solidFill>
                  <a:srgbClr val="17375E"/>
                </a:solidFill>
                <a:latin typeface="Arial"/>
                <a:cs typeface="Arial"/>
              </a:defRPr>
            </a:lvl1pPr>
          </a:lstStyle>
          <a:p>
            <a:r>
              <a:rPr lang="en-US"/>
              <a:t>Official (Closed) / Non-Sensitive</a:t>
            </a:r>
            <a:endParaRPr lang="en-US" dirty="0"/>
          </a:p>
        </p:txBody>
      </p:sp>
      <p:sp>
        <p:nvSpPr>
          <p:cNvPr id="6" name="Slide Number Placeholder 5"/>
          <p:cNvSpPr>
            <a:spLocks noGrp="1"/>
          </p:cNvSpPr>
          <p:nvPr>
            <p:ph type="sldNum" sz="quarter" idx="4"/>
          </p:nvPr>
        </p:nvSpPr>
        <p:spPr>
          <a:xfrm>
            <a:off x="11334796" y="6579616"/>
            <a:ext cx="857203" cy="256478"/>
          </a:xfrm>
          <a:prstGeom prst="rect">
            <a:avLst/>
          </a:prstGeom>
        </p:spPr>
        <p:txBody>
          <a:bodyPr vert="horz" lIns="91440" tIns="45720" rIns="91440" bIns="45720" rtlCol="0" anchor="ctr"/>
          <a:lstStyle>
            <a:lvl1pPr algn="ctr">
              <a:defRPr sz="1000">
                <a:solidFill>
                  <a:srgbClr val="17375E"/>
                </a:solidFill>
                <a:latin typeface="Arial"/>
                <a:cs typeface="Arial"/>
              </a:defRPr>
            </a:lvl1pPr>
          </a:lstStyle>
          <a:p>
            <a:fld id="{8C81137B-80AB-E148-8403-8E4221D909A0}" type="slidenum">
              <a:rPr lang="en-US" smtClean="0"/>
              <a:pPr/>
              <a:t>‹#›</a:t>
            </a:fld>
            <a:endParaRPr lang="en-US" dirty="0"/>
          </a:p>
        </p:txBody>
      </p:sp>
      <p:sp>
        <p:nvSpPr>
          <p:cNvPr id="3" name="Text Placeholder 2">
            <a:extLst>
              <a:ext uri="{FF2B5EF4-FFF2-40B4-BE49-F238E27FC236}">
                <a16:creationId xmlns:a16="http://schemas.microsoft.com/office/drawing/2014/main" id="{D723EBD3-3ECF-E72D-3E42-AB04A2F2AF25}"/>
              </a:ext>
            </a:extLst>
          </p:cNvPr>
          <p:cNvSpPr>
            <a:spLocks noGrp="1"/>
          </p:cNvSpPr>
          <p:nvPr>
            <p:ph type="body" idx="1"/>
          </p:nvPr>
        </p:nvSpPr>
        <p:spPr>
          <a:xfrm>
            <a:off x="961292" y="1724642"/>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4509106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8" r:id="rId3"/>
    <p:sldLayoutId id="2147483650" r:id="rId4"/>
    <p:sldLayoutId id="2147483663" r:id="rId5"/>
    <p:sldLayoutId id="2147483652" r:id="rId6"/>
    <p:sldLayoutId id="2147483678" r:id="rId7"/>
    <p:sldLayoutId id="2147483677" r:id="rId8"/>
    <p:sldLayoutId id="2147483683" r:id="rId9"/>
    <p:sldLayoutId id="2147483681" r:id="rId10"/>
    <p:sldLayoutId id="2147483680" r:id="rId11"/>
    <p:sldLayoutId id="2147483682" r:id="rId12"/>
    <p:sldLayoutId id="2147483685" r:id="rId13"/>
    <p:sldLayoutId id="2147483686" r:id="rId14"/>
    <p:sldLayoutId id="2147483684" r:id="rId15"/>
    <p:sldLayoutId id="2147483658" r:id="rId16"/>
    <p:sldLayoutId id="2147483687" r:id="rId17"/>
  </p:sldLayoutIdLst>
  <p:hf sldNum="0" hdr="0" dt="0"/>
  <p:txStyles>
    <p:titleStyle>
      <a:lvl1pPr algn="l" defTabSz="457200" rtl="0" eaLnBrk="1" latinLnBrk="0" hangingPunct="1">
        <a:spcBef>
          <a:spcPct val="0"/>
        </a:spcBef>
        <a:buNone/>
        <a:defRPr sz="3000" b="1" kern="1200">
          <a:solidFill>
            <a:srgbClr val="002060"/>
          </a:solidFill>
          <a:latin typeface="Arial"/>
          <a:ea typeface="+mj-ea"/>
          <a:cs typeface="Arial"/>
        </a:defRPr>
      </a:lvl1pPr>
    </p:titleStyle>
    <p:body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5.t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5.xml"/><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6.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7.xml"/><Relationship Id="rId1" Type="http://schemas.openxmlformats.org/officeDocument/2006/relationships/slideLayout" Target="../slideLayouts/slideLayout1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police.gov.sg/e-Services/Police-Licences/Overview-of-Gun-Explosive-Weapon-Licences"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hyperlink" Target="https://asia-southeast1-menlo-view.menlosecurity.com/https:/www.police.gov.sg/e-Services/Police-Licences/Overview-of-Gun-Explosive-Weapon-Licences/Information-on-Explosive-Licence-Matters" TargetMode="External"/><Relationship Id="rId4" Type="http://schemas.openxmlformats.org/officeDocument/2006/relationships/hyperlink" Target="https://www.police.gov.sg/e-Services/Police-Licences/Overview-of-Gun-Explosive-Weapon-Licences/Information-on-Gun-Licence-Matter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police.gov.sg/e-Services/Police-Licences/Overview-of-Gun-Explosive-Weapon-Licences/Information-on-Weapon-and-Noxious-Substance-Licence-Matters"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EC79-983B-47B5-A844-7AC9F08F3AEB}"/>
              </a:ext>
            </a:extLst>
          </p:cNvPr>
          <p:cNvSpPr>
            <a:spLocks noGrp="1"/>
          </p:cNvSpPr>
          <p:nvPr>
            <p:ph type="title"/>
          </p:nvPr>
        </p:nvSpPr>
        <p:spPr>
          <a:xfrm>
            <a:off x="1498862" y="1673514"/>
            <a:ext cx="10378911" cy="1358901"/>
          </a:xfrm>
        </p:spPr>
        <p:txBody>
          <a:bodyPr/>
          <a:lstStyle/>
          <a:p>
            <a:br>
              <a:rPr lang="en-US" dirty="0"/>
            </a:br>
            <a:br>
              <a:rPr lang="en-US" dirty="0"/>
            </a:br>
            <a:r>
              <a:rPr lang="en-US" dirty="0"/>
              <a:t>Guns, Explosives and Weapons </a:t>
            </a:r>
            <a:br>
              <a:rPr lang="en-US" dirty="0"/>
            </a:br>
            <a:r>
              <a:rPr lang="en-US" dirty="0"/>
              <a:t>Control Act 2021 (GEWCA)</a:t>
            </a:r>
            <a:br>
              <a:rPr lang="en-US" dirty="0"/>
            </a:br>
            <a:br>
              <a:rPr lang="en-US" dirty="0"/>
            </a:br>
            <a:r>
              <a:rPr lang="en-US" sz="3200" dirty="0"/>
              <a:t>Online Briefing for E-Commerce Platforms</a:t>
            </a:r>
            <a:br>
              <a:rPr lang="en-US" sz="2800" dirty="0"/>
            </a:br>
            <a:endParaRPr lang="en-SG" sz="2800" dirty="0"/>
          </a:p>
        </p:txBody>
      </p:sp>
      <p:sp>
        <p:nvSpPr>
          <p:cNvPr id="3" name="Text Placeholder 2">
            <a:extLst>
              <a:ext uri="{FF2B5EF4-FFF2-40B4-BE49-F238E27FC236}">
                <a16:creationId xmlns:a16="http://schemas.microsoft.com/office/drawing/2014/main" id="{76FB15B4-FBDD-4F45-936C-B3EA29C889D1}"/>
              </a:ext>
            </a:extLst>
          </p:cNvPr>
          <p:cNvSpPr>
            <a:spLocks noGrp="1"/>
          </p:cNvSpPr>
          <p:nvPr>
            <p:ph type="body" sz="quarter" idx="11"/>
          </p:nvPr>
        </p:nvSpPr>
        <p:spPr>
          <a:xfrm>
            <a:off x="4924664" y="5200348"/>
            <a:ext cx="3466638" cy="365125"/>
          </a:xfrm>
        </p:spPr>
        <p:txBody>
          <a:bodyPr/>
          <a:lstStyle/>
          <a:p>
            <a:r>
              <a:rPr lang="en-SG" sz="2400" dirty="0"/>
              <a:t>28 January 2026</a:t>
            </a:r>
          </a:p>
        </p:txBody>
      </p:sp>
      <p:sp>
        <p:nvSpPr>
          <p:cNvPr id="7" name="Text Placeholder 6">
            <a:extLst>
              <a:ext uri="{FF2B5EF4-FFF2-40B4-BE49-F238E27FC236}">
                <a16:creationId xmlns:a16="http://schemas.microsoft.com/office/drawing/2014/main" id="{6C76947F-3592-4676-D0B0-49DA4C2EE753}"/>
              </a:ext>
            </a:extLst>
          </p:cNvPr>
          <p:cNvSpPr>
            <a:spLocks noGrp="1"/>
          </p:cNvSpPr>
          <p:nvPr>
            <p:ph type="body" sz="quarter" idx="13"/>
          </p:nvPr>
        </p:nvSpPr>
        <p:spPr>
          <a:xfrm>
            <a:off x="1126671" y="4771578"/>
            <a:ext cx="11062623" cy="504459"/>
          </a:xfrm>
        </p:spPr>
        <p:txBody>
          <a:bodyPr/>
          <a:lstStyle/>
          <a:p>
            <a:r>
              <a:rPr lang="en-SG" dirty="0"/>
              <a:t>Police Regulatory Department</a:t>
            </a:r>
            <a:endParaRPr lang="en-SG" dirty="0">
              <a:highlight>
                <a:srgbClr val="808000"/>
              </a:highlight>
            </a:endParaRPr>
          </a:p>
        </p:txBody>
      </p:sp>
      <p:pic>
        <p:nvPicPr>
          <p:cNvPr id="4" name="Picture 3">
            <a:extLst>
              <a:ext uri="{FF2B5EF4-FFF2-40B4-BE49-F238E27FC236}">
                <a16:creationId xmlns:a16="http://schemas.microsoft.com/office/drawing/2014/main" id="{E0E835F7-3217-66BB-763B-BE32D0919797}"/>
              </a:ext>
            </a:extLst>
          </p:cNvPr>
          <p:cNvPicPr>
            <a:picLocks noChangeAspect="1"/>
          </p:cNvPicPr>
          <p:nvPr/>
        </p:nvPicPr>
        <p:blipFill>
          <a:blip r:embed="rId3"/>
          <a:stretch>
            <a:fillRect/>
          </a:stretch>
        </p:blipFill>
        <p:spPr>
          <a:xfrm>
            <a:off x="806477" y="6589753"/>
            <a:ext cx="11071296" cy="268247"/>
          </a:xfrm>
          <a:prstGeom prst="rect">
            <a:avLst/>
          </a:prstGeom>
        </p:spPr>
      </p:pic>
      <p:sp>
        <p:nvSpPr>
          <p:cNvPr id="5" name="Footer Placeholder 3">
            <a:extLst>
              <a:ext uri="{FF2B5EF4-FFF2-40B4-BE49-F238E27FC236}">
                <a16:creationId xmlns:a16="http://schemas.microsoft.com/office/drawing/2014/main" id="{A009B8D6-0B99-4BDD-21C5-3D0EDE106DA1}"/>
              </a:ext>
            </a:extLst>
          </p:cNvPr>
          <p:cNvSpPr txBox="1">
            <a:spLocks/>
          </p:cNvSpPr>
          <p:nvPr/>
        </p:nvSpPr>
        <p:spPr>
          <a:xfrm>
            <a:off x="1119188" y="6562705"/>
            <a:ext cx="11072812" cy="270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solidFill>
              </a:rPr>
              <a:t>Official (Open) / Non-Sensitive</a:t>
            </a:r>
          </a:p>
        </p:txBody>
      </p:sp>
    </p:spTree>
    <p:extLst>
      <p:ext uri="{BB962C8B-B14F-4D97-AF65-F5344CB8AC3E}">
        <p14:creationId xmlns:p14="http://schemas.microsoft.com/office/powerpoint/2010/main" val="258639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BA6EE-B909-4CA2-AB06-809D06C74BB8}"/>
              </a:ext>
            </a:extLst>
          </p:cNvPr>
          <p:cNvSpPr>
            <a:spLocks noGrp="1"/>
          </p:cNvSpPr>
          <p:nvPr>
            <p:ph type="body" sz="quarter" idx="12"/>
          </p:nvPr>
        </p:nvSpPr>
        <p:spPr>
          <a:xfrm>
            <a:off x="1432560" y="1101264"/>
            <a:ext cx="10378440" cy="5304300"/>
          </a:xfrm>
        </p:spPr>
        <p:txBody>
          <a:bodyPr/>
          <a:lstStyle/>
          <a:p>
            <a:pPr marL="446088" indent="-446088" algn="just">
              <a:spcBef>
                <a:spcPts val="0"/>
              </a:spcBef>
              <a:buSzPct val="100000"/>
              <a:buBlip>
                <a:blip r:embed="rId3"/>
              </a:buBlip>
              <a:defRPr/>
            </a:pPr>
            <a:r>
              <a:rPr lang="en-US" sz="2400" dirty="0">
                <a:solidFill>
                  <a:srgbClr val="002060"/>
                </a:solidFill>
                <a:latin typeface="Arial"/>
                <a:cs typeface="Arial"/>
              </a:rPr>
              <a:t>Align the regulatory requirements of physical shop dealers and e-commerce platforms.</a:t>
            </a:r>
          </a:p>
          <a:p>
            <a:pPr marL="342900" indent="-342900" algn="just">
              <a:spcBef>
                <a:spcPts val="0"/>
              </a:spcBef>
              <a:buFont typeface="Arial" panose="020B0604020202020204" pitchFamily="34" charset="0"/>
              <a:buChar char="•"/>
            </a:pPr>
            <a:endParaRPr lang="en-US" sz="2400" dirty="0">
              <a:solidFill>
                <a:srgbClr val="002060"/>
              </a:solidFill>
            </a:endParaRPr>
          </a:p>
          <a:p>
            <a:pPr marL="446088" indent="-446088" algn="just">
              <a:spcBef>
                <a:spcPts val="0"/>
              </a:spcBef>
              <a:buSzPct val="100000"/>
              <a:buBlip>
                <a:blip r:embed="rId3"/>
              </a:buBlip>
              <a:defRPr/>
            </a:pPr>
            <a:r>
              <a:rPr lang="en-US" sz="2400" dirty="0">
                <a:solidFill>
                  <a:srgbClr val="00205B"/>
                </a:solidFill>
                <a:latin typeface="Arial"/>
                <a:cs typeface="Arial"/>
              </a:rPr>
              <a:t>Prohibit online sale of guns, noxious substances, explosives and explosive precursors.</a:t>
            </a:r>
          </a:p>
          <a:p>
            <a:pPr marL="342900" indent="-342900" algn="just">
              <a:spcBef>
                <a:spcPts val="0"/>
              </a:spcBef>
              <a:buFont typeface="Arial" panose="020B0604020202020204" pitchFamily="34" charset="0"/>
              <a:buChar char="•"/>
            </a:pPr>
            <a:endParaRPr lang="en-US" sz="2400" dirty="0">
              <a:solidFill>
                <a:srgbClr val="002060"/>
              </a:solidFill>
            </a:endParaRPr>
          </a:p>
          <a:p>
            <a:pPr marL="446088" indent="-446088" algn="just">
              <a:spcBef>
                <a:spcPts val="0"/>
              </a:spcBef>
              <a:buSzPct val="100000"/>
              <a:buBlip>
                <a:blip r:embed="rId3"/>
              </a:buBlip>
              <a:defRPr/>
            </a:pPr>
            <a:r>
              <a:rPr lang="en-US" sz="2400" dirty="0">
                <a:solidFill>
                  <a:srgbClr val="00205B"/>
                </a:solidFill>
                <a:latin typeface="Arial"/>
                <a:cs typeface="Arial"/>
              </a:rPr>
              <a:t>Permit the sale of the following type of weapons online, if the sellers meet the requisite licensing conditions or are exempted under the law</a:t>
            </a:r>
            <a:r>
              <a:rPr lang="en-US" sz="2400" dirty="0"/>
              <a:t>:</a:t>
            </a:r>
            <a:endParaRPr lang="en-US" sz="2400" dirty="0">
              <a:solidFill>
                <a:srgbClr val="00205B"/>
              </a:solidFill>
              <a:latin typeface="Arial"/>
              <a:cs typeface="Arial"/>
            </a:endParaRPr>
          </a:p>
          <a:p>
            <a:pPr marL="363537" lvl="1" indent="0">
              <a:spcBef>
                <a:spcPts val="0"/>
              </a:spcBef>
              <a:buSzPct val="100000"/>
              <a:buNone/>
              <a:defRPr/>
            </a:pPr>
            <a:r>
              <a:rPr lang="en-US" sz="2400" dirty="0">
                <a:solidFill>
                  <a:srgbClr val="00205B"/>
                </a:solidFill>
                <a:latin typeface="Arial"/>
                <a:cs typeface="Arial"/>
              </a:rPr>
              <a:t> - </a:t>
            </a:r>
            <a:r>
              <a:rPr lang="en-US" sz="2400" dirty="0">
                <a:latin typeface="Arial"/>
                <a:cs typeface="Arial"/>
              </a:rPr>
              <a:t>Types 1, 2 and 3 weapons according to the risks posed to safety and security.</a:t>
            </a:r>
          </a:p>
          <a:p>
            <a:pPr marL="363537" lvl="1" indent="0">
              <a:spcBef>
                <a:spcPts val="0"/>
              </a:spcBef>
              <a:buSzPct val="100000"/>
              <a:buNone/>
              <a:defRPr/>
            </a:pPr>
            <a:endParaRPr lang="en-US" sz="2400" dirty="0">
              <a:solidFill>
                <a:srgbClr val="00205B"/>
              </a:solidFill>
              <a:latin typeface="Arial"/>
              <a:cs typeface="Arial"/>
            </a:endParaRPr>
          </a:p>
          <a:p>
            <a:pPr marL="0" indent="0" algn="just">
              <a:spcBef>
                <a:spcPts val="0"/>
              </a:spcBef>
              <a:buNone/>
            </a:pPr>
            <a:endParaRPr lang="en-US" sz="2400" dirty="0"/>
          </a:p>
        </p:txBody>
      </p:sp>
      <p:sp>
        <p:nvSpPr>
          <p:cNvPr id="8" name="Title 2">
            <a:extLst>
              <a:ext uri="{FF2B5EF4-FFF2-40B4-BE49-F238E27FC236}">
                <a16:creationId xmlns:a16="http://schemas.microsoft.com/office/drawing/2014/main" id="{FFA81228-28F3-8B9C-75F6-1793F2C118B1}"/>
              </a:ext>
            </a:extLst>
          </p:cNvPr>
          <p:cNvSpPr>
            <a:spLocks noGrp="1"/>
          </p:cNvSpPr>
          <p:nvPr>
            <p:ph type="title"/>
          </p:nvPr>
        </p:nvSpPr>
        <p:spPr>
          <a:xfrm>
            <a:off x="1262743" y="314429"/>
            <a:ext cx="9936000" cy="587613"/>
          </a:xfrm>
        </p:spPr>
        <p:txBody>
          <a:bodyPr/>
          <a:lstStyle/>
          <a:p>
            <a:r>
              <a:rPr lang="en-SG" dirty="0"/>
              <a:t>Overview of GEWCA </a:t>
            </a:r>
          </a:p>
        </p:txBody>
      </p:sp>
      <p:sp>
        <p:nvSpPr>
          <p:cNvPr id="4" name="Footer Placeholder 4">
            <a:extLst>
              <a:ext uri="{FF2B5EF4-FFF2-40B4-BE49-F238E27FC236}">
                <a16:creationId xmlns:a16="http://schemas.microsoft.com/office/drawing/2014/main" id="{5D25D039-03DE-9267-6BCA-984CD1447A51}"/>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314946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34111-3102-6C89-2303-439A8D5E75F0}"/>
              </a:ext>
            </a:extLst>
          </p:cNvPr>
          <p:cNvSpPr>
            <a:spLocks noGrp="1"/>
          </p:cNvSpPr>
          <p:nvPr>
            <p:ph type="title"/>
          </p:nvPr>
        </p:nvSpPr>
        <p:spPr>
          <a:xfrm>
            <a:off x="1622042" y="143907"/>
            <a:ext cx="9936000" cy="587613"/>
          </a:xfrm>
        </p:spPr>
        <p:txBody>
          <a:bodyPr/>
          <a:lstStyle/>
          <a:p>
            <a:r>
              <a:rPr lang="en-US" dirty="0"/>
              <a:t>Regulated Items under GEWCA</a:t>
            </a:r>
            <a:endParaRPr lang="en-SG" dirty="0"/>
          </a:p>
        </p:txBody>
      </p:sp>
      <p:graphicFrame>
        <p:nvGraphicFramePr>
          <p:cNvPr id="6" name="Table 6">
            <a:extLst>
              <a:ext uri="{FF2B5EF4-FFF2-40B4-BE49-F238E27FC236}">
                <a16:creationId xmlns:a16="http://schemas.microsoft.com/office/drawing/2014/main" id="{14198874-4947-4819-5BC5-AB6431E7E4C4}"/>
              </a:ext>
            </a:extLst>
          </p:cNvPr>
          <p:cNvGraphicFramePr>
            <a:graphicFrameLocks noGrp="1"/>
          </p:cNvGraphicFramePr>
          <p:nvPr>
            <p:extLst>
              <p:ext uri="{D42A27DB-BD31-4B8C-83A1-F6EECF244321}">
                <p14:modId xmlns:p14="http://schemas.microsoft.com/office/powerpoint/2010/main" val="2854373209"/>
              </p:ext>
            </p:extLst>
          </p:nvPr>
        </p:nvGraphicFramePr>
        <p:xfrm>
          <a:off x="1365030" y="603129"/>
          <a:ext cx="10581128" cy="5954913"/>
        </p:xfrm>
        <a:graphic>
          <a:graphicData uri="http://schemas.openxmlformats.org/drawingml/2006/table">
            <a:tbl>
              <a:tblPr firstRow="1" bandRow="1">
                <a:tableStyleId>{5C22544A-7EE6-4342-B048-85BDC9FD1C3A}</a:tableStyleId>
              </a:tblPr>
              <a:tblGrid>
                <a:gridCol w="1916282">
                  <a:extLst>
                    <a:ext uri="{9D8B030D-6E8A-4147-A177-3AD203B41FA5}">
                      <a16:colId xmlns:a16="http://schemas.microsoft.com/office/drawing/2014/main" val="3044875713"/>
                    </a:ext>
                  </a:extLst>
                </a:gridCol>
                <a:gridCol w="1916282">
                  <a:extLst>
                    <a:ext uri="{9D8B030D-6E8A-4147-A177-3AD203B41FA5}">
                      <a16:colId xmlns:a16="http://schemas.microsoft.com/office/drawing/2014/main" val="927973374"/>
                    </a:ext>
                  </a:extLst>
                </a:gridCol>
                <a:gridCol w="1916282">
                  <a:extLst>
                    <a:ext uri="{9D8B030D-6E8A-4147-A177-3AD203B41FA5}">
                      <a16:colId xmlns:a16="http://schemas.microsoft.com/office/drawing/2014/main" val="2689044973"/>
                    </a:ext>
                  </a:extLst>
                </a:gridCol>
                <a:gridCol w="1916282">
                  <a:extLst>
                    <a:ext uri="{9D8B030D-6E8A-4147-A177-3AD203B41FA5}">
                      <a16:colId xmlns:a16="http://schemas.microsoft.com/office/drawing/2014/main" val="2117108318"/>
                    </a:ext>
                  </a:extLst>
                </a:gridCol>
                <a:gridCol w="2916000">
                  <a:extLst>
                    <a:ext uri="{9D8B030D-6E8A-4147-A177-3AD203B41FA5}">
                      <a16:colId xmlns:a16="http://schemas.microsoft.com/office/drawing/2014/main" val="2455753746"/>
                    </a:ext>
                  </a:extLst>
                </a:gridCol>
              </a:tblGrid>
              <a:tr h="654171">
                <a:tc>
                  <a:txBody>
                    <a:bodyPr/>
                    <a:lstStyle/>
                    <a:p>
                      <a:pPr algn="ctr"/>
                      <a:r>
                        <a:rPr lang="en-US" sz="1800" b="0" dirty="0">
                          <a:latin typeface="+mn-lt"/>
                        </a:rPr>
                        <a:t>Guns</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marL="0" indent="0" algn="ctr">
                        <a:buFont typeface="Arial" panose="020B0604020202020204" pitchFamily="34" charset="0"/>
                        <a:buNone/>
                      </a:pPr>
                      <a:r>
                        <a:rPr lang="en-US" sz="1800" b="0" dirty="0">
                          <a:latin typeface="+mn-lt"/>
                        </a:rPr>
                        <a:t>Explosives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Explosive</a:t>
                      </a:r>
                    </a:p>
                    <a:p>
                      <a:pPr algn="ctr"/>
                      <a:r>
                        <a:rPr lang="en-US" sz="1800" b="0" dirty="0">
                          <a:latin typeface="+mn-lt"/>
                        </a:rPr>
                        <a:t>Precursors (EP)</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Noxious Substances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solidFill>
                            <a:schemeClr val="bg1">
                              <a:lumMod val="95000"/>
                            </a:schemeClr>
                          </a:solidFill>
                          <a:latin typeface="+mn-lt"/>
                        </a:rPr>
                        <a:t>Weapons</a:t>
                      </a:r>
                    </a:p>
                    <a:p>
                      <a:pPr marL="0" algn="ctr" defTabSz="457200" rtl="0" eaLnBrk="1" latinLnBrk="0" hangingPunct="1"/>
                      <a:endParaRPr lang="en-US" sz="1800" b="0" kern="1200" dirty="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5300742">
                <a:tc>
                  <a:txBody>
                    <a:bodyPr/>
                    <a:lstStyle/>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Firearms </a:t>
                      </a:r>
                    </a:p>
                    <a:p>
                      <a:pPr marL="457200" marR="0" lvl="1" indent="0" algn="l" defTabSz="457200" rtl="0" eaLnBrk="1" fontAlgn="auto" latinLnBrk="0" hangingPunct="1">
                        <a:lnSpc>
                          <a:spcPct val="100000"/>
                        </a:lnSpc>
                        <a:spcBef>
                          <a:spcPts val="0"/>
                        </a:spcBef>
                        <a:spcAft>
                          <a:spcPts val="600"/>
                        </a:spcAft>
                        <a:buClrTx/>
                        <a:buSzPct val="120000"/>
                        <a:buFont typeface="Arial" panose="020B0604020202020204" pitchFamily="34" charset="0"/>
                        <a:buNone/>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(e.g. pistol, shotgun, rifle, etc.)</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Non-Firearms (e.g. Air-guns, paintball guns) </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Guns (e.g. </a:t>
                      </a:r>
                      <a:r>
                        <a:rPr kumimoji="0" lang="en-US" sz="1600" b="0" i="0" u="none" strike="noStrike" kern="1200" cap="none" spc="0" normalizeH="0" baseline="0" noProof="0" dirty="0" err="1">
                          <a:ln>
                            <a:noFill/>
                          </a:ln>
                          <a:solidFill>
                            <a:srgbClr val="002060"/>
                          </a:solidFill>
                          <a:effectLst/>
                          <a:uLnTx/>
                          <a:uFillTx/>
                          <a:latin typeface="+mn-lt"/>
                          <a:ea typeface="+mn-ea"/>
                          <a:cs typeface="+mn-cs"/>
                        </a:rPr>
                        <a:t>Tranquiliser</a:t>
                      </a:r>
                      <a:r>
                        <a:rPr kumimoji="0" lang="en-US" sz="1600" b="0" i="0" u="none" strike="noStrike" kern="1200" cap="none" spc="0" normalizeH="0" baseline="0" noProof="0" dirty="0">
                          <a:ln>
                            <a:noFill/>
                          </a:ln>
                          <a:solidFill>
                            <a:srgbClr val="002060"/>
                          </a:solidFill>
                          <a:effectLst/>
                          <a:uLnTx/>
                          <a:uFillTx/>
                          <a:latin typeface="+mn-lt"/>
                          <a:ea typeface="+mn-ea"/>
                          <a:cs typeface="+mn-cs"/>
                        </a:rPr>
                        <a:t> gun, Stun gun, Spear gun)</a:t>
                      </a:r>
                      <a:endParaRPr kumimoji="0" lang="en-US" sz="1600" b="0" i="0" u="none" strike="noStrike" kern="1200" cap="none" spc="0" normalizeH="0" baseline="0" noProof="0" dirty="0">
                        <a:ln>
                          <a:noFill/>
                        </a:ln>
                        <a:solidFill>
                          <a:srgbClr val="0000CC"/>
                        </a:solidFill>
                        <a:effectLst/>
                        <a:uLnTx/>
                        <a:uFillTx/>
                        <a:latin typeface="+mn-lt"/>
                        <a:ea typeface="+mn-ea"/>
                        <a:cs typeface="+mn-cs"/>
                      </a:endParaRP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mn-lt"/>
                          <a:ea typeface="+mn-ea"/>
                          <a:cs typeface="+mn-cs"/>
                        </a:rPr>
                        <a:t>Gun accessory</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mn-lt"/>
                          <a:ea typeface="+mn-ea"/>
                          <a:cs typeface="+mn-cs"/>
                        </a:rPr>
                        <a:t>Digital files/blueprints for gun parts</a:t>
                      </a:r>
                      <a:endParaRPr kumimoji="0" lang="en-SG" sz="1600" b="0" i="0" u="none" strike="noStrike" kern="1200" cap="none" spc="0" normalizeH="0" baseline="0" noProof="0" dirty="0">
                        <a:ln>
                          <a:noFill/>
                        </a:ln>
                        <a:solidFill>
                          <a:srgbClr val="C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Ammunition  </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Explosive substances</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Fireworks</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Flares</a:t>
                      </a:r>
                      <a:endParaRPr lang="en-US" sz="1600" dirty="0">
                        <a:latin typeface="+mn-lt"/>
                      </a:endParaRP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err="1">
                          <a:ln>
                            <a:noFill/>
                          </a:ln>
                          <a:solidFill>
                            <a:srgbClr val="C00000"/>
                          </a:solidFill>
                          <a:effectLst/>
                          <a:uLnTx/>
                          <a:uFillTx/>
                          <a:latin typeface="+mn-lt"/>
                          <a:ea typeface="+mn-ea"/>
                          <a:cs typeface="+mn-cs"/>
                        </a:rPr>
                        <a:t>Desensitised</a:t>
                      </a:r>
                      <a:r>
                        <a:rPr kumimoji="0" lang="en-US" sz="1600" b="0" i="0" u="none" strike="noStrike" kern="1200" cap="none" spc="0" normalizeH="0" baseline="0" noProof="0" dirty="0">
                          <a:ln>
                            <a:noFill/>
                          </a:ln>
                          <a:solidFill>
                            <a:srgbClr val="C00000"/>
                          </a:solidFill>
                          <a:effectLst/>
                          <a:uLnTx/>
                          <a:uFillTx/>
                          <a:latin typeface="+mn-lt"/>
                          <a:ea typeface="+mn-ea"/>
                          <a:cs typeface="+mn-cs"/>
                        </a:rPr>
                        <a:t> explosives (DE) </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mn-lt"/>
                          <a:ea typeface="+mn-ea"/>
                          <a:cs typeface="+mn-cs"/>
                        </a:rPr>
                        <a:t>Certain lower risks – Class Licence (e.g. Airbags)</a:t>
                      </a:r>
                    </a:p>
                    <a:p>
                      <a:pPr marL="342900" marR="0" lvl="0" indent="-34290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C00000"/>
                          </a:solidFill>
                          <a:effectLst/>
                          <a:uLnTx/>
                          <a:uFillTx/>
                          <a:latin typeface="+mn-lt"/>
                          <a:ea typeface="+mn-ea"/>
                          <a:cs typeface="+mn-cs"/>
                        </a:rPr>
                        <a:t>Certain Lower risks – Exempted from Licence (e.g. Christmas crackers)</a:t>
                      </a:r>
                      <a:endParaRPr kumimoji="0" lang="en-SG" sz="1600" b="0" i="0" u="none" strike="noStrike" kern="1200" cap="none" spc="0" normalizeH="0" baseline="0" noProof="0" dirty="0">
                        <a:ln>
                          <a:noFill/>
                        </a:ln>
                        <a:solidFill>
                          <a:srgbClr val="C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just"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Dual-use chemicals with potential misuse (e.g. can be used for industrial purpose or improvised as explosives </a:t>
                      </a:r>
                    </a:p>
                    <a:p>
                      <a:pPr marL="271463"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mn-lt"/>
                          <a:ea typeface="+mn-ea"/>
                          <a:cs typeface="+mn-cs"/>
                        </a:rPr>
                        <a:t>Such as ammonium nitrate, hydrogen peroxide, etc.)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just" defTabSz="4572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sz="1600" b="0" i="0" kern="1200" dirty="0">
                          <a:solidFill>
                            <a:srgbClr val="002060"/>
                          </a:solidFill>
                          <a:effectLst/>
                          <a:latin typeface="+mn-lt"/>
                          <a:ea typeface="+mn-ea"/>
                          <a:cs typeface="+mn-cs"/>
                        </a:rPr>
                        <a:t>Nauseating or lachrymatory substance (</a:t>
                      </a:r>
                      <a:r>
                        <a:rPr kumimoji="0" lang="en-US" sz="1600" b="0" i="0" u="none" strike="noStrike" kern="1200" cap="none" spc="0" normalizeH="0" baseline="0" noProof="0" dirty="0">
                          <a:ln>
                            <a:noFill/>
                          </a:ln>
                          <a:solidFill>
                            <a:srgbClr val="002060"/>
                          </a:solidFill>
                          <a:effectLst/>
                          <a:uLnTx/>
                          <a:uFillTx/>
                          <a:latin typeface="+mn-lt"/>
                          <a:ea typeface="+mn-ea"/>
                          <a:cs typeface="+mn-cs"/>
                        </a:rPr>
                        <a:t>e.g. pepper spray)</a:t>
                      </a:r>
                      <a:endParaRPr kumimoji="0" lang="en-SG" sz="16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err="1">
                          <a:ln>
                            <a:noFill/>
                          </a:ln>
                          <a:solidFill>
                            <a:srgbClr val="002060"/>
                          </a:solidFill>
                          <a:effectLst/>
                          <a:uLnTx/>
                          <a:uFillTx/>
                          <a:latin typeface="+mn-lt"/>
                          <a:ea typeface="+mn-ea"/>
                          <a:cs typeface="+mn-cs"/>
                        </a:rPr>
                        <a:t>Categorised</a:t>
                      </a:r>
                      <a:r>
                        <a:rPr kumimoji="0" lang="en-US" sz="1600" b="0" i="0" u="none" strike="noStrike" kern="1200" cap="none" spc="0" normalizeH="0" baseline="0" noProof="0" dirty="0">
                          <a:ln>
                            <a:noFill/>
                          </a:ln>
                          <a:solidFill>
                            <a:srgbClr val="002060"/>
                          </a:solidFill>
                          <a:effectLst/>
                          <a:uLnTx/>
                          <a:uFillTx/>
                          <a:latin typeface="+mn-lt"/>
                          <a:ea typeface="+mn-ea"/>
                          <a:cs typeface="+mn-cs"/>
                        </a:rPr>
                        <a:t> by design, use and licensing requirements:</a:t>
                      </a:r>
                    </a:p>
                    <a:p>
                      <a:pPr marL="285750" marR="0" lvl="0" indent="-285750" algn="l"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1" i="0" u="sng" strike="noStrike" kern="1200" cap="none" spc="0" normalizeH="0" baseline="0" noProof="0" dirty="0">
                          <a:ln>
                            <a:noFill/>
                          </a:ln>
                          <a:solidFill>
                            <a:srgbClr val="C00000"/>
                          </a:solidFill>
                          <a:effectLst/>
                          <a:uLnTx/>
                          <a:uFillTx/>
                          <a:latin typeface="+mn-lt"/>
                          <a:ea typeface="+mn-ea"/>
                          <a:cs typeface="+mn-cs"/>
                        </a:rPr>
                        <a:t>Type 1</a:t>
                      </a:r>
                      <a:r>
                        <a:rPr kumimoji="0" lang="en-US" sz="1600" b="1" i="0" u="none" strike="noStrike" kern="1200" cap="none" spc="0" normalizeH="0" baseline="0" noProof="0" dirty="0">
                          <a:ln>
                            <a:noFill/>
                          </a:ln>
                          <a:solidFill>
                            <a:srgbClr val="C00000"/>
                          </a:solidFill>
                          <a:effectLst/>
                          <a:uLnTx/>
                          <a:uFillTx/>
                          <a:latin typeface="+mn-lt"/>
                          <a:ea typeface="+mn-ea"/>
                          <a:cs typeface="+mn-cs"/>
                        </a:rPr>
                        <a:t> (Licence)</a:t>
                      </a:r>
                      <a:r>
                        <a:rPr kumimoji="0" lang="en-US" sz="1600" b="0" i="0" u="none" strike="noStrike" kern="1200" cap="none" spc="0" normalizeH="0" baseline="0" noProof="0" dirty="0">
                          <a:ln>
                            <a:noFill/>
                          </a:ln>
                          <a:solidFill>
                            <a:srgbClr val="C00000"/>
                          </a:solidFill>
                          <a:effectLst/>
                          <a:uLnTx/>
                          <a:uFillTx/>
                          <a:latin typeface="+mn-lt"/>
                          <a:ea typeface="+mn-ea"/>
                          <a:cs typeface="+mn-cs"/>
                        </a:rPr>
                        <a:t>– Designed to cause hurt and have very limited legitimate day-to-day uses (e.g. </a:t>
                      </a:r>
                      <a:r>
                        <a:rPr kumimoji="0" lang="en-US" sz="1600" b="0" i="0" u="none" strike="noStrike" kern="1200" cap="none" spc="0" normalizeH="0" baseline="0" noProof="0" dirty="0" err="1">
                          <a:ln>
                            <a:noFill/>
                          </a:ln>
                          <a:solidFill>
                            <a:srgbClr val="C00000"/>
                          </a:solidFill>
                          <a:effectLst/>
                          <a:uLnTx/>
                          <a:uFillTx/>
                          <a:latin typeface="+mn-lt"/>
                          <a:ea typeface="+mn-ea"/>
                          <a:cs typeface="+mn-cs"/>
                        </a:rPr>
                        <a:t>karambit</a:t>
                      </a:r>
                      <a:r>
                        <a:rPr kumimoji="0" lang="en-US" sz="1600" b="0" i="0" u="none" strike="noStrike" kern="1200" cap="none" spc="0" normalizeH="0" baseline="0" noProof="0" dirty="0">
                          <a:ln>
                            <a:noFill/>
                          </a:ln>
                          <a:solidFill>
                            <a:srgbClr val="C00000"/>
                          </a:solidFill>
                          <a:effectLst/>
                          <a:uLnTx/>
                          <a:uFillTx/>
                          <a:latin typeface="+mn-lt"/>
                          <a:ea typeface="+mn-ea"/>
                          <a:cs typeface="+mn-cs"/>
                        </a:rPr>
                        <a:t> knives) </a:t>
                      </a:r>
                    </a:p>
                    <a:p>
                      <a:pPr marL="285750" marR="0" lvl="0" indent="-28575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1" i="0" u="sng" strike="noStrike" kern="1200" cap="none" spc="0" normalizeH="0" baseline="0" noProof="0" dirty="0">
                          <a:ln>
                            <a:noFill/>
                          </a:ln>
                          <a:solidFill>
                            <a:srgbClr val="002060"/>
                          </a:solidFill>
                          <a:effectLst/>
                          <a:uLnTx/>
                          <a:uFillTx/>
                          <a:latin typeface="+mn-lt"/>
                          <a:ea typeface="+mn-ea"/>
                          <a:cs typeface="+mn-cs"/>
                        </a:rPr>
                        <a:t>Type 2</a:t>
                      </a:r>
                      <a:r>
                        <a:rPr kumimoji="0" lang="en-US" sz="1600" b="1" i="0" u="none" strike="noStrike" kern="1200" cap="none" spc="0" normalizeH="0" baseline="0" noProof="0" dirty="0">
                          <a:ln>
                            <a:noFill/>
                          </a:ln>
                          <a:solidFill>
                            <a:srgbClr val="002060"/>
                          </a:solidFill>
                          <a:effectLst/>
                          <a:uLnTx/>
                          <a:uFillTx/>
                          <a:latin typeface="+mn-lt"/>
                          <a:ea typeface="+mn-ea"/>
                          <a:cs typeface="+mn-cs"/>
                        </a:rPr>
                        <a:t> (Class Licence) </a:t>
                      </a:r>
                      <a:r>
                        <a:rPr kumimoji="0" lang="en-US" sz="1600" b="0" i="0" u="none" strike="noStrike" kern="1200" cap="none" spc="0" normalizeH="0" baseline="0" noProof="0" dirty="0">
                          <a:ln>
                            <a:noFill/>
                          </a:ln>
                          <a:solidFill>
                            <a:srgbClr val="002060"/>
                          </a:solidFill>
                          <a:effectLst/>
                          <a:uLnTx/>
                          <a:uFillTx/>
                          <a:latin typeface="+mn-lt"/>
                          <a:ea typeface="+mn-ea"/>
                          <a:cs typeface="+mn-cs"/>
                        </a:rPr>
                        <a:t>– Designed to cause hurt but have specified legitimate uses such as sporting, theatrical, ornamental purposes (e.g. sword)</a:t>
                      </a:r>
                    </a:p>
                    <a:p>
                      <a:pPr marL="285750" marR="0" lvl="0" indent="-285750" algn="just"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US" sz="1600" b="1" i="0" u="sng" strike="noStrike" kern="1200" cap="none" spc="0" normalizeH="0" baseline="0" noProof="0" dirty="0">
                          <a:ln>
                            <a:noFill/>
                          </a:ln>
                          <a:solidFill>
                            <a:srgbClr val="C00000"/>
                          </a:solidFill>
                          <a:effectLst/>
                          <a:uLnTx/>
                          <a:uFillTx/>
                          <a:latin typeface="+mn-lt"/>
                          <a:ea typeface="+mn-ea"/>
                          <a:cs typeface="+mn-cs"/>
                        </a:rPr>
                        <a:t>Type 3</a:t>
                      </a:r>
                      <a:r>
                        <a:rPr kumimoji="0" lang="en-US" sz="1600" b="1" i="0" u="none" strike="noStrike" kern="1200" cap="none" spc="0" normalizeH="0" baseline="0" noProof="0" dirty="0">
                          <a:ln>
                            <a:noFill/>
                          </a:ln>
                          <a:solidFill>
                            <a:srgbClr val="C00000"/>
                          </a:solidFill>
                          <a:effectLst/>
                          <a:uLnTx/>
                          <a:uFillTx/>
                          <a:latin typeface="+mn-lt"/>
                          <a:ea typeface="+mn-ea"/>
                          <a:cs typeface="+mn-cs"/>
                        </a:rPr>
                        <a:t> (No Licence)</a:t>
                      </a:r>
                      <a:r>
                        <a:rPr kumimoji="0" lang="en-US" sz="1600" b="0" i="0" u="none" strike="noStrike" kern="1200" cap="none" spc="0" normalizeH="0" baseline="0" noProof="0" dirty="0">
                          <a:ln>
                            <a:noFill/>
                          </a:ln>
                          <a:solidFill>
                            <a:srgbClr val="C00000"/>
                          </a:solidFill>
                          <a:effectLst/>
                          <a:uLnTx/>
                          <a:uFillTx/>
                          <a:latin typeface="+mn-lt"/>
                          <a:ea typeface="+mn-ea"/>
                          <a:cs typeface="+mn-cs"/>
                        </a:rPr>
                        <a:t>– Designed as tools of trade but may be misused to cause hurt (e.g. axes)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46819"/>
                  </a:ext>
                </a:extLst>
              </a:tr>
            </a:tbl>
          </a:graphicData>
        </a:graphic>
      </p:graphicFrame>
      <p:sp>
        <p:nvSpPr>
          <p:cNvPr id="3" name="Footer Placeholder 4">
            <a:extLst>
              <a:ext uri="{FF2B5EF4-FFF2-40B4-BE49-F238E27FC236}">
                <a16:creationId xmlns:a16="http://schemas.microsoft.com/office/drawing/2014/main" id="{2AD6E20E-A3A9-164A-02A6-B268EB05A779}"/>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103149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34111-3102-6C89-2303-439A8D5E75F0}"/>
              </a:ext>
            </a:extLst>
          </p:cNvPr>
          <p:cNvSpPr>
            <a:spLocks noGrp="1"/>
          </p:cNvSpPr>
          <p:nvPr>
            <p:ph type="title"/>
          </p:nvPr>
        </p:nvSpPr>
        <p:spPr/>
        <p:txBody>
          <a:bodyPr/>
          <a:lstStyle/>
          <a:p>
            <a:r>
              <a:rPr lang="en-US" dirty="0"/>
              <a:t>Regulated Activities under GEWCA</a:t>
            </a:r>
            <a:endParaRPr lang="en-SG" dirty="0"/>
          </a:p>
        </p:txBody>
      </p:sp>
      <p:graphicFrame>
        <p:nvGraphicFramePr>
          <p:cNvPr id="6" name="Table 6">
            <a:extLst>
              <a:ext uri="{FF2B5EF4-FFF2-40B4-BE49-F238E27FC236}">
                <a16:creationId xmlns:a16="http://schemas.microsoft.com/office/drawing/2014/main" id="{14198874-4947-4819-5BC5-AB6431E7E4C4}"/>
              </a:ext>
            </a:extLst>
          </p:cNvPr>
          <p:cNvGraphicFramePr>
            <a:graphicFrameLocks noGrp="1"/>
          </p:cNvGraphicFramePr>
          <p:nvPr>
            <p:extLst>
              <p:ext uri="{D42A27DB-BD31-4B8C-83A1-F6EECF244321}">
                <p14:modId xmlns:p14="http://schemas.microsoft.com/office/powerpoint/2010/main" val="1509740162"/>
              </p:ext>
            </p:extLst>
          </p:nvPr>
        </p:nvGraphicFramePr>
        <p:xfrm>
          <a:off x="1693291" y="876104"/>
          <a:ext cx="10098906" cy="4800537"/>
        </p:xfrm>
        <a:graphic>
          <a:graphicData uri="http://schemas.openxmlformats.org/drawingml/2006/table">
            <a:tbl>
              <a:tblPr firstRow="1" bandRow="1">
                <a:tableStyleId>{5C22544A-7EE6-4342-B048-85BDC9FD1C3A}</a:tableStyleId>
              </a:tblPr>
              <a:tblGrid>
                <a:gridCol w="1683151">
                  <a:extLst>
                    <a:ext uri="{9D8B030D-6E8A-4147-A177-3AD203B41FA5}">
                      <a16:colId xmlns:a16="http://schemas.microsoft.com/office/drawing/2014/main" val="1071045158"/>
                    </a:ext>
                  </a:extLst>
                </a:gridCol>
                <a:gridCol w="1683151">
                  <a:extLst>
                    <a:ext uri="{9D8B030D-6E8A-4147-A177-3AD203B41FA5}">
                      <a16:colId xmlns:a16="http://schemas.microsoft.com/office/drawing/2014/main" val="3044875713"/>
                    </a:ext>
                  </a:extLst>
                </a:gridCol>
                <a:gridCol w="1683151">
                  <a:extLst>
                    <a:ext uri="{9D8B030D-6E8A-4147-A177-3AD203B41FA5}">
                      <a16:colId xmlns:a16="http://schemas.microsoft.com/office/drawing/2014/main" val="927973374"/>
                    </a:ext>
                  </a:extLst>
                </a:gridCol>
                <a:gridCol w="1683151">
                  <a:extLst>
                    <a:ext uri="{9D8B030D-6E8A-4147-A177-3AD203B41FA5}">
                      <a16:colId xmlns:a16="http://schemas.microsoft.com/office/drawing/2014/main" val="2689044973"/>
                    </a:ext>
                  </a:extLst>
                </a:gridCol>
                <a:gridCol w="1683151">
                  <a:extLst>
                    <a:ext uri="{9D8B030D-6E8A-4147-A177-3AD203B41FA5}">
                      <a16:colId xmlns:a16="http://schemas.microsoft.com/office/drawing/2014/main" val="2117108318"/>
                    </a:ext>
                  </a:extLst>
                </a:gridCol>
                <a:gridCol w="1683151">
                  <a:extLst>
                    <a:ext uri="{9D8B030D-6E8A-4147-A177-3AD203B41FA5}">
                      <a16:colId xmlns:a16="http://schemas.microsoft.com/office/drawing/2014/main" val="2455753746"/>
                    </a:ext>
                  </a:extLst>
                </a:gridCol>
              </a:tblGrid>
              <a:tr h="638408">
                <a:tc>
                  <a:txBody>
                    <a:bodyPr/>
                    <a:lstStyle/>
                    <a:p>
                      <a:pPr marL="0" algn="ctr" defTabSz="457200" rtl="0" eaLnBrk="1" latinLnBrk="0" hangingPunct="1"/>
                      <a:r>
                        <a:rPr lang="en-US" sz="1800" b="0" kern="1200" dirty="0" err="1">
                          <a:solidFill>
                            <a:schemeClr val="lt1"/>
                          </a:solidFill>
                          <a:latin typeface="+mn-lt"/>
                          <a:ea typeface="+mn-ea"/>
                          <a:cs typeface="+mn-cs"/>
                        </a:rPr>
                        <a:t>Licence</a:t>
                      </a:r>
                      <a:r>
                        <a:rPr lang="en-US" sz="1800" b="0" kern="1200" dirty="0">
                          <a:solidFill>
                            <a:schemeClr val="lt1"/>
                          </a:solidFill>
                          <a:latin typeface="+mn-lt"/>
                          <a:ea typeface="+mn-ea"/>
                          <a:cs typeface="+mn-cs"/>
                        </a:rPr>
                        <a:t> </a:t>
                      </a:r>
                      <a:endParaRPr lang="en-SG" sz="18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Guns</a:t>
                      </a:r>
                      <a:endParaRPr lang="en-SG"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Explosives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EPs</a:t>
                      </a:r>
                      <a:endParaRPr lang="en-SG"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t>Noxious Substances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solidFill>
                            <a:schemeClr val="bg1">
                              <a:lumMod val="95000"/>
                            </a:schemeClr>
                          </a:solidFill>
                        </a:rPr>
                        <a:t>Weapons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M</a:t>
                      </a:r>
                      <a:r>
                        <a:rPr lang="en-SG" sz="1600" b="1" kern="1200" dirty="0">
                          <a:solidFill>
                            <a:srgbClr val="002060"/>
                          </a:solidFill>
                          <a:latin typeface="+mn-lt"/>
                          <a:ea typeface="+mn-ea"/>
                          <a:cs typeface="+mn-cs"/>
                        </a:rPr>
                        <a:t>anufacture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46819"/>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S</a:t>
                      </a:r>
                      <a:r>
                        <a:rPr lang="en-SG" sz="1600" b="1" kern="1200" dirty="0" err="1">
                          <a:solidFill>
                            <a:srgbClr val="002060"/>
                          </a:solidFill>
                          <a:latin typeface="+mn-lt"/>
                          <a:ea typeface="+mn-ea"/>
                          <a:cs typeface="+mn-cs"/>
                        </a:rPr>
                        <a:t>upply</a:t>
                      </a:r>
                      <a:r>
                        <a:rPr lang="en-SG" sz="1600" b="1" kern="1200" dirty="0">
                          <a:solidFill>
                            <a:srgbClr val="002060"/>
                          </a:solidFill>
                          <a:latin typeface="+mn-lt"/>
                          <a:ea typeface="+mn-ea"/>
                          <a:cs typeface="+mn-cs"/>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809260"/>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Possess</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136279"/>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Store</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kumimoji="0" lang="en-SG" sz="16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kumimoji="0" lang="en-SG" sz="1600" b="1" i="0" u="none" strike="noStrike" kern="1200" cap="none" spc="0" normalizeH="0" baseline="0" noProof="0" dirty="0">
                        <a:ln>
                          <a:noFill/>
                        </a:ln>
                        <a:solidFill>
                          <a:schemeClr val="tx2">
                            <a:lumMod val="50000"/>
                          </a:schemeClr>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190576"/>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R</a:t>
                      </a:r>
                      <a:r>
                        <a:rPr lang="en-SG" sz="1600" b="1" kern="1200" dirty="0" err="1">
                          <a:solidFill>
                            <a:srgbClr val="002060"/>
                          </a:solidFill>
                          <a:latin typeface="+mn-lt"/>
                          <a:ea typeface="+mn-ea"/>
                          <a:cs typeface="+mn-cs"/>
                        </a:rPr>
                        <a:t>epair</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50000"/>
                            </a:schemeClr>
                          </a:solidFill>
                          <a:effectLst/>
                          <a:uLnTx/>
                          <a:uFillTx/>
                          <a:latin typeface="Calibri"/>
                          <a:ea typeface="+mn-ea"/>
                          <a:cs typeface="+mn-cs"/>
                        </a:rPr>
                        <a:t>-</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chemeClr val="tx2">
                              <a:lumMod val="50000"/>
                            </a:schemeClr>
                          </a:solidFill>
                        </a:rPr>
                        <a:t>-</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850481"/>
                  </a:ext>
                </a:extLst>
              </a:tr>
              <a:tr h="36480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Dispose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57685"/>
                  </a:ext>
                </a:extLst>
              </a:tr>
              <a:tr h="36480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Range</a:t>
                      </a:r>
                      <a:endParaRPr lang="en-SG" sz="1600" b="1" kern="1200" dirty="0">
                        <a:solidFill>
                          <a:srgbClr val="002060"/>
                        </a:solidFill>
                        <a:highlight>
                          <a:srgbClr val="FFFF00"/>
                        </a:highligh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584577"/>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Import/Export</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6613914"/>
                  </a:ext>
                </a:extLst>
              </a:tr>
              <a:tr h="364805">
                <a:tc>
                  <a:txBody>
                    <a:bodyPr/>
                    <a:lstStyle/>
                    <a:p>
                      <a:pPr marL="0" algn="ctr" defTabSz="457200" rtl="0" eaLnBrk="1" latinLnBrk="0" hangingPunct="1">
                        <a:lnSpc>
                          <a:spcPct val="107000"/>
                        </a:lnSpc>
                      </a:pPr>
                      <a:r>
                        <a:rPr lang="en-US" sz="1600" b="1" kern="1200" dirty="0">
                          <a:solidFill>
                            <a:srgbClr val="002060"/>
                          </a:solidFill>
                          <a:latin typeface="+mn-lt"/>
                          <a:ea typeface="+mn-ea"/>
                          <a:cs typeface="+mn-cs"/>
                        </a:rPr>
                        <a:t>Conveyance</a:t>
                      </a:r>
                      <a:endParaRPr lang="en-SG" sz="1600" b="1" kern="1200" dirty="0">
                        <a:solidFill>
                          <a:srgbClr val="002060"/>
                        </a:solidFill>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chemeClr val="tx2">
                              <a:lumMod val="50000"/>
                            </a:schemeClr>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chemeClr val="tx2">
                            <a:lumMod val="50000"/>
                          </a:schemeClr>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274626"/>
                  </a:ext>
                </a:extLst>
              </a:tr>
              <a:tr h="364805">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Rock Blasting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91259"/>
                  </a:ext>
                </a:extLst>
              </a:tr>
              <a:tr h="501544">
                <a:tc>
                  <a:txBody>
                    <a:bodyPr/>
                    <a:lstStyle/>
                    <a:p>
                      <a:pPr marL="0" algn="ctr" defTabSz="457200" rtl="0" eaLnBrk="1" latinLnBrk="0" hangingPunct="1">
                        <a:lnSpc>
                          <a:spcPct val="107000"/>
                        </a:lnSpc>
                      </a:pPr>
                      <a:r>
                        <a:rPr lang="en-SG" sz="1600" b="1" kern="1200" dirty="0">
                          <a:solidFill>
                            <a:srgbClr val="002060"/>
                          </a:solidFill>
                          <a:latin typeface="+mn-lt"/>
                          <a:ea typeface="+mn-ea"/>
                          <a:cs typeface="+mn-cs"/>
                        </a:rPr>
                        <a:t>Fireworks Display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C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C0000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tx2">
                              <a:lumMod val="50000"/>
                            </a:schemeClr>
                          </a:solidFill>
                        </a:rPr>
                        <a:t>-</a:t>
                      </a:r>
                      <a:endParaRPr lang="en-SG" sz="1600" b="1" dirty="0">
                        <a:solidFill>
                          <a:schemeClr val="tx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233818"/>
                  </a:ext>
                </a:extLst>
              </a:tr>
            </a:tbl>
          </a:graphicData>
        </a:graphic>
      </p:graphicFrame>
      <p:sp>
        <p:nvSpPr>
          <p:cNvPr id="7" name="TextBox 6">
            <a:extLst>
              <a:ext uri="{FF2B5EF4-FFF2-40B4-BE49-F238E27FC236}">
                <a16:creationId xmlns:a16="http://schemas.microsoft.com/office/drawing/2014/main" id="{8A0D860E-A788-CE60-0B96-7AC81D026776}"/>
              </a:ext>
            </a:extLst>
          </p:cNvPr>
          <p:cNvSpPr txBox="1"/>
          <p:nvPr/>
        </p:nvSpPr>
        <p:spPr>
          <a:xfrm>
            <a:off x="1693293" y="5689775"/>
            <a:ext cx="9208256" cy="738664"/>
          </a:xfrm>
          <a:prstGeom prst="rect">
            <a:avLst/>
          </a:prstGeom>
          <a:noFill/>
        </p:spPr>
        <p:txBody>
          <a:bodyPr wrap="square">
            <a:spAutoFit/>
          </a:bodyPr>
          <a:lstStyle/>
          <a:p>
            <a:pPr marL="285750" indent="-285750" algn="just">
              <a:buFont typeface="Wingdings" panose="05000000000000000000" pitchFamily="2" charset="2"/>
              <a:buChar char="ü"/>
              <a:defRPr/>
            </a:pPr>
            <a:r>
              <a:rPr kumimoji="0" lang="en-US" sz="1400" i="0" u="none" strike="noStrike" kern="1200" cap="none" spc="0" normalizeH="0" baseline="0" noProof="0" dirty="0">
                <a:ln>
                  <a:noFill/>
                </a:ln>
                <a:solidFill>
                  <a:schemeClr val="tx2">
                    <a:lumMod val="50000"/>
                  </a:schemeClr>
                </a:solidFill>
                <a:effectLst/>
                <a:uLnTx/>
                <a:uFillTx/>
                <a:ea typeface="Calibri" panose="020F0502020204030204" pitchFamily="34" charset="0"/>
                <a:cs typeface="Calibri" panose="020F0502020204030204" pitchFamily="34" charset="0"/>
              </a:rPr>
              <a:t> Activity already existed under previous AEA and regulations</a:t>
            </a:r>
          </a:p>
          <a:p>
            <a:pPr marL="285750" indent="-285750" algn="just">
              <a:buFont typeface="Wingdings" panose="05000000000000000000" pitchFamily="2" charset="2"/>
              <a:buChar char="ü"/>
              <a:defRPr/>
            </a:pPr>
            <a:r>
              <a:rPr kumimoji="0" lang="en-US" sz="1400" i="0" u="none" strike="noStrike" kern="1200" cap="none" spc="0" normalizeH="0" baseline="0" noProof="0" dirty="0">
                <a:ln>
                  <a:noFill/>
                </a:ln>
                <a:solidFill>
                  <a:srgbClr val="C00000"/>
                </a:solidFill>
                <a:effectLst/>
                <a:uLnTx/>
                <a:uFillTx/>
                <a:ea typeface="Calibri" panose="020F0502020204030204" pitchFamily="34" charset="0"/>
                <a:cs typeface="Calibri" panose="020F0502020204030204" pitchFamily="34" charset="0"/>
              </a:rPr>
              <a:t> New Licences introduced under GEWCA </a:t>
            </a:r>
          </a:p>
          <a:p>
            <a:pPr algn="just">
              <a:defRPr/>
            </a:pPr>
            <a:r>
              <a:rPr lang="en-SG" sz="1400" dirty="0">
                <a:solidFill>
                  <a:schemeClr val="tx2">
                    <a:lumMod val="50000"/>
                  </a:schemeClr>
                </a:solidFill>
                <a:ea typeface="Calibri" panose="020F0502020204030204" pitchFamily="34" charset="0"/>
                <a:cs typeface="Calibri" panose="020F0502020204030204" pitchFamily="34" charset="0"/>
              </a:rPr>
              <a:t>(-)  Not applicable</a:t>
            </a:r>
            <a:endParaRPr kumimoji="0" lang="en-SG" sz="1400" i="0" u="none" strike="noStrike" kern="1200" cap="none" spc="0" normalizeH="0" baseline="0" noProof="0" dirty="0">
              <a:ln>
                <a:noFill/>
              </a:ln>
              <a:solidFill>
                <a:schemeClr val="tx2">
                  <a:lumMod val="50000"/>
                </a:schemeClr>
              </a:solidFill>
              <a:effectLst/>
              <a:uLnTx/>
              <a:uFillTx/>
              <a:ea typeface="Calibri" panose="020F0502020204030204" pitchFamily="34" charset="0"/>
              <a:cs typeface="Calibri" panose="020F0502020204030204" pitchFamily="34" charset="0"/>
            </a:endParaRPr>
          </a:p>
        </p:txBody>
      </p:sp>
      <p:sp>
        <p:nvSpPr>
          <p:cNvPr id="3" name="Footer Placeholder 4">
            <a:extLst>
              <a:ext uri="{FF2B5EF4-FFF2-40B4-BE49-F238E27FC236}">
                <a16:creationId xmlns:a16="http://schemas.microsoft.com/office/drawing/2014/main" id="{22937064-8613-532D-747C-479919F0C312}"/>
              </a:ext>
            </a:extLst>
          </p:cNvPr>
          <p:cNvSpPr>
            <a:spLocks noGrp="1"/>
          </p:cNvSpPr>
          <p:nvPr>
            <p:ph type="ftr" sz="quarter" idx="14"/>
          </p:nvPr>
        </p:nvSpPr>
        <p:spPr>
          <a:xfrm>
            <a:off x="1078631" y="6461364"/>
            <a:ext cx="11072812" cy="270240"/>
          </a:xfrm>
        </p:spPr>
        <p:txBody>
          <a:bodyPr/>
          <a:lstStyle/>
          <a:p>
            <a:r>
              <a:rPr lang="en-US" dirty="0"/>
              <a:t>Official (Open)/Non-Sensitive</a:t>
            </a:r>
          </a:p>
        </p:txBody>
      </p:sp>
    </p:spTree>
    <p:extLst>
      <p:ext uri="{BB962C8B-B14F-4D97-AF65-F5344CB8AC3E}">
        <p14:creationId xmlns:p14="http://schemas.microsoft.com/office/powerpoint/2010/main" val="232731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44E76-9A70-7A22-5D6C-8A17BD2D63C2}"/>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Guns </a:t>
            </a:r>
          </a:p>
        </p:txBody>
      </p:sp>
      <p:sp>
        <p:nvSpPr>
          <p:cNvPr id="4" name="Footer Placeholder 3">
            <a:extLst>
              <a:ext uri="{FF2B5EF4-FFF2-40B4-BE49-F238E27FC236}">
                <a16:creationId xmlns:a16="http://schemas.microsoft.com/office/drawing/2014/main" id="{5D88F883-B3B3-CCB8-FC71-F1C4F7E5B854}"/>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320515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477661" y="164367"/>
            <a:ext cx="9936000" cy="587613"/>
          </a:xfrm>
        </p:spPr>
        <p:txBody>
          <a:bodyPr/>
          <a:lstStyle/>
          <a:p>
            <a:r>
              <a:rPr lang="en-US" dirty="0"/>
              <a:t>Definition of “Gun” under GEWCA</a:t>
            </a:r>
            <a:endParaRPr lang="en-SG" dirty="0"/>
          </a:p>
        </p:txBody>
      </p:sp>
      <p:sp>
        <p:nvSpPr>
          <p:cNvPr id="15" name="TextBox 14">
            <a:extLst>
              <a:ext uri="{FF2B5EF4-FFF2-40B4-BE49-F238E27FC236}">
                <a16:creationId xmlns:a16="http://schemas.microsoft.com/office/drawing/2014/main" id="{AFB2F3C2-D27C-6536-FEDE-5E8059E2E64E}"/>
              </a:ext>
            </a:extLst>
          </p:cNvPr>
          <p:cNvSpPr txBox="1"/>
          <p:nvPr/>
        </p:nvSpPr>
        <p:spPr>
          <a:xfrm>
            <a:off x="1167316" y="911460"/>
            <a:ext cx="10979028" cy="5509200"/>
          </a:xfrm>
          <a:prstGeom prst="rect">
            <a:avLst/>
          </a:prstGeom>
          <a:noFill/>
        </p:spPr>
        <p:txBody>
          <a:bodyPr wrap="square">
            <a:spAutoFit/>
          </a:bodyPr>
          <a:lstStyle/>
          <a:p>
            <a:r>
              <a:rPr lang="en-US" sz="1600" dirty="0">
                <a:solidFill>
                  <a:srgbClr val="00205B"/>
                </a:solidFill>
              </a:rPr>
              <a:t>Under Section 3.(1) “gun” means an object or a thing that, if used in the way for which it is or </a:t>
            </a:r>
            <a:r>
              <a:rPr lang="en-US" sz="1600" dirty="0">
                <a:solidFill>
                  <a:schemeClr val="tx2">
                    <a:lumMod val="75000"/>
                  </a:schemeClr>
                </a:solidFill>
              </a:rPr>
              <a:t>was designed or adapted, </a:t>
            </a:r>
            <a:r>
              <a:rPr lang="en-US" sz="1600" dirty="0">
                <a:solidFill>
                  <a:srgbClr val="00205B"/>
                </a:solidFill>
              </a:rPr>
              <a:t>is or was capable of being aimed at a target and causing hurt or injury by —</a:t>
            </a:r>
          </a:p>
          <a:p>
            <a:pPr lvl="1"/>
            <a:endParaRPr lang="en-US" sz="1600" dirty="0">
              <a:solidFill>
                <a:srgbClr val="00205B"/>
              </a:solidFill>
            </a:endParaRPr>
          </a:p>
          <a:p>
            <a:pPr lvl="1"/>
            <a:r>
              <a:rPr lang="en-US" sz="1600" dirty="0">
                <a:solidFill>
                  <a:srgbClr val="00205B"/>
                </a:solidFill>
              </a:rPr>
              <a:t>(a)	propelling a bullet, shot or other projectile (which may or may not contain any noxious substance); or</a:t>
            </a:r>
          </a:p>
          <a:p>
            <a:pPr lvl="1"/>
            <a:endParaRPr lang="en-US" sz="1600" dirty="0">
              <a:solidFill>
                <a:srgbClr val="00205B"/>
              </a:solidFill>
            </a:endParaRPr>
          </a:p>
          <a:p>
            <a:pPr lvl="1"/>
            <a:r>
              <a:rPr lang="en-US" sz="1600" dirty="0">
                <a:solidFill>
                  <a:srgbClr val="00205B"/>
                </a:solidFill>
              </a:rPr>
              <a:t>(b)	discharging any corrosive substance or poison, by means of a burning propellant, compressed air or other compressed gas, or an explosive force (however caused), and includes any of the following:</a:t>
            </a:r>
          </a:p>
          <a:p>
            <a:pPr lvl="1"/>
            <a:endParaRPr lang="en-SG" sz="1600" dirty="0">
              <a:solidFill>
                <a:srgbClr val="00205B"/>
              </a:solidFill>
            </a:endParaRPr>
          </a:p>
          <a:p>
            <a:pPr lvl="1"/>
            <a:r>
              <a:rPr lang="en-SG" sz="1600" dirty="0">
                <a:solidFill>
                  <a:srgbClr val="00205B"/>
                </a:solidFill>
              </a:rPr>
              <a:t>(c) an object or a thing mentioned in subsection (2)(a);</a:t>
            </a:r>
          </a:p>
          <a:p>
            <a:pPr lvl="1"/>
            <a:endParaRPr lang="en-US" sz="1600" dirty="0">
              <a:solidFill>
                <a:srgbClr val="00205B"/>
              </a:solidFill>
            </a:endParaRPr>
          </a:p>
          <a:p>
            <a:pPr lvl="1"/>
            <a:r>
              <a:rPr lang="en-US" sz="1600" dirty="0">
                <a:solidFill>
                  <a:srgbClr val="00205B"/>
                </a:solidFill>
              </a:rPr>
              <a:t>(d) a collection of major parts of a gun mentioned in subsection (2)(b).</a:t>
            </a:r>
          </a:p>
          <a:p>
            <a:r>
              <a:rPr lang="en-US" sz="1600" dirty="0">
                <a:solidFill>
                  <a:srgbClr val="002060"/>
                </a:solidFill>
              </a:rPr>
              <a:t>======================================================================================</a:t>
            </a:r>
          </a:p>
          <a:p>
            <a:pPr lvl="1"/>
            <a:r>
              <a:rPr lang="en-US" sz="1600" dirty="0">
                <a:solidFill>
                  <a:srgbClr val="002060"/>
                </a:solidFill>
              </a:rPr>
              <a:t>Subsection</a:t>
            </a:r>
          </a:p>
          <a:p>
            <a:pPr lvl="1"/>
            <a:endParaRPr lang="en-US" sz="1600" dirty="0">
              <a:solidFill>
                <a:srgbClr val="002060"/>
              </a:solidFill>
            </a:endParaRPr>
          </a:p>
          <a:p>
            <a:pPr lvl="1"/>
            <a:r>
              <a:rPr lang="en-US" sz="1600" dirty="0">
                <a:solidFill>
                  <a:srgbClr val="002060"/>
                </a:solidFill>
              </a:rPr>
              <a:t>(2)(a) an object or a thing that would be a gun — (</a:t>
            </a:r>
            <a:r>
              <a:rPr lang="en-US" sz="1600" dirty="0" err="1">
                <a:solidFill>
                  <a:srgbClr val="002060"/>
                </a:solidFill>
              </a:rPr>
              <a:t>i</a:t>
            </a:r>
            <a:r>
              <a:rPr lang="en-US" sz="1600" dirty="0">
                <a:solidFill>
                  <a:srgbClr val="002060"/>
                </a:solidFill>
              </a:rPr>
              <a:t>) if it did not have something missing from it, or a defect or obstruction in it; or (ii) if it were not for the fact that something has been added to it, must be taken to be a gun;</a:t>
            </a:r>
          </a:p>
          <a:p>
            <a:pPr lvl="1"/>
            <a:endParaRPr lang="en-US" sz="1600" dirty="0">
              <a:solidFill>
                <a:srgbClr val="002060"/>
              </a:solidFill>
            </a:endParaRPr>
          </a:p>
          <a:p>
            <a:pPr lvl="1"/>
            <a:r>
              <a:rPr lang="en-US" sz="1600" dirty="0">
                <a:solidFill>
                  <a:srgbClr val="002060"/>
                </a:solidFill>
              </a:rPr>
              <a:t>(b) a collection of the major parts of a gun that if assembled would be a gun (or would be a gun if it were assembled and in working order) is taken to be a gun; and </a:t>
            </a:r>
          </a:p>
          <a:p>
            <a:pPr lvl="1"/>
            <a:endParaRPr lang="en-US" sz="1600" dirty="0">
              <a:solidFill>
                <a:srgbClr val="002060"/>
              </a:solidFill>
            </a:endParaRPr>
          </a:p>
          <a:p>
            <a:pPr lvl="1"/>
            <a:r>
              <a:rPr lang="en-US" sz="1600" dirty="0">
                <a:solidFill>
                  <a:srgbClr val="002060"/>
                </a:solidFill>
              </a:rPr>
              <a:t>(c) a reference to a gun of a particular category or kind includes a reference to an object or a thing that would be a GUNS, EXPLOSIVES AND WEAPONS CONTROL 19 gun of that category or kind if not for paragraph (a)(</a:t>
            </a:r>
            <a:r>
              <a:rPr lang="en-US" sz="1600" dirty="0" err="1">
                <a:solidFill>
                  <a:srgbClr val="002060"/>
                </a:solidFill>
              </a:rPr>
              <a:t>i</a:t>
            </a:r>
            <a:r>
              <a:rPr lang="en-US" sz="1600" dirty="0">
                <a:solidFill>
                  <a:srgbClr val="002060"/>
                </a:solidFill>
              </a:rPr>
              <a:t>) or (ii).</a:t>
            </a:r>
          </a:p>
        </p:txBody>
      </p:sp>
      <p:sp>
        <p:nvSpPr>
          <p:cNvPr id="2" name="Footer Placeholder 4">
            <a:extLst>
              <a:ext uri="{FF2B5EF4-FFF2-40B4-BE49-F238E27FC236}">
                <a16:creationId xmlns:a16="http://schemas.microsoft.com/office/drawing/2014/main" id="{6F46B7BC-693B-3D85-8C72-EFED2F31843B}"/>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83844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365964" y="444034"/>
            <a:ext cx="9936000" cy="587613"/>
          </a:xfrm>
        </p:spPr>
        <p:txBody>
          <a:bodyPr/>
          <a:lstStyle/>
          <a:p>
            <a:r>
              <a:rPr lang="en-US" dirty="0"/>
              <a:t>Definition of “Gun” under GEWCA</a:t>
            </a:r>
            <a:endParaRPr lang="en-SG" dirty="0"/>
          </a:p>
        </p:txBody>
      </p:sp>
      <p:graphicFrame>
        <p:nvGraphicFramePr>
          <p:cNvPr id="2" name="Table 1">
            <a:extLst>
              <a:ext uri="{FF2B5EF4-FFF2-40B4-BE49-F238E27FC236}">
                <a16:creationId xmlns:a16="http://schemas.microsoft.com/office/drawing/2014/main" id="{472738F5-899F-0BAE-1145-CAF816B92A33}"/>
              </a:ext>
            </a:extLst>
          </p:cNvPr>
          <p:cNvGraphicFramePr>
            <a:graphicFrameLocks noGrp="1"/>
          </p:cNvGraphicFramePr>
          <p:nvPr>
            <p:extLst>
              <p:ext uri="{D42A27DB-BD31-4B8C-83A1-F6EECF244321}">
                <p14:modId xmlns:p14="http://schemas.microsoft.com/office/powerpoint/2010/main" val="141251696"/>
              </p:ext>
            </p:extLst>
          </p:nvPr>
        </p:nvGraphicFramePr>
        <p:xfrm>
          <a:off x="1365964" y="1031647"/>
          <a:ext cx="10579260" cy="5353050"/>
        </p:xfrm>
        <a:graphic>
          <a:graphicData uri="http://schemas.openxmlformats.org/drawingml/2006/table">
            <a:tbl>
              <a:tblPr firstRow="1" firstCol="1" lastRow="1" lastCol="1" bandRow="1">
                <a:tableStyleId>{5940675A-B579-460E-94D1-54222C63F5DA}</a:tableStyleId>
              </a:tblPr>
              <a:tblGrid>
                <a:gridCol w="10579260">
                  <a:extLst>
                    <a:ext uri="{9D8B030D-6E8A-4147-A177-3AD203B41FA5}">
                      <a16:colId xmlns:a16="http://schemas.microsoft.com/office/drawing/2014/main" val="1126990410"/>
                    </a:ext>
                  </a:extLst>
                </a:gridCol>
              </a:tblGrid>
              <a:tr h="0">
                <a:tc>
                  <a:txBody>
                    <a:bodyPr/>
                    <a:lstStyle/>
                    <a:p>
                      <a:pPr algn="ctr"/>
                      <a:r>
                        <a:rPr lang="en-SG" sz="1800" b="1" dirty="0">
                          <a:solidFill>
                            <a:schemeClr val="bg1"/>
                          </a:solidFill>
                          <a:effectLst/>
                        </a:rPr>
                        <a:t>Examples</a:t>
                      </a:r>
                      <a:endParaRPr lang="en-SG" sz="1800" b="1" dirty="0">
                        <a:solidFill>
                          <a:schemeClr val="bg1"/>
                        </a:solidFill>
                        <a:effectLst/>
                        <a:latin typeface="Times New Roman" panose="02020603050405020304" pitchFamily="18" charset="0"/>
                        <a:ea typeface="Times New Roman" panose="02020603050405020304" pitchFamily="18" charset="0"/>
                      </a:endParaRPr>
                    </a:p>
                  </a:txBody>
                  <a:tcPr marL="41275" marR="41275" marT="41275" marB="41275">
                    <a:solidFill>
                      <a:srgbClr val="00205B"/>
                    </a:solidFill>
                  </a:tcPr>
                </a:tc>
                <a:extLst>
                  <a:ext uri="{0D108BD9-81ED-4DB2-BD59-A6C34878D82A}">
                    <a16:rowId xmlns:a16="http://schemas.microsoft.com/office/drawing/2014/main" val="3029073713"/>
                  </a:ext>
                </a:extLst>
              </a:tr>
              <a:tr h="0">
                <a:tc>
                  <a:txBody>
                    <a:bodyPr/>
                    <a:lstStyle/>
                    <a:p>
                      <a:pPr algn="just"/>
                      <a:r>
                        <a:rPr lang="en-SG" sz="1800" dirty="0">
                          <a:solidFill>
                            <a:srgbClr val="00205B"/>
                          </a:solidFill>
                          <a:effectLst/>
                        </a:rPr>
                        <a:t> An electronic dart gun.</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645087963"/>
                  </a:ext>
                </a:extLst>
              </a:tr>
              <a:tr h="0">
                <a:tc>
                  <a:txBody>
                    <a:bodyPr/>
                    <a:lstStyle/>
                    <a:p>
                      <a:pPr algn="just"/>
                      <a:r>
                        <a:rPr lang="en-SG" sz="1800" dirty="0">
                          <a:solidFill>
                            <a:srgbClr val="00205B"/>
                          </a:solidFill>
                          <a:effectLst/>
                        </a:rPr>
                        <a:t> A ballistic knife.</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569166214"/>
                  </a:ext>
                </a:extLst>
              </a:tr>
              <a:tr h="0">
                <a:tc>
                  <a:txBody>
                    <a:bodyPr/>
                    <a:lstStyle/>
                    <a:p>
                      <a:pPr algn="just"/>
                      <a:r>
                        <a:rPr lang="en-SG" sz="1800" dirty="0">
                          <a:solidFill>
                            <a:srgbClr val="00205B"/>
                          </a:solidFill>
                          <a:effectLst/>
                        </a:rPr>
                        <a:t> A handgun or revolver.</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4034578133"/>
                  </a:ext>
                </a:extLst>
              </a:tr>
              <a:tr h="0">
                <a:tc>
                  <a:txBody>
                    <a:bodyPr/>
                    <a:lstStyle/>
                    <a:p>
                      <a:pPr algn="just"/>
                      <a:r>
                        <a:rPr lang="en-SG" sz="1800" dirty="0">
                          <a:solidFill>
                            <a:srgbClr val="00205B"/>
                          </a:solidFill>
                          <a:effectLst/>
                        </a:rPr>
                        <a:t> An automatic gun or pistol.</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191952148"/>
                  </a:ext>
                </a:extLst>
              </a:tr>
              <a:tr h="0">
                <a:tc>
                  <a:txBody>
                    <a:bodyPr/>
                    <a:lstStyle/>
                    <a:p>
                      <a:pPr algn="just"/>
                      <a:r>
                        <a:rPr lang="en-SG" sz="1800" dirty="0">
                          <a:solidFill>
                            <a:srgbClr val="00205B"/>
                          </a:solidFill>
                          <a:effectLst/>
                        </a:rPr>
                        <a:t> A spear gun.</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3323212055"/>
                  </a:ext>
                </a:extLst>
              </a:tr>
              <a:tr h="0">
                <a:tc>
                  <a:txBody>
                    <a:bodyPr/>
                    <a:lstStyle/>
                    <a:p>
                      <a:pPr algn="just"/>
                      <a:r>
                        <a:rPr lang="en-SG" sz="1800" dirty="0">
                          <a:solidFill>
                            <a:srgbClr val="00205B"/>
                          </a:solidFill>
                          <a:effectLst/>
                        </a:rPr>
                        <a:t> A stun gun or taser.</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901995484"/>
                  </a:ext>
                </a:extLst>
              </a:tr>
              <a:tr h="0">
                <a:tc>
                  <a:txBody>
                    <a:bodyPr/>
                    <a:lstStyle/>
                    <a:p>
                      <a:pPr algn="just"/>
                      <a:r>
                        <a:rPr lang="en-SG" sz="1800" dirty="0">
                          <a:solidFill>
                            <a:srgbClr val="00205B"/>
                          </a:solidFill>
                          <a:effectLst/>
                        </a:rPr>
                        <a:t> A firearm designed to fire projectiles containing tear gas or poison.</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954188877"/>
                  </a:ext>
                </a:extLst>
              </a:tr>
              <a:tr h="0">
                <a:tc>
                  <a:txBody>
                    <a:bodyPr/>
                    <a:lstStyle/>
                    <a:p>
                      <a:pPr algn="just"/>
                      <a:r>
                        <a:rPr lang="en-SG" sz="1800" dirty="0">
                          <a:solidFill>
                            <a:srgbClr val="00205B"/>
                          </a:solidFill>
                          <a:effectLst/>
                        </a:rPr>
                        <a:t> A firearm designed to tranquillise, immobilise or administer vaccines or other medicines to animals.</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518058842"/>
                  </a:ext>
                </a:extLst>
              </a:tr>
              <a:tr h="0">
                <a:tc>
                  <a:txBody>
                    <a:bodyPr/>
                    <a:lstStyle/>
                    <a:p>
                      <a:pPr algn="just"/>
                      <a:r>
                        <a:rPr lang="en-SG" sz="1800" dirty="0">
                          <a:solidFill>
                            <a:srgbClr val="00205B"/>
                          </a:solidFill>
                          <a:effectLst/>
                        </a:rPr>
                        <a:t> A howitzer, mortar, bazooka and similar military firearms designed to fire explosive projectiles.</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075599333"/>
                  </a:ext>
                </a:extLst>
              </a:tr>
              <a:tr h="0">
                <a:tc>
                  <a:txBody>
                    <a:bodyPr/>
                    <a:lstStyle/>
                    <a:p>
                      <a:pPr algn="just"/>
                      <a:r>
                        <a:rPr lang="en-SG" sz="1800" dirty="0">
                          <a:solidFill>
                            <a:srgbClr val="00205B"/>
                          </a:solidFill>
                          <a:effectLst/>
                        </a:rPr>
                        <a:t> A machine gun or sub-machine gun.</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3836990624"/>
                  </a:ext>
                </a:extLst>
              </a:tr>
              <a:tr h="0">
                <a:tc>
                  <a:txBody>
                    <a:bodyPr/>
                    <a:lstStyle/>
                    <a:p>
                      <a:pPr algn="just"/>
                      <a:r>
                        <a:rPr lang="en-SG" sz="1800" dirty="0">
                          <a:solidFill>
                            <a:srgbClr val="00205B"/>
                          </a:solidFill>
                          <a:effectLst/>
                        </a:rPr>
                        <a:t> A self-loading rifle or shotgun.</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3045463787"/>
                  </a:ext>
                </a:extLst>
              </a:tr>
              <a:tr h="0">
                <a:tc>
                  <a:txBody>
                    <a:bodyPr/>
                    <a:lstStyle/>
                    <a:p>
                      <a:pPr algn="just"/>
                      <a:r>
                        <a:rPr lang="en-SG" sz="1800" dirty="0">
                          <a:solidFill>
                            <a:srgbClr val="00205B"/>
                          </a:solidFill>
                          <a:effectLst/>
                        </a:rPr>
                        <a:t> A paint-pellet gun or paintball marker.</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402377605"/>
                  </a:ext>
                </a:extLst>
              </a:tr>
              <a:tr h="0">
                <a:tc>
                  <a:txBody>
                    <a:bodyPr/>
                    <a:lstStyle/>
                    <a:p>
                      <a:pPr algn="just"/>
                      <a:r>
                        <a:rPr lang="en-SG" sz="1800" dirty="0">
                          <a:solidFill>
                            <a:srgbClr val="00205B"/>
                          </a:solidFill>
                          <a:effectLst/>
                        </a:rPr>
                        <a:t> An airgun.</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793694589"/>
                  </a:ext>
                </a:extLst>
              </a:tr>
              <a:tr h="0">
                <a:tc>
                  <a:txBody>
                    <a:bodyPr/>
                    <a:lstStyle/>
                    <a:p>
                      <a:pPr algn="just"/>
                      <a:r>
                        <a:rPr lang="en-SG" sz="1800" dirty="0">
                          <a:solidFill>
                            <a:srgbClr val="00205B"/>
                          </a:solidFill>
                          <a:effectLst/>
                        </a:rPr>
                        <a:t> A starting pistol the purpose of which is for use in the starting of racing events in sporting competitions.</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88906363"/>
                  </a:ext>
                </a:extLst>
              </a:tr>
            </a:tbl>
          </a:graphicData>
        </a:graphic>
      </p:graphicFrame>
      <p:sp>
        <p:nvSpPr>
          <p:cNvPr id="4" name="Footer Placeholder 4">
            <a:extLst>
              <a:ext uri="{FF2B5EF4-FFF2-40B4-BE49-F238E27FC236}">
                <a16:creationId xmlns:a16="http://schemas.microsoft.com/office/drawing/2014/main" id="{CAD889B1-CEA5-F1F4-7C82-90B436CECE79}"/>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253431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a:xfrm>
            <a:off x="1552592" y="248591"/>
            <a:ext cx="9936000" cy="587613"/>
          </a:xfrm>
        </p:spPr>
        <p:txBody>
          <a:bodyPr/>
          <a:lstStyle/>
          <a:p>
            <a:r>
              <a:rPr lang="en-US" dirty="0"/>
              <a:t>Definition of “major part of a gun” under GEWCA</a:t>
            </a:r>
            <a:endParaRPr lang="en-SG" dirty="0"/>
          </a:p>
        </p:txBody>
      </p:sp>
      <p:sp>
        <p:nvSpPr>
          <p:cNvPr id="11" name="TextBox 10">
            <a:extLst>
              <a:ext uri="{FF2B5EF4-FFF2-40B4-BE49-F238E27FC236}">
                <a16:creationId xmlns:a16="http://schemas.microsoft.com/office/drawing/2014/main" id="{DFB3259D-A6F6-4B22-AC0E-B3EA9FD44CAF}"/>
              </a:ext>
            </a:extLst>
          </p:cNvPr>
          <p:cNvSpPr txBox="1"/>
          <p:nvPr/>
        </p:nvSpPr>
        <p:spPr>
          <a:xfrm>
            <a:off x="1447113" y="932980"/>
            <a:ext cx="9936000" cy="1938992"/>
          </a:xfrm>
          <a:prstGeom prst="rect">
            <a:avLst/>
          </a:prstGeom>
          <a:noFill/>
        </p:spPr>
        <p:txBody>
          <a:bodyPr wrap="square">
            <a:spAutoFit/>
          </a:bodyPr>
          <a:lstStyle/>
          <a:p>
            <a:r>
              <a:rPr lang="en-US" sz="2000" dirty="0">
                <a:solidFill>
                  <a:srgbClr val="00205B"/>
                </a:solidFill>
              </a:rPr>
              <a:t>“major part of a gun” means any component —</a:t>
            </a:r>
          </a:p>
          <a:p>
            <a:pPr marL="444500" lvl="2" indent="-357188"/>
            <a:r>
              <a:rPr lang="en-US" sz="2000" dirty="0">
                <a:solidFill>
                  <a:srgbClr val="00205B"/>
                </a:solidFill>
              </a:rPr>
              <a:t>(a)	that, of itself, is essential to the discharge of any shot, bullet, missile, or other projectile from the gun;</a:t>
            </a:r>
          </a:p>
          <a:p>
            <a:pPr marL="444500" lvl="2" indent="-357188">
              <a:buAutoNum type="alphaLcParenBoth" startAt="2"/>
            </a:pPr>
            <a:r>
              <a:rPr lang="en-US" sz="2000" dirty="0">
                <a:solidFill>
                  <a:srgbClr val="00205B"/>
                </a:solidFill>
              </a:rPr>
              <a:t>that is exclusively designed to be, or is intended to be, an integral part of the gun, without which the gun would be considered inoperable or incomplete; or</a:t>
            </a:r>
          </a:p>
          <a:p>
            <a:pPr marL="444500" lvl="2" indent="-357188">
              <a:buAutoNum type="alphaLcParenBoth" startAt="2"/>
            </a:pPr>
            <a:r>
              <a:rPr lang="en-US" sz="2000" dirty="0">
                <a:solidFill>
                  <a:srgbClr val="00205B"/>
                </a:solidFill>
              </a:rPr>
              <a:t>that feeds or contributes to feeding ammunition to the gun.</a:t>
            </a:r>
          </a:p>
        </p:txBody>
      </p:sp>
      <p:graphicFrame>
        <p:nvGraphicFramePr>
          <p:cNvPr id="12" name="Table 11">
            <a:extLst>
              <a:ext uri="{FF2B5EF4-FFF2-40B4-BE49-F238E27FC236}">
                <a16:creationId xmlns:a16="http://schemas.microsoft.com/office/drawing/2014/main" id="{304DD568-5A0C-444E-CA25-26FD1298FD72}"/>
              </a:ext>
            </a:extLst>
          </p:cNvPr>
          <p:cNvGraphicFramePr>
            <a:graphicFrameLocks noGrp="1"/>
          </p:cNvGraphicFramePr>
          <p:nvPr>
            <p:extLst>
              <p:ext uri="{D42A27DB-BD31-4B8C-83A1-F6EECF244321}">
                <p14:modId xmlns:p14="http://schemas.microsoft.com/office/powerpoint/2010/main" val="2848042693"/>
              </p:ext>
            </p:extLst>
          </p:nvPr>
        </p:nvGraphicFramePr>
        <p:xfrm>
          <a:off x="1956578" y="2993602"/>
          <a:ext cx="8278843" cy="3568700"/>
        </p:xfrm>
        <a:graphic>
          <a:graphicData uri="http://schemas.openxmlformats.org/drawingml/2006/table">
            <a:tbl>
              <a:tblPr firstRow="1" firstCol="1" lastRow="1" lastCol="1" bandRow="1">
                <a:tableStyleId>{5940675A-B579-460E-94D1-54222C63F5DA}</a:tableStyleId>
              </a:tblPr>
              <a:tblGrid>
                <a:gridCol w="8278843">
                  <a:extLst>
                    <a:ext uri="{9D8B030D-6E8A-4147-A177-3AD203B41FA5}">
                      <a16:colId xmlns:a16="http://schemas.microsoft.com/office/drawing/2014/main" val="1250816202"/>
                    </a:ext>
                  </a:extLst>
                </a:gridCol>
              </a:tblGrid>
              <a:tr h="281513">
                <a:tc>
                  <a:txBody>
                    <a:bodyPr/>
                    <a:lstStyle/>
                    <a:p>
                      <a:pPr algn="ctr"/>
                      <a:r>
                        <a:rPr lang="en-SG" sz="1800" dirty="0">
                          <a:solidFill>
                            <a:schemeClr val="bg1"/>
                          </a:solidFill>
                          <a:effectLst/>
                        </a:rPr>
                        <a:t>Examples</a:t>
                      </a:r>
                      <a:endParaRPr lang="en-SG" sz="1800" dirty="0">
                        <a:solidFill>
                          <a:schemeClr val="bg1"/>
                        </a:solidFill>
                        <a:effectLst/>
                        <a:latin typeface="Times New Roman" panose="02020603050405020304" pitchFamily="18" charset="0"/>
                        <a:ea typeface="Times New Roman" panose="02020603050405020304" pitchFamily="18" charset="0"/>
                      </a:endParaRPr>
                    </a:p>
                  </a:txBody>
                  <a:tcPr marL="41275" marR="41275" marT="41275" marB="41275">
                    <a:solidFill>
                      <a:srgbClr val="00205B"/>
                    </a:solidFill>
                  </a:tcPr>
                </a:tc>
                <a:extLst>
                  <a:ext uri="{0D108BD9-81ED-4DB2-BD59-A6C34878D82A}">
                    <a16:rowId xmlns:a16="http://schemas.microsoft.com/office/drawing/2014/main" val="2174074443"/>
                  </a:ext>
                </a:extLst>
              </a:tr>
              <a:tr h="281513">
                <a:tc>
                  <a:txBody>
                    <a:bodyPr/>
                    <a:lstStyle/>
                    <a:p>
                      <a:r>
                        <a:rPr lang="en-SG" sz="1800">
                          <a:solidFill>
                            <a:srgbClr val="00205B"/>
                          </a:solidFill>
                          <a:effectLst/>
                        </a:rPr>
                        <a:t>     A gas piston, friction ring, action bar, breech bolt or breech block.</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788410651"/>
                  </a:ext>
                </a:extLst>
              </a:tr>
              <a:tr h="281513">
                <a:tc>
                  <a:txBody>
                    <a:bodyPr/>
                    <a:lstStyle/>
                    <a:p>
                      <a:r>
                        <a:rPr lang="en-SG" sz="1800">
                          <a:solidFill>
                            <a:srgbClr val="00205B"/>
                          </a:solidFill>
                          <a:effectLst/>
                        </a:rPr>
                        <a:t>     A firearm barrel.</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455270895"/>
                  </a:ext>
                </a:extLst>
              </a:tr>
              <a:tr h="281513">
                <a:tc>
                  <a:txBody>
                    <a:bodyPr/>
                    <a:lstStyle/>
                    <a:p>
                      <a:r>
                        <a:rPr lang="en-SG" sz="1800" dirty="0">
                          <a:solidFill>
                            <a:srgbClr val="00205B"/>
                          </a:solidFill>
                          <a:effectLst/>
                        </a:rPr>
                        <a:t>     A trigger or firing mechanism.</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049810239"/>
                  </a:ext>
                </a:extLst>
              </a:tr>
              <a:tr h="281513">
                <a:tc>
                  <a:txBody>
                    <a:bodyPr/>
                    <a:lstStyle/>
                    <a:p>
                      <a:r>
                        <a:rPr lang="en-SG" sz="1800">
                          <a:solidFill>
                            <a:srgbClr val="00205B"/>
                          </a:solidFill>
                          <a:effectLst/>
                        </a:rPr>
                        <a:t>     A frame or receiver.</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1551786433"/>
                  </a:ext>
                </a:extLst>
              </a:tr>
              <a:tr h="281513">
                <a:tc>
                  <a:txBody>
                    <a:bodyPr/>
                    <a:lstStyle/>
                    <a:p>
                      <a:r>
                        <a:rPr lang="en-SG" sz="1800">
                          <a:solidFill>
                            <a:srgbClr val="00205B"/>
                          </a:solidFill>
                          <a:effectLst/>
                        </a:rPr>
                        <a:t>     A slide.</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129078536"/>
                  </a:ext>
                </a:extLst>
              </a:tr>
              <a:tr h="281513">
                <a:tc>
                  <a:txBody>
                    <a:bodyPr/>
                    <a:lstStyle/>
                    <a:p>
                      <a:r>
                        <a:rPr lang="en-SG" sz="1800">
                          <a:solidFill>
                            <a:srgbClr val="00205B"/>
                          </a:solidFill>
                          <a:effectLst/>
                        </a:rPr>
                        <a:t>     An upper or a lower receiver.</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628022242"/>
                  </a:ext>
                </a:extLst>
              </a:tr>
              <a:tr h="281513">
                <a:tc>
                  <a:txBody>
                    <a:bodyPr/>
                    <a:lstStyle/>
                    <a:p>
                      <a:r>
                        <a:rPr lang="en-SG" sz="1800">
                          <a:solidFill>
                            <a:srgbClr val="00205B"/>
                          </a:solidFill>
                          <a:effectLst/>
                        </a:rPr>
                        <a:t>     A revolving cylinder.</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4278239435"/>
                  </a:ext>
                </a:extLst>
              </a:tr>
              <a:tr h="281513">
                <a:tc>
                  <a:txBody>
                    <a:bodyPr/>
                    <a:lstStyle/>
                    <a:p>
                      <a:r>
                        <a:rPr lang="en-SG" sz="1800">
                          <a:solidFill>
                            <a:srgbClr val="00205B"/>
                          </a:solidFill>
                          <a:effectLst/>
                        </a:rPr>
                        <a:t>     A bolt carrier.</a:t>
                      </a:r>
                      <a:endParaRPr lang="en-SG" sz="180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2361000016"/>
                  </a:ext>
                </a:extLst>
              </a:tr>
              <a:tr h="281513">
                <a:tc>
                  <a:txBody>
                    <a:bodyPr/>
                    <a:lstStyle/>
                    <a:p>
                      <a:r>
                        <a:rPr lang="en-SG" sz="1800" dirty="0">
                          <a:solidFill>
                            <a:srgbClr val="00205B"/>
                          </a:solidFill>
                          <a:effectLst/>
                        </a:rPr>
                        <a:t>     An adjustable, detachable or folding stock.</a:t>
                      </a:r>
                      <a:endParaRPr lang="en-SG" sz="1800" dirty="0">
                        <a:solidFill>
                          <a:srgbClr val="00205B"/>
                        </a:solidFill>
                        <a:effectLst/>
                        <a:latin typeface="Times New Roman" panose="02020603050405020304" pitchFamily="18" charset="0"/>
                        <a:ea typeface="Times New Roman" panose="02020603050405020304" pitchFamily="18" charset="0"/>
                      </a:endParaRPr>
                    </a:p>
                  </a:txBody>
                  <a:tcPr marL="41275" marR="41275" marT="41275" marB="41275"/>
                </a:tc>
                <a:extLst>
                  <a:ext uri="{0D108BD9-81ED-4DB2-BD59-A6C34878D82A}">
                    <a16:rowId xmlns:a16="http://schemas.microsoft.com/office/drawing/2014/main" val="954042224"/>
                  </a:ext>
                </a:extLst>
              </a:tr>
            </a:tbl>
          </a:graphicData>
        </a:graphic>
      </p:graphicFrame>
      <p:sp>
        <p:nvSpPr>
          <p:cNvPr id="2" name="Footer Placeholder 4">
            <a:extLst>
              <a:ext uri="{FF2B5EF4-FFF2-40B4-BE49-F238E27FC236}">
                <a16:creationId xmlns:a16="http://schemas.microsoft.com/office/drawing/2014/main" id="{99EBD735-46E2-8EC9-3403-810E9CD4541A}"/>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26034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812D6-D5B7-19A9-89E9-D83E047FD4C5}"/>
              </a:ext>
            </a:extLst>
          </p:cNvPr>
          <p:cNvSpPr>
            <a:spLocks noGrp="1"/>
          </p:cNvSpPr>
          <p:nvPr>
            <p:ph type="title"/>
          </p:nvPr>
        </p:nvSpPr>
        <p:spPr/>
        <p:txBody>
          <a:bodyPr/>
          <a:lstStyle/>
          <a:p>
            <a:r>
              <a:rPr lang="en-US" dirty="0"/>
              <a:t>Definition of “gun accessory” under GEWCA</a:t>
            </a:r>
            <a:endParaRPr lang="en-SG" dirty="0"/>
          </a:p>
        </p:txBody>
      </p:sp>
      <p:sp>
        <p:nvSpPr>
          <p:cNvPr id="14" name="TextBox 13">
            <a:extLst>
              <a:ext uri="{FF2B5EF4-FFF2-40B4-BE49-F238E27FC236}">
                <a16:creationId xmlns:a16="http://schemas.microsoft.com/office/drawing/2014/main" id="{7D7BEE1E-B4FF-EC76-42F2-7461C7842EE9}"/>
              </a:ext>
            </a:extLst>
          </p:cNvPr>
          <p:cNvSpPr txBox="1"/>
          <p:nvPr/>
        </p:nvSpPr>
        <p:spPr>
          <a:xfrm>
            <a:off x="1622042" y="928801"/>
            <a:ext cx="10026503" cy="5324535"/>
          </a:xfrm>
          <a:prstGeom prst="rect">
            <a:avLst/>
          </a:prstGeom>
          <a:noFill/>
        </p:spPr>
        <p:txBody>
          <a:bodyPr wrap="square">
            <a:spAutoFit/>
          </a:bodyPr>
          <a:lstStyle/>
          <a:p>
            <a:r>
              <a:rPr lang="en-US" sz="2000" dirty="0">
                <a:solidFill>
                  <a:srgbClr val="00205B"/>
                </a:solidFill>
              </a:rPr>
              <a:t>“gun accessory” means any object or thing that —</a:t>
            </a:r>
          </a:p>
          <a:p>
            <a:pPr lvl="1"/>
            <a:r>
              <a:rPr lang="en-US" sz="2000" dirty="0">
                <a:solidFill>
                  <a:srgbClr val="00205B"/>
                </a:solidFill>
              </a:rPr>
              <a:t>(a)	is not a major part of a gun;</a:t>
            </a:r>
          </a:p>
          <a:p>
            <a:pPr lvl="1"/>
            <a:r>
              <a:rPr lang="en-US" sz="2000" dirty="0">
                <a:solidFill>
                  <a:srgbClr val="00205B"/>
                </a:solidFill>
              </a:rPr>
              <a:t>(b)	is not a weapon;</a:t>
            </a:r>
          </a:p>
          <a:p>
            <a:pPr lvl="1"/>
            <a:r>
              <a:rPr lang="en-US" sz="2000" dirty="0">
                <a:solidFill>
                  <a:srgbClr val="00205B"/>
                </a:solidFill>
              </a:rPr>
              <a:t>(c)	is designed to be fitted to, or adapted to fit, a gun; and</a:t>
            </a:r>
          </a:p>
          <a:p>
            <a:pPr lvl="1"/>
            <a:r>
              <a:rPr lang="en-US" sz="2000" dirty="0">
                <a:solidFill>
                  <a:srgbClr val="00205B"/>
                </a:solidFill>
              </a:rPr>
              <a:t>(d)	whether or not complete, damaged, temporarily or permanently inoperable, or unfinished, can be fitted to, or adapted to fit, is —</a:t>
            </a:r>
          </a:p>
          <a:p>
            <a:pPr lvl="2"/>
            <a:r>
              <a:rPr lang="en-US" sz="2000" dirty="0">
                <a:solidFill>
                  <a:srgbClr val="00205B"/>
                </a:solidFill>
              </a:rPr>
              <a:t>(</a:t>
            </a:r>
            <a:r>
              <a:rPr lang="en-US" sz="2000" dirty="0" err="1">
                <a:solidFill>
                  <a:srgbClr val="00205B"/>
                </a:solidFill>
              </a:rPr>
              <a:t>i</a:t>
            </a:r>
            <a:r>
              <a:rPr lang="en-US" sz="2000" dirty="0">
                <a:solidFill>
                  <a:srgbClr val="00205B"/>
                </a:solidFill>
              </a:rPr>
              <a:t>)	a magazine adapter;</a:t>
            </a:r>
          </a:p>
          <a:p>
            <a:pPr lvl="2"/>
            <a:r>
              <a:rPr lang="en-US" sz="2000" dirty="0">
                <a:solidFill>
                  <a:srgbClr val="00205B"/>
                </a:solidFill>
              </a:rPr>
              <a:t>(ii)	a flash suppressor;</a:t>
            </a:r>
          </a:p>
          <a:p>
            <a:pPr lvl="2"/>
            <a:r>
              <a:rPr lang="en-US" sz="2000" dirty="0">
                <a:solidFill>
                  <a:srgbClr val="00205B"/>
                </a:solidFill>
              </a:rPr>
              <a:t>(iii)	a silencer, sound moderator, sound suppressor or any other device designed to reduce, or capable of reducing, the noise of discharge of the gun;</a:t>
            </a:r>
          </a:p>
          <a:p>
            <a:pPr lvl="2"/>
            <a:r>
              <a:rPr lang="en-US" sz="2000" dirty="0">
                <a:solidFill>
                  <a:srgbClr val="00205B"/>
                </a:solidFill>
              </a:rPr>
              <a:t>(iv)	a mechanism or other device designed to modify, or capable of converting, a gun to give it any of the following capabilities:</a:t>
            </a:r>
          </a:p>
          <a:p>
            <a:pPr lvl="3"/>
            <a:r>
              <a:rPr lang="en-US" sz="2000" dirty="0">
                <a:solidFill>
                  <a:srgbClr val="00205B"/>
                </a:solidFill>
              </a:rPr>
              <a:t>(A)	burst fire;</a:t>
            </a:r>
          </a:p>
          <a:p>
            <a:pPr lvl="3"/>
            <a:r>
              <a:rPr lang="en-US" sz="2000" dirty="0">
                <a:solidFill>
                  <a:srgbClr val="00205B"/>
                </a:solidFill>
              </a:rPr>
              <a:t>(B)	semi-automatic operation;</a:t>
            </a:r>
          </a:p>
          <a:p>
            <a:pPr lvl="3"/>
            <a:r>
              <a:rPr lang="en-US" sz="2000" dirty="0">
                <a:solidFill>
                  <a:srgbClr val="00205B"/>
                </a:solidFill>
              </a:rPr>
              <a:t>(C)	fully automatic operation; or</a:t>
            </a:r>
          </a:p>
          <a:p>
            <a:pPr lvl="2"/>
            <a:r>
              <a:rPr lang="en-US" sz="2000" dirty="0">
                <a:solidFill>
                  <a:srgbClr val="00205B"/>
                </a:solidFill>
              </a:rPr>
              <a:t>(v)	any other mechanism or device that is prescribed (by description, model or otherwise) for the purposes of this definition;</a:t>
            </a:r>
          </a:p>
        </p:txBody>
      </p:sp>
      <p:sp>
        <p:nvSpPr>
          <p:cNvPr id="2" name="Footer Placeholder 4">
            <a:extLst>
              <a:ext uri="{FF2B5EF4-FFF2-40B4-BE49-F238E27FC236}">
                <a16:creationId xmlns:a16="http://schemas.microsoft.com/office/drawing/2014/main" id="{E90D2E65-017D-5BD8-9292-A216B277867B}"/>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283190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E80D-1445-A9A1-B313-6B2911B151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CEA9DC-CF55-1600-203F-8A1180B42A22}"/>
              </a:ext>
            </a:extLst>
          </p:cNvPr>
          <p:cNvSpPr>
            <a:spLocks noGrp="1"/>
          </p:cNvSpPr>
          <p:nvPr>
            <p:ph type="title"/>
          </p:nvPr>
        </p:nvSpPr>
        <p:spPr>
          <a:xfrm>
            <a:off x="1390542" y="574351"/>
            <a:ext cx="10519574" cy="587613"/>
          </a:xfrm>
        </p:spPr>
        <p:txBody>
          <a:bodyPr/>
          <a:lstStyle/>
          <a:p>
            <a:r>
              <a:rPr lang="en-US" dirty="0"/>
              <a:t>Subsidiary Legislation Relevant to Guns under GEWCA</a:t>
            </a:r>
            <a:endParaRPr lang="en-SG" dirty="0"/>
          </a:p>
        </p:txBody>
      </p:sp>
      <p:sp>
        <p:nvSpPr>
          <p:cNvPr id="2" name="Text Placeholder 4">
            <a:extLst>
              <a:ext uri="{FF2B5EF4-FFF2-40B4-BE49-F238E27FC236}">
                <a16:creationId xmlns:a16="http://schemas.microsoft.com/office/drawing/2014/main" id="{4E3D0A1D-0AD2-9105-FFFD-52421F5C1602}"/>
              </a:ext>
            </a:extLst>
          </p:cNvPr>
          <p:cNvSpPr>
            <a:spLocks noGrp="1"/>
          </p:cNvSpPr>
          <p:nvPr>
            <p:ph type="body" sz="quarter" idx="12"/>
          </p:nvPr>
        </p:nvSpPr>
        <p:spPr>
          <a:xfrm>
            <a:off x="1395807" y="1540042"/>
            <a:ext cx="10519574" cy="4368214"/>
          </a:xfrm>
        </p:spPr>
        <p:txBody>
          <a:bodyPr/>
          <a:lstStyle/>
          <a:p>
            <a:pPr>
              <a:defRPr/>
            </a:pPr>
            <a:r>
              <a:rPr lang="en-US" sz="2200" dirty="0">
                <a:latin typeface="+mn-lt"/>
                <a:cs typeface="Arial" panose="020B0604020202020204" pitchFamily="34" charset="0"/>
              </a:rPr>
              <a:t>Under S122 of Guns, Explosives and Weapons Control (Guns) Regulations 2025</a:t>
            </a:r>
          </a:p>
          <a:p>
            <a:pPr lvl="1">
              <a:defRPr/>
            </a:pPr>
            <a:r>
              <a:rPr lang="en-US" sz="2000" dirty="0">
                <a:latin typeface="+mn-lt"/>
                <a:cs typeface="Arial" panose="020B0604020202020204" pitchFamily="34" charset="0"/>
              </a:rPr>
              <a:t>Specifies licensing requirements for guns and major gun parts </a:t>
            </a:r>
          </a:p>
          <a:p>
            <a:pPr lvl="1">
              <a:defRPr/>
            </a:pPr>
            <a:r>
              <a:rPr lang="en-US" sz="2000" dirty="0">
                <a:latin typeface="+mn-lt"/>
                <a:cs typeface="Arial" panose="020B0604020202020204" pitchFamily="34" charset="0"/>
              </a:rPr>
              <a:t>Controls manufacture, repair, import, export, dealing, possession </a:t>
            </a:r>
          </a:p>
          <a:p>
            <a:pPr marL="0" indent="0">
              <a:buNone/>
              <a:defRPr/>
            </a:pPr>
            <a:endParaRPr lang="en-US" sz="2000" dirty="0">
              <a:latin typeface="+mn-lt"/>
            </a:endParaRPr>
          </a:p>
          <a:p>
            <a:pPr marL="363537" lvl="1" indent="0">
              <a:spcBef>
                <a:spcPts val="0"/>
              </a:spcBef>
              <a:buNone/>
            </a:pPr>
            <a:endParaRPr lang="en-US" sz="2000" dirty="0">
              <a:latin typeface="+mn-lt"/>
            </a:endParaRPr>
          </a:p>
          <a:p>
            <a:pPr marL="820737" lvl="1" indent="-457200">
              <a:spcBef>
                <a:spcPts val="0"/>
              </a:spcBef>
              <a:buFont typeface="+mj-lt"/>
              <a:buAutoNum type="arabicPeriod"/>
            </a:pPr>
            <a:endParaRPr lang="en-SG" sz="2000" dirty="0">
              <a:latin typeface="+mn-lt"/>
            </a:endParaRPr>
          </a:p>
        </p:txBody>
      </p:sp>
      <p:sp>
        <p:nvSpPr>
          <p:cNvPr id="4" name="Footer Placeholder 4">
            <a:extLst>
              <a:ext uri="{FF2B5EF4-FFF2-40B4-BE49-F238E27FC236}">
                <a16:creationId xmlns:a16="http://schemas.microsoft.com/office/drawing/2014/main" id="{4EF70D48-45AA-8516-CA55-315CC93E14FB}"/>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1793338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93AC7-9A77-8043-7612-41F4C64DF699}"/>
              </a:ext>
            </a:extLst>
          </p:cNvPr>
          <p:cNvSpPr>
            <a:spLocks noGrp="1"/>
          </p:cNvSpPr>
          <p:nvPr>
            <p:ph type="body" sz="quarter" idx="12"/>
          </p:nvPr>
        </p:nvSpPr>
        <p:spPr>
          <a:xfrm>
            <a:off x="1622042" y="1232625"/>
            <a:ext cx="9936000" cy="5304300"/>
          </a:xfrm>
        </p:spPr>
        <p:txBody>
          <a:bodyPr/>
          <a:lstStyle/>
          <a:p>
            <a:pPr>
              <a:spcBef>
                <a:spcPts val="0"/>
              </a:spcBef>
              <a:defRPr/>
            </a:pPr>
            <a:r>
              <a:rPr lang="en-US" sz="2200" dirty="0">
                <a:ea typeface="DengXian" panose="02010600030101010101" pitchFamily="2" charset="-122"/>
                <a:cs typeface="Times New Roman" panose="02020603050405020304" pitchFamily="18" charset="0"/>
              </a:rPr>
              <a:t>U</a:t>
            </a:r>
            <a:r>
              <a:rPr lang="en-SG" sz="2200" dirty="0" err="1">
                <a:ea typeface="DengXian" panose="02010600030101010101" pitchFamily="2" charset="-122"/>
                <a:cs typeface="Times New Roman" panose="02020603050405020304" pitchFamily="18" charset="0"/>
              </a:rPr>
              <a:t>nder</a:t>
            </a:r>
            <a:r>
              <a:rPr lang="en-SG" sz="2200" dirty="0">
                <a:ea typeface="DengXian" panose="02010600030101010101" pitchFamily="2" charset="-122"/>
                <a:cs typeface="Times New Roman" panose="02020603050405020304" pitchFamily="18" charset="0"/>
              </a:rPr>
              <a:t> GEWCA, </a:t>
            </a:r>
            <a:r>
              <a:rPr lang="en-SG" sz="2200" u="sng" dirty="0">
                <a:ea typeface="DengXian" panose="02010600030101010101" pitchFamily="2" charset="-122"/>
                <a:cs typeface="Times New Roman" panose="02020603050405020304" pitchFamily="18" charset="0"/>
              </a:rPr>
              <a:t>it is an offence</a:t>
            </a:r>
            <a:r>
              <a:rPr lang="en-SG" sz="2200" dirty="0">
                <a:ea typeface="DengXian" panose="02010600030101010101" pitchFamily="2" charset="-122"/>
                <a:cs typeface="Times New Roman" panose="02020603050405020304" pitchFamily="18" charset="0"/>
              </a:rPr>
              <a:t>, if </a:t>
            </a:r>
          </a:p>
          <a:p>
            <a:pPr>
              <a:spcBef>
                <a:spcPts val="0"/>
              </a:spcBef>
              <a:buFont typeface="Wingdings" panose="05000000000000000000" pitchFamily="2" charset="2"/>
              <a:buChar char="§"/>
              <a:defRPr/>
            </a:pPr>
            <a:r>
              <a:rPr lang="en-SG" sz="2200" dirty="0">
                <a:ea typeface="DengXian" panose="02010600030101010101" pitchFamily="2" charset="-122"/>
                <a:cs typeface="Times New Roman" panose="02020603050405020304" pitchFamily="18" charset="0"/>
              </a:rPr>
              <a:t>the </a:t>
            </a:r>
            <a:r>
              <a:rPr lang="en-US" sz="2200" dirty="0">
                <a:ea typeface="DengXian" panose="02010600030101010101" pitchFamily="2" charset="-122"/>
                <a:cs typeface="Times New Roman" panose="02020603050405020304" pitchFamily="18" charset="0"/>
              </a:rPr>
              <a:t>person possesses a digital blueprint for the manufacture of a gun or a major part of a gun on a 3D printer or on an electronic milling machine; and</a:t>
            </a:r>
          </a:p>
          <a:p>
            <a:pPr>
              <a:spcBef>
                <a:spcPts val="0"/>
              </a:spcBef>
              <a:buFont typeface="Wingdings" panose="05000000000000000000" pitchFamily="2" charset="2"/>
              <a:buChar char="§"/>
              <a:defRPr/>
            </a:pPr>
            <a:r>
              <a:rPr lang="en-US" sz="2200" dirty="0">
                <a:ea typeface="DengXian" panose="02010600030101010101" pitchFamily="2" charset="-122"/>
                <a:cs typeface="Times New Roman" panose="02020603050405020304" pitchFamily="18" charset="0"/>
              </a:rPr>
              <a:t>the person is not one of the following:</a:t>
            </a:r>
          </a:p>
          <a:p>
            <a:pPr marL="0" indent="0">
              <a:spcBef>
                <a:spcPts val="0"/>
              </a:spcBef>
              <a:buNone/>
              <a:defRPr/>
            </a:pPr>
            <a:r>
              <a:rPr lang="en-US" sz="2200" dirty="0">
                <a:ea typeface="DengXian" panose="02010600030101010101" pitchFamily="2" charset="-122"/>
                <a:cs typeface="Times New Roman" panose="02020603050405020304" pitchFamily="18" charset="0"/>
              </a:rPr>
              <a:t>	(</a:t>
            </a:r>
            <a:r>
              <a:rPr lang="en-US" sz="2200" dirty="0" err="1">
                <a:ea typeface="DengXian" panose="02010600030101010101" pitchFamily="2" charset="-122"/>
                <a:cs typeface="Times New Roman" panose="02020603050405020304" pitchFamily="18" charset="0"/>
              </a:rPr>
              <a:t>i</a:t>
            </a:r>
            <a:r>
              <a:rPr lang="en-US" sz="2200" dirty="0">
                <a:ea typeface="DengXian" panose="02010600030101010101" pitchFamily="2" charset="-122"/>
                <a:cs typeface="Times New Roman" panose="02020603050405020304" pitchFamily="18" charset="0"/>
              </a:rPr>
              <a:t>)	a person granted a </a:t>
            </a:r>
            <a:r>
              <a:rPr lang="en-US" sz="2200" dirty="0" err="1">
                <a:ea typeface="DengXian" panose="02010600030101010101" pitchFamily="2" charset="-122"/>
                <a:cs typeface="Times New Roman" panose="02020603050405020304" pitchFamily="18" charset="0"/>
              </a:rPr>
              <a:t>licence</a:t>
            </a:r>
            <a:r>
              <a:rPr lang="en-US" sz="2200" dirty="0">
                <a:ea typeface="DengXian" panose="02010600030101010101" pitchFamily="2" charset="-122"/>
                <a:cs typeface="Times New Roman" panose="02020603050405020304" pitchFamily="18" charset="0"/>
              </a:rPr>
              <a:t> to manufacture the gun or major part of a gun using   </a:t>
            </a:r>
          </a:p>
          <a:p>
            <a:pPr marL="0" indent="0">
              <a:spcBef>
                <a:spcPts val="0"/>
              </a:spcBef>
              <a:buNone/>
              <a:defRPr/>
            </a:pPr>
            <a:r>
              <a:rPr lang="en-US" sz="2200" dirty="0">
                <a:ea typeface="DengXian" panose="02010600030101010101" pitchFamily="2" charset="-122"/>
                <a:cs typeface="Times New Roman" panose="02020603050405020304" pitchFamily="18" charset="0"/>
              </a:rPr>
              <a:t>		a 3D printer or on an electronic milling machine;</a:t>
            </a:r>
          </a:p>
          <a:p>
            <a:pPr marL="0" indent="0">
              <a:spcBef>
                <a:spcPts val="0"/>
              </a:spcBef>
              <a:buNone/>
              <a:defRPr/>
            </a:pPr>
            <a:r>
              <a:rPr lang="en-US" sz="2200" dirty="0">
                <a:ea typeface="DengXian" panose="02010600030101010101" pitchFamily="2" charset="-122"/>
                <a:cs typeface="Times New Roman" panose="02020603050405020304" pitchFamily="18" charset="0"/>
              </a:rPr>
              <a:t>	(ii)	a person exempt from this section under section 87, 88 or 89 in relation to that manufacture of the gun or major part of a gun.</a:t>
            </a:r>
          </a:p>
          <a:p>
            <a:pPr>
              <a:spcBef>
                <a:spcPts val="0"/>
              </a:spcBef>
              <a:defRPr/>
            </a:pPr>
            <a:endParaRPr lang="en-SG" sz="2200" dirty="0">
              <a:ea typeface="DengXia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6B4CF287-2F5A-0A3F-3611-73FBABC10983}"/>
              </a:ext>
            </a:extLst>
          </p:cNvPr>
          <p:cNvSpPr>
            <a:spLocks noGrp="1"/>
          </p:cNvSpPr>
          <p:nvPr>
            <p:ph type="title"/>
          </p:nvPr>
        </p:nvSpPr>
        <p:spPr>
          <a:xfrm>
            <a:off x="1622042" y="542397"/>
            <a:ext cx="9936000" cy="587613"/>
          </a:xfrm>
        </p:spPr>
        <p:txBody>
          <a:bodyPr/>
          <a:lstStyle/>
          <a:p>
            <a:r>
              <a:rPr lang="en-US" dirty="0"/>
              <a:t>GEWCA Regulatory Regime for Guns</a:t>
            </a:r>
            <a:endParaRPr lang="en-SG" dirty="0"/>
          </a:p>
        </p:txBody>
      </p:sp>
      <p:sp>
        <p:nvSpPr>
          <p:cNvPr id="4" name="TextBox 3">
            <a:extLst>
              <a:ext uri="{FF2B5EF4-FFF2-40B4-BE49-F238E27FC236}">
                <a16:creationId xmlns:a16="http://schemas.microsoft.com/office/drawing/2014/main" id="{065AB51B-AC94-C566-5FFC-5393427B6697}"/>
              </a:ext>
            </a:extLst>
          </p:cNvPr>
          <p:cNvSpPr txBox="1"/>
          <p:nvPr/>
        </p:nvSpPr>
        <p:spPr>
          <a:xfrm>
            <a:off x="1363366" y="5799600"/>
            <a:ext cx="6102848" cy="738664"/>
          </a:xfrm>
          <a:prstGeom prst="rect">
            <a:avLst/>
          </a:prstGeom>
          <a:noFill/>
        </p:spPr>
        <p:txBody>
          <a:bodyPr wrap="square">
            <a:spAutoFit/>
          </a:bodyPr>
          <a:lstStyle/>
          <a:p>
            <a:pPr>
              <a:defRPr/>
            </a:pPr>
            <a:r>
              <a:rPr kumimoji="0" lang="en-US" sz="140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Section 87 - General exemption for law enforcement, </a:t>
            </a:r>
            <a:r>
              <a:rPr kumimoji="0" lang="en-US" sz="1400" i="0" u="none" strike="noStrike" kern="1200" cap="none" spc="0" normalizeH="0" baseline="0" noProof="0" dirty="0" err="1">
                <a:ln>
                  <a:noFill/>
                </a:ln>
                <a:solidFill>
                  <a:srgbClr val="002060"/>
                </a:solidFill>
                <a:effectLst/>
                <a:uLnTx/>
                <a:uFillTx/>
                <a:ea typeface="Calibri" panose="020F0502020204030204" pitchFamily="34" charset="0"/>
                <a:cs typeface="Calibri" panose="020F0502020204030204" pitchFamily="34" charset="0"/>
              </a:rPr>
              <a:t>etc</a:t>
            </a:r>
            <a:r>
              <a:rPr kumimoji="0" lang="en-US" sz="140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 </a:t>
            </a:r>
          </a:p>
          <a:p>
            <a:pPr>
              <a:defRPr/>
            </a:pPr>
            <a:r>
              <a:rPr lang="en-US" sz="1400" dirty="0">
                <a:solidFill>
                  <a:srgbClr val="002060"/>
                </a:solidFill>
                <a:ea typeface="Calibri" panose="020F0502020204030204" pitchFamily="34" charset="0"/>
                <a:cs typeface="Calibri" panose="020F0502020204030204" pitchFamily="34" charset="0"/>
              </a:rPr>
              <a:t>Section 88 - Exemption for </a:t>
            </a:r>
            <a:r>
              <a:rPr lang="en-US" sz="1400" dirty="0" err="1">
                <a:solidFill>
                  <a:srgbClr val="002060"/>
                </a:solidFill>
                <a:ea typeface="Calibri" panose="020F0502020204030204" pitchFamily="34" charset="0"/>
                <a:cs typeface="Calibri" panose="020F0502020204030204" pitchFamily="34" charset="0"/>
              </a:rPr>
              <a:t>defence</a:t>
            </a:r>
            <a:r>
              <a:rPr lang="en-US" sz="1400" dirty="0">
                <a:solidFill>
                  <a:srgbClr val="002060"/>
                </a:solidFill>
                <a:ea typeface="Calibri" panose="020F0502020204030204" pitchFamily="34" charset="0"/>
                <a:cs typeface="Calibri" panose="020F0502020204030204" pitchFamily="34" charset="0"/>
              </a:rPr>
              <a:t> purposes</a:t>
            </a:r>
          </a:p>
          <a:p>
            <a:pPr>
              <a:defRPr/>
            </a:pPr>
            <a:r>
              <a:rPr kumimoji="0" lang="en-US" sz="1400" i="0" u="none" strike="noStrike" kern="1200" cap="none" spc="0" normalizeH="0" baseline="0" noProof="0" dirty="0">
                <a:ln>
                  <a:noFill/>
                </a:ln>
                <a:solidFill>
                  <a:srgbClr val="002060"/>
                </a:solidFill>
                <a:effectLst/>
                <a:uLnTx/>
                <a:uFillTx/>
                <a:ea typeface="Calibri" panose="020F0502020204030204" pitchFamily="34" charset="0"/>
                <a:cs typeface="Calibri" panose="020F0502020204030204" pitchFamily="34" charset="0"/>
              </a:rPr>
              <a:t>Section 89 - Administrative exemption</a:t>
            </a:r>
          </a:p>
        </p:txBody>
      </p:sp>
      <p:sp>
        <p:nvSpPr>
          <p:cNvPr id="6" name="Footer Placeholder 4">
            <a:extLst>
              <a:ext uri="{FF2B5EF4-FFF2-40B4-BE49-F238E27FC236}">
                <a16:creationId xmlns:a16="http://schemas.microsoft.com/office/drawing/2014/main" id="{54689A81-EF48-4BFB-84EA-3A695F3BA131}"/>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176926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B8F7F7-6C80-1827-D10C-D31A5AAF6D50}"/>
              </a:ext>
            </a:extLst>
          </p:cNvPr>
          <p:cNvSpPr>
            <a:spLocks noGrp="1"/>
          </p:cNvSpPr>
          <p:nvPr>
            <p:ph type="body" sz="quarter" idx="12"/>
          </p:nvPr>
        </p:nvSpPr>
        <p:spPr>
          <a:xfrm>
            <a:off x="1775638" y="1424763"/>
            <a:ext cx="10152954" cy="3626208"/>
          </a:xfrm>
        </p:spPr>
        <p:txBody>
          <a:bodyPr/>
          <a:lstStyle/>
          <a:p>
            <a:r>
              <a:rPr lang="en-US" sz="2400" dirty="0">
                <a:latin typeface="+mn-lt"/>
              </a:rPr>
              <a:t>Raise awareness of Guns, Explosives and Weapons Control Act (GEWCA) provisions that affect e-Commerce Platforms </a:t>
            </a:r>
          </a:p>
          <a:p>
            <a:r>
              <a:rPr lang="en-US" sz="2400" dirty="0">
                <a:latin typeface="+mn-lt"/>
              </a:rPr>
              <a:t>Clarify responsibilities of e-commerce platforms and compliance expectations</a:t>
            </a:r>
          </a:p>
          <a:p>
            <a:r>
              <a:rPr lang="en-US" sz="2400" dirty="0">
                <a:latin typeface="+mn-lt"/>
              </a:rPr>
              <a:t>Highlight key risk areas and common non-compliance </a:t>
            </a:r>
          </a:p>
          <a:p>
            <a:pPr marL="0" indent="0">
              <a:buNone/>
            </a:pPr>
            <a:endParaRPr lang="en-US" sz="2400" dirty="0">
              <a:latin typeface="+mn-lt"/>
            </a:endParaRPr>
          </a:p>
          <a:p>
            <a:pPr marL="0" indent="0">
              <a:buNone/>
            </a:pPr>
            <a:endParaRPr lang="en-US" sz="2400" dirty="0">
              <a:latin typeface="+mn-lt"/>
            </a:endParaRPr>
          </a:p>
          <a:p>
            <a:pPr marL="160338" indent="0">
              <a:buNone/>
            </a:pPr>
            <a:endParaRPr lang="en-US" sz="2400" dirty="0">
              <a:latin typeface="+mn-lt"/>
            </a:endParaRPr>
          </a:p>
        </p:txBody>
      </p:sp>
      <p:sp>
        <p:nvSpPr>
          <p:cNvPr id="5" name="Title 4">
            <a:extLst>
              <a:ext uri="{FF2B5EF4-FFF2-40B4-BE49-F238E27FC236}">
                <a16:creationId xmlns:a16="http://schemas.microsoft.com/office/drawing/2014/main" id="{29AC6938-88C4-14DB-80BA-E8D8F9E84235}"/>
              </a:ext>
            </a:extLst>
          </p:cNvPr>
          <p:cNvSpPr>
            <a:spLocks noGrp="1"/>
          </p:cNvSpPr>
          <p:nvPr>
            <p:ph type="title"/>
          </p:nvPr>
        </p:nvSpPr>
        <p:spPr>
          <a:xfrm>
            <a:off x="1622042" y="603882"/>
            <a:ext cx="9936000" cy="587613"/>
          </a:xfrm>
        </p:spPr>
        <p:txBody>
          <a:bodyPr/>
          <a:lstStyle/>
          <a:p>
            <a:r>
              <a:rPr lang="en-US" dirty="0"/>
              <a:t>Objectives</a:t>
            </a:r>
            <a:endParaRPr lang="en-SG" dirty="0"/>
          </a:p>
        </p:txBody>
      </p:sp>
      <p:sp>
        <p:nvSpPr>
          <p:cNvPr id="4" name="Footer Placeholder 3">
            <a:extLst>
              <a:ext uri="{FF2B5EF4-FFF2-40B4-BE49-F238E27FC236}">
                <a16:creationId xmlns:a16="http://schemas.microsoft.com/office/drawing/2014/main" id="{29E68E9E-EE78-B8A8-3CE7-8EAC8721528D}"/>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185767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19E7-05D8-4A7D-5F4B-3CA02D8CDE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671179-BF8A-3FE7-E00D-39EC40F0C1A6}"/>
              </a:ext>
            </a:extLst>
          </p:cNvPr>
          <p:cNvSpPr>
            <a:spLocks noGrp="1"/>
          </p:cNvSpPr>
          <p:nvPr>
            <p:ph type="body" sz="quarter" idx="12"/>
          </p:nvPr>
        </p:nvSpPr>
        <p:spPr>
          <a:xfrm>
            <a:off x="1513490" y="1476243"/>
            <a:ext cx="9936000" cy="3952100"/>
          </a:xfrm>
        </p:spPr>
        <p:txBody>
          <a:bodyPr/>
          <a:lstStyle/>
          <a:p>
            <a:pPr>
              <a:spcBef>
                <a:spcPts val="0"/>
              </a:spcBef>
              <a:defRPr/>
            </a:pPr>
            <a:r>
              <a:rPr lang="en-US" dirty="0">
                <a:ea typeface="DengXian" panose="02010600030101010101" pitchFamily="2" charset="-122"/>
                <a:cs typeface="Times New Roman" panose="02020603050405020304" pitchFamily="18" charset="0"/>
              </a:rPr>
              <a:t>3D Printing or producing any part of a gun</a:t>
            </a:r>
            <a:endParaRPr lang="en-US" strike="sngStrike" dirty="0">
              <a:ea typeface="DengXian" panose="02010600030101010101" pitchFamily="2" charset="-122"/>
              <a:cs typeface="Times New Roman" panose="02020603050405020304" pitchFamily="18" charset="0"/>
            </a:endParaRPr>
          </a:p>
          <a:p>
            <a:pPr marL="0" indent="0">
              <a:spcBef>
                <a:spcPts val="0"/>
              </a:spcBef>
              <a:buNone/>
              <a:defRPr/>
            </a:pPr>
            <a:endParaRPr lang="en-US" dirty="0">
              <a:ea typeface="DengXian" panose="02010600030101010101" pitchFamily="2" charset="-122"/>
              <a:cs typeface="Times New Roman" panose="02020603050405020304" pitchFamily="18" charset="0"/>
            </a:endParaRPr>
          </a:p>
          <a:p>
            <a:pPr>
              <a:spcBef>
                <a:spcPts val="0"/>
              </a:spcBef>
              <a:defRPr/>
            </a:pPr>
            <a:r>
              <a:rPr lang="en-US" dirty="0">
                <a:ea typeface="DengXian" panose="02010600030101010101" pitchFamily="2" charset="-122"/>
                <a:cs typeface="Times New Roman" panose="02020603050405020304" pitchFamily="18" charset="0"/>
              </a:rPr>
              <a:t>Possessing or sharing digital blueprints that can make such parts</a:t>
            </a:r>
          </a:p>
          <a:p>
            <a:pPr marL="0" indent="0">
              <a:spcBef>
                <a:spcPts val="0"/>
              </a:spcBef>
              <a:buNone/>
              <a:defRPr/>
            </a:pPr>
            <a:endParaRPr lang="en-US" dirty="0">
              <a:ea typeface="DengXian" panose="02010600030101010101" pitchFamily="2" charset="-122"/>
              <a:cs typeface="Times New Roman" panose="02020603050405020304" pitchFamily="18" charset="0"/>
            </a:endParaRPr>
          </a:p>
          <a:p>
            <a:pPr>
              <a:spcBef>
                <a:spcPts val="0"/>
              </a:spcBef>
              <a:defRPr/>
            </a:pPr>
            <a:r>
              <a:rPr lang="en-US" dirty="0">
                <a:ea typeface="DengXian" panose="02010600030101010101" pitchFamily="2" charset="-122"/>
                <a:cs typeface="Times New Roman" panose="02020603050405020304" pitchFamily="18" charset="0"/>
              </a:rPr>
              <a:t>Supplying or conveying firearms components </a:t>
            </a:r>
          </a:p>
          <a:p>
            <a:pPr marL="0" indent="0">
              <a:spcBef>
                <a:spcPts val="0"/>
              </a:spcBef>
              <a:buNone/>
              <a:defRPr/>
            </a:pPr>
            <a:endParaRPr lang="en-US" dirty="0">
              <a:ea typeface="DengXian" panose="02010600030101010101" pitchFamily="2" charset="-122"/>
              <a:cs typeface="Times New Roman" panose="02020603050405020304" pitchFamily="18" charset="0"/>
            </a:endParaRPr>
          </a:p>
          <a:p>
            <a:pPr>
              <a:spcBef>
                <a:spcPts val="0"/>
              </a:spcBef>
              <a:defRPr/>
            </a:pPr>
            <a:r>
              <a:rPr lang="en-US" dirty="0">
                <a:ea typeface="DengXian" panose="02010600030101010101" pitchFamily="2" charset="-122"/>
                <a:cs typeface="Times New Roman" panose="02020603050405020304" pitchFamily="18" charset="0"/>
              </a:rPr>
              <a:t>Conducting 3D printing, training or file-sharing involving gun/ gun parts or blueprints without a valid licence or authorization</a:t>
            </a:r>
          </a:p>
          <a:p>
            <a:pPr marL="0" indent="0">
              <a:spcBef>
                <a:spcPts val="0"/>
              </a:spcBef>
              <a:buNone/>
              <a:defRPr/>
            </a:pPr>
            <a:endParaRPr lang="en-US" dirty="0">
              <a:ea typeface="DengXian" panose="02010600030101010101" pitchFamily="2" charset="-122"/>
              <a:cs typeface="Times New Roman" panose="02020603050405020304" pitchFamily="18" charset="0"/>
            </a:endParaRPr>
          </a:p>
          <a:p>
            <a:pPr>
              <a:spcBef>
                <a:spcPts val="0"/>
              </a:spcBef>
              <a:defRPr/>
            </a:pPr>
            <a:r>
              <a:rPr lang="en-US" dirty="0">
                <a:ea typeface="DengXian" panose="02010600030101010101" pitchFamily="2" charset="-122"/>
                <a:cs typeface="Times New Roman" panose="02020603050405020304" pitchFamily="18" charset="0"/>
              </a:rPr>
              <a:t>Applies whether done intentionally or recklessly</a:t>
            </a:r>
          </a:p>
          <a:p>
            <a:pPr marL="0" indent="0">
              <a:spcBef>
                <a:spcPts val="0"/>
              </a:spcBef>
              <a:buNone/>
              <a:defRPr/>
            </a:pPr>
            <a:endParaRPr lang="en-SG" dirty="0">
              <a:ea typeface="DengXia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EF6FFA58-929E-42DD-054C-96A668321141}"/>
              </a:ext>
            </a:extLst>
          </p:cNvPr>
          <p:cNvSpPr>
            <a:spLocks noGrp="1"/>
          </p:cNvSpPr>
          <p:nvPr>
            <p:ph type="title"/>
          </p:nvPr>
        </p:nvSpPr>
        <p:spPr>
          <a:xfrm>
            <a:off x="1505525" y="687704"/>
            <a:ext cx="10300138" cy="607752"/>
          </a:xfrm>
        </p:spPr>
        <p:txBody>
          <a:bodyPr/>
          <a:lstStyle/>
          <a:p>
            <a:r>
              <a:rPr lang="en-US" sz="2800" dirty="0"/>
              <a:t>What Constitutes an Offence</a:t>
            </a:r>
            <a:endParaRPr lang="en-SG" sz="2800" dirty="0"/>
          </a:p>
        </p:txBody>
      </p:sp>
      <p:sp>
        <p:nvSpPr>
          <p:cNvPr id="4" name="Footer Placeholder 4">
            <a:extLst>
              <a:ext uri="{FF2B5EF4-FFF2-40B4-BE49-F238E27FC236}">
                <a16:creationId xmlns:a16="http://schemas.microsoft.com/office/drawing/2014/main" id="{525B0AEB-45C7-4862-7872-53B38B2CC076}"/>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361551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FF44E-6DD8-42A9-2703-4A02FECA77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44FA14-681E-5A5E-C76C-F5C2234ADFB9}"/>
              </a:ext>
            </a:extLst>
          </p:cNvPr>
          <p:cNvSpPr>
            <a:spLocks noGrp="1"/>
          </p:cNvSpPr>
          <p:nvPr>
            <p:ph type="body" sz="quarter" idx="12"/>
          </p:nvPr>
        </p:nvSpPr>
        <p:spPr>
          <a:xfrm>
            <a:off x="1368366" y="721959"/>
            <a:ext cx="10566132" cy="5726138"/>
          </a:xfrm>
        </p:spPr>
        <p:txBody>
          <a:bodyPr/>
          <a:lstStyle/>
          <a:p>
            <a:r>
              <a:rPr lang="en-SG" dirty="0"/>
              <a:t>Police do not allow the import of toy guns that:</a:t>
            </a:r>
          </a:p>
          <a:p>
            <a:pPr lvl="1"/>
            <a:r>
              <a:rPr lang="en-US" sz="2000" dirty="0"/>
              <a:t>Closely resemble real firearms </a:t>
            </a:r>
          </a:p>
          <a:p>
            <a:pPr lvl="1"/>
            <a:r>
              <a:rPr lang="en-US" sz="2000" dirty="0"/>
              <a:t>Can be modified to look realistic </a:t>
            </a:r>
          </a:p>
          <a:p>
            <a:pPr lvl="1"/>
            <a:r>
              <a:rPr lang="en-US" sz="2000" dirty="0"/>
              <a:t>Shoot hard projectiles </a:t>
            </a:r>
          </a:p>
          <a:p>
            <a:pPr lvl="1"/>
            <a:r>
              <a:rPr lang="en-US" sz="2000" dirty="0"/>
              <a:t>Are “Cap Guns” </a:t>
            </a:r>
          </a:p>
          <a:p>
            <a:pPr lvl="1"/>
            <a:r>
              <a:rPr lang="en-US" sz="2000" dirty="0"/>
              <a:t>Exceed prescribed projectile speed limits (e.g. above 250 fps) </a:t>
            </a:r>
          </a:p>
          <a:p>
            <a:pPr lvl="0"/>
            <a:r>
              <a:rPr lang="en-SG" dirty="0"/>
              <a:t>Items resembling real firearms can cause alarm or be misused </a:t>
            </a:r>
          </a:p>
          <a:p>
            <a:pPr lvl="0"/>
            <a:r>
              <a:rPr lang="en-SG" dirty="0"/>
              <a:t>Toy or replica guns resembling real firearms are not approved for import, even if intended for recreational use </a:t>
            </a:r>
          </a:p>
          <a:p>
            <a:pPr lvl="0"/>
            <a:r>
              <a:rPr lang="en-US" dirty="0"/>
              <a:t>Listings for realistic toy guns or replicas are not permitted for import and distribution </a:t>
            </a:r>
          </a:p>
          <a:p>
            <a:pPr lvl="0"/>
            <a:r>
              <a:rPr lang="en-US" dirty="0"/>
              <a:t>	Even if labelled as “toy”, items that look like real guns are disallowed and may be investigated (e.g. gun shaped firelighter) </a:t>
            </a:r>
          </a:p>
          <a:p>
            <a:pPr lvl="0"/>
            <a:r>
              <a:rPr lang="en-US" dirty="0"/>
              <a:t>	Platforms should block, flag or delist such listings. </a:t>
            </a:r>
          </a:p>
          <a:p>
            <a:pPr lvl="0"/>
            <a:endParaRPr lang="en-SG" dirty="0"/>
          </a:p>
          <a:p>
            <a:pPr marL="0" indent="0">
              <a:spcBef>
                <a:spcPts val="0"/>
              </a:spcBef>
              <a:buNone/>
              <a:defRPr/>
            </a:pPr>
            <a:endParaRPr lang="en-US" dirty="0">
              <a:ea typeface="DengXian" panose="02010600030101010101" pitchFamily="2" charset="-122"/>
              <a:cs typeface="Times New Roman" panose="02020603050405020304" pitchFamily="18" charset="0"/>
            </a:endParaRPr>
          </a:p>
          <a:p>
            <a:pPr marL="0" indent="0">
              <a:spcBef>
                <a:spcPts val="0"/>
              </a:spcBef>
              <a:buNone/>
              <a:defRPr/>
            </a:pPr>
            <a:endParaRPr lang="en-SG" dirty="0">
              <a:ea typeface="DengXia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E9714168-AC81-FF94-45F7-49030F97A4A8}"/>
              </a:ext>
            </a:extLst>
          </p:cNvPr>
          <p:cNvSpPr>
            <a:spLocks noGrp="1"/>
          </p:cNvSpPr>
          <p:nvPr>
            <p:ph type="title"/>
          </p:nvPr>
        </p:nvSpPr>
        <p:spPr>
          <a:xfrm>
            <a:off x="1368365" y="152214"/>
            <a:ext cx="10300138" cy="607752"/>
          </a:xfrm>
        </p:spPr>
        <p:txBody>
          <a:bodyPr/>
          <a:lstStyle/>
          <a:p>
            <a:r>
              <a:rPr lang="en-US" sz="2800" dirty="0"/>
              <a:t>Realistic Toy / Replica Guns (Regulated under RIER) </a:t>
            </a:r>
            <a:endParaRPr lang="en-SG" sz="2800" dirty="0"/>
          </a:p>
        </p:txBody>
      </p:sp>
      <p:sp>
        <p:nvSpPr>
          <p:cNvPr id="4" name="Footer Placeholder 4">
            <a:extLst>
              <a:ext uri="{FF2B5EF4-FFF2-40B4-BE49-F238E27FC236}">
                <a16:creationId xmlns:a16="http://schemas.microsoft.com/office/drawing/2014/main" id="{43F20627-8453-BDD1-646D-E6F9413D841E}"/>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190055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38DB-5D4A-FEB3-91BA-CFFF35912D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A0B14B-EA34-8C93-7C80-B91A492377C5}"/>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Explosives </a:t>
            </a:r>
          </a:p>
        </p:txBody>
      </p:sp>
      <p:sp>
        <p:nvSpPr>
          <p:cNvPr id="4" name="Footer Placeholder 3">
            <a:extLst>
              <a:ext uri="{FF2B5EF4-FFF2-40B4-BE49-F238E27FC236}">
                <a16:creationId xmlns:a16="http://schemas.microsoft.com/office/drawing/2014/main" id="{471D9427-5F9B-7EB4-5312-C59007208FEA}"/>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49204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a:xfrm>
            <a:off x="1622042" y="876535"/>
            <a:ext cx="10204198" cy="5304300"/>
          </a:xfrm>
        </p:spPr>
        <p:txBody>
          <a:bodyPr/>
          <a:lstStyle/>
          <a:p>
            <a:r>
              <a:rPr lang="en-US" sz="2400" dirty="0"/>
              <a:t>These activities will require licences under GEWCA:</a:t>
            </a:r>
          </a:p>
          <a:p>
            <a:pPr lvl="1"/>
            <a:r>
              <a:rPr lang="en-US" sz="2400" dirty="0"/>
              <a:t>Manufacturing</a:t>
            </a:r>
          </a:p>
          <a:p>
            <a:pPr lvl="1"/>
            <a:r>
              <a:rPr lang="en-US" sz="2400" dirty="0"/>
              <a:t>Supply</a:t>
            </a:r>
          </a:p>
          <a:p>
            <a:pPr lvl="1"/>
            <a:r>
              <a:rPr lang="en-US" sz="2400" dirty="0"/>
              <a:t>Possession</a:t>
            </a:r>
          </a:p>
          <a:p>
            <a:pPr lvl="1"/>
            <a:r>
              <a:rPr lang="en-US" sz="2400" dirty="0"/>
              <a:t>Use</a:t>
            </a:r>
          </a:p>
          <a:p>
            <a:pPr lvl="1"/>
            <a:r>
              <a:rPr lang="en-US" sz="2400" dirty="0"/>
              <a:t>Disposal</a:t>
            </a:r>
          </a:p>
          <a:p>
            <a:pPr lvl="1"/>
            <a:r>
              <a:rPr lang="en-US" sz="2400" dirty="0"/>
              <a:t>Import/Export</a:t>
            </a:r>
            <a:endParaRPr lang="en-US" sz="2400" strike="sngStrike" dirty="0">
              <a:solidFill>
                <a:srgbClr val="FF0000"/>
              </a:solidFill>
            </a:endParaRPr>
          </a:p>
          <a:p>
            <a:pPr lvl="1"/>
            <a:r>
              <a:rPr lang="en-US" sz="2400" dirty="0"/>
              <a:t>Rock Blasting Using Explosives</a:t>
            </a:r>
          </a:p>
          <a:p>
            <a:pPr lvl="1"/>
            <a:r>
              <a:rPr lang="en-US" sz="2400" dirty="0"/>
              <a:t>Fireworks Display</a:t>
            </a:r>
          </a:p>
          <a:p>
            <a:pPr marL="0" indent="0">
              <a:buNone/>
            </a:pPr>
            <a:endParaRPr lang="en-US" sz="2400" dirty="0"/>
          </a:p>
          <a:p>
            <a:pPr marL="0" indent="0">
              <a:buNone/>
            </a:pPr>
            <a:endParaRPr lang="en-SG" sz="2400" dirty="0"/>
          </a:p>
        </p:txBody>
      </p:sp>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p:txBody>
          <a:bodyPr/>
          <a:lstStyle/>
          <a:p>
            <a:r>
              <a:rPr lang="en-US" sz="3200" dirty="0"/>
              <a:t>GEWCA Regulatory Regime for </a:t>
            </a:r>
            <a:r>
              <a:rPr lang="en-US" sz="3200" u="sng" dirty="0"/>
              <a:t>Explosives </a:t>
            </a:r>
            <a:endParaRPr lang="en-US" sz="3200" dirty="0"/>
          </a:p>
        </p:txBody>
      </p:sp>
      <p:sp>
        <p:nvSpPr>
          <p:cNvPr id="4" name="Footer Placeholder 3">
            <a:extLst>
              <a:ext uri="{FF2B5EF4-FFF2-40B4-BE49-F238E27FC236}">
                <a16:creationId xmlns:a16="http://schemas.microsoft.com/office/drawing/2014/main" id="{778B2378-B850-E782-0599-7969033C2CDC}"/>
              </a:ext>
            </a:extLst>
          </p:cNvPr>
          <p:cNvSpPr>
            <a:spLocks noGrp="1"/>
          </p:cNvSpPr>
          <p:nvPr>
            <p:ph type="ftr" sz="quarter" idx="14"/>
          </p:nvPr>
        </p:nvSpPr>
        <p:spPr/>
        <p:txBody>
          <a:bodyPr/>
          <a:lstStyle/>
          <a:p>
            <a:r>
              <a:rPr lang="en-US"/>
              <a:t>Official (Closed) / Non-Sensitive</a:t>
            </a:r>
            <a:endParaRPr lang="en-US" dirty="0"/>
          </a:p>
        </p:txBody>
      </p:sp>
    </p:spTree>
    <p:extLst>
      <p:ext uri="{BB962C8B-B14F-4D97-AF65-F5344CB8AC3E}">
        <p14:creationId xmlns:p14="http://schemas.microsoft.com/office/powerpoint/2010/main" val="402508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a:xfrm>
            <a:off x="1484882" y="919962"/>
            <a:ext cx="9936000" cy="5304300"/>
          </a:xfrm>
        </p:spPr>
        <p:txBody>
          <a:bodyPr/>
          <a:lstStyle/>
          <a:p>
            <a:r>
              <a:rPr lang="en-US" sz="2400" dirty="0" err="1"/>
              <a:t>Desensitised</a:t>
            </a:r>
            <a:r>
              <a:rPr lang="en-US" sz="2400" dirty="0"/>
              <a:t> Explosives (DEs) are explosive substances (in solid or liquid states) which explosive properties have been suppressed by methods such as wetting with water or alcohols, or dilution with other substances</a:t>
            </a:r>
          </a:p>
          <a:p>
            <a:r>
              <a:rPr lang="en-US" sz="2400" dirty="0"/>
              <a:t>Previously, </a:t>
            </a:r>
            <a:r>
              <a:rPr lang="en-US" sz="2400" dirty="0">
                <a:solidFill>
                  <a:srgbClr val="002060"/>
                </a:solidFill>
              </a:rPr>
              <a:t>most DEs are regulated by SCDF as Flammable Materials under the Fire Safety Act </a:t>
            </a:r>
          </a:p>
          <a:p>
            <a:r>
              <a:rPr lang="en-US" sz="2400" u="sng" dirty="0"/>
              <a:t>With operationalization of GEWCA from 1 July 2025, all DEs are regulated as Explosives under GEWCA and Police is the Competent Authority</a:t>
            </a:r>
          </a:p>
          <a:p>
            <a:r>
              <a:rPr lang="en-US" sz="2400" dirty="0"/>
              <a:t>Existing </a:t>
            </a:r>
            <a:r>
              <a:rPr lang="en-US" sz="2400" dirty="0" err="1"/>
              <a:t>licences</a:t>
            </a:r>
            <a:r>
              <a:rPr lang="en-US" sz="2400" dirty="0"/>
              <a:t> issued by SCDF will remain valid (until expiry of the </a:t>
            </a:r>
            <a:r>
              <a:rPr lang="en-US" sz="2400" dirty="0" err="1"/>
              <a:t>licences</a:t>
            </a:r>
            <a:r>
              <a:rPr lang="en-US" sz="2400" dirty="0"/>
              <a:t> issued by SCDF). Thereafter a </a:t>
            </a:r>
            <a:r>
              <a:rPr lang="en-US" sz="2400" dirty="0" err="1"/>
              <a:t>licence</a:t>
            </a:r>
            <a:r>
              <a:rPr lang="en-US" sz="2400" dirty="0"/>
              <a:t> under GEWCA will be required. </a:t>
            </a:r>
          </a:p>
          <a:p>
            <a:pPr marL="0" indent="0">
              <a:buNone/>
            </a:pPr>
            <a:endParaRPr lang="en-US" sz="2400" dirty="0">
              <a:solidFill>
                <a:srgbClr val="002060"/>
              </a:solidFill>
            </a:endParaRPr>
          </a:p>
          <a:p>
            <a:pPr marL="0" indent="0">
              <a:buNone/>
            </a:pPr>
            <a:endParaRPr lang="en-SG" sz="2400" dirty="0"/>
          </a:p>
        </p:txBody>
      </p:sp>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a:xfrm>
            <a:off x="1622042" y="310583"/>
            <a:ext cx="9936000" cy="587613"/>
          </a:xfrm>
        </p:spPr>
        <p:txBody>
          <a:bodyPr/>
          <a:lstStyle/>
          <a:p>
            <a:r>
              <a:rPr lang="en-US" sz="3200" dirty="0"/>
              <a:t>GEWCA Regulatory Regime for </a:t>
            </a:r>
            <a:r>
              <a:rPr lang="en-US" sz="3200" u="sng" dirty="0"/>
              <a:t>Explosives </a:t>
            </a:r>
            <a:endParaRPr lang="en-US" sz="3200" dirty="0"/>
          </a:p>
        </p:txBody>
      </p:sp>
      <p:sp>
        <p:nvSpPr>
          <p:cNvPr id="4" name="Footer Placeholder 3">
            <a:extLst>
              <a:ext uri="{FF2B5EF4-FFF2-40B4-BE49-F238E27FC236}">
                <a16:creationId xmlns:a16="http://schemas.microsoft.com/office/drawing/2014/main" id="{778B2378-B850-E782-0599-7969033C2CDC}"/>
              </a:ext>
            </a:extLst>
          </p:cNvPr>
          <p:cNvSpPr>
            <a:spLocks noGrp="1"/>
          </p:cNvSpPr>
          <p:nvPr>
            <p:ph type="ftr" sz="quarter" idx="14"/>
          </p:nvPr>
        </p:nvSpPr>
        <p:spPr/>
        <p:txBody>
          <a:bodyPr/>
          <a:lstStyle/>
          <a:p>
            <a:r>
              <a:rPr lang="en-US"/>
              <a:t>Official (Closed) / Non-Sensitive</a:t>
            </a:r>
            <a:endParaRPr lang="en-US" dirty="0"/>
          </a:p>
        </p:txBody>
      </p:sp>
    </p:spTree>
    <p:extLst>
      <p:ext uri="{BB962C8B-B14F-4D97-AF65-F5344CB8AC3E}">
        <p14:creationId xmlns:p14="http://schemas.microsoft.com/office/powerpoint/2010/main" val="395037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p:txBody>
          <a:bodyPr/>
          <a:lstStyle/>
          <a:p>
            <a:pPr marL="0" indent="0">
              <a:buNone/>
            </a:pPr>
            <a:r>
              <a:rPr lang="en-US" dirty="0"/>
              <a:t> </a:t>
            </a:r>
          </a:p>
          <a:p>
            <a:pPr marL="0" indent="0">
              <a:buNone/>
            </a:pPr>
            <a:endParaRPr lang="en-SG" dirty="0"/>
          </a:p>
        </p:txBody>
      </p:sp>
      <p:sp>
        <p:nvSpPr>
          <p:cNvPr id="3" name="Title 2">
            <a:extLst>
              <a:ext uri="{FF2B5EF4-FFF2-40B4-BE49-F238E27FC236}">
                <a16:creationId xmlns:a16="http://schemas.microsoft.com/office/drawing/2014/main" id="{99A484E9-B001-E275-8810-25190E41E7B7}"/>
              </a:ext>
            </a:extLst>
          </p:cNvPr>
          <p:cNvSpPr>
            <a:spLocks noGrp="1"/>
          </p:cNvSpPr>
          <p:nvPr>
            <p:ph type="title"/>
          </p:nvPr>
        </p:nvSpPr>
        <p:spPr>
          <a:xfrm>
            <a:off x="1152793" y="24937"/>
            <a:ext cx="9936000" cy="587613"/>
          </a:xfrm>
        </p:spPr>
        <p:txBody>
          <a:bodyPr/>
          <a:lstStyle/>
          <a:p>
            <a:r>
              <a:rPr lang="en-US" dirty="0"/>
              <a:t>List of Regulated DEs</a:t>
            </a:r>
            <a:endParaRPr lang="en-SG" dirty="0"/>
          </a:p>
        </p:txBody>
      </p:sp>
      <p:sp>
        <p:nvSpPr>
          <p:cNvPr id="4" name="Footer Placeholder 3">
            <a:extLst>
              <a:ext uri="{FF2B5EF4-FFF2-40B4-BE49-F238E27FC236}">
                <a16:creationId xmlns:a16="http://schemas.microsoft.com/office/drawing/2014/main" id="{778B2378-B850-E782-0599-7969033C2CDC}"/>
              </a:ext>
            </a:extLst>
          </p:cNvPr>
          <p:cNvSpPr>
            <a:spLocks noGrp="1"/>
          </p:cNvSpPr>
          <p:nvPr>
            <p:ph type="ftr" sz="quarter" idx="14"/>
          </p:nvPr>
        </p:nvSpPr>
        <p:spPr/>
        <p:txBody>
          <a:bodyPr/>
          <a:lstStyle/>
          <a:p>
            <a:r>
              <a:rPr lang="en-US"/>
              <a:t>Official (Closed) / Non-Sensitive</a:t>
            </a:r>
            <a:endParaRPr lang="en-US" dirty="0"/>
          </a:p>
        </p:txBody>
      </p:sp>
      <p:graphicFrame>
        <p:nvGraphicFramePr>
          <p:cNvPr id="5" name="Table 4">
            <a:extLst>
              <a:ext uri="{FF2B5EF4-FFF2-40B4-BE49-F238E27FC236}">
                <a16:creationId xmlns:a16="http://schemas.microsoft.com/office/drawing/2014/main" id="{1C6D955A-8A9F-6220-568A-542E0E3695CF}"/>
              </a:ext>
            </a:extLst>
          </p:cNvPr>
          <p:cNvGraphicFramePr>
            <a:graphicFrameLocks noGrp="1"/>
          </p:cNvGraphicFramePr>
          <p:nvPr>
            <p:extLst>
              <p:ext uri="{D42A27DB-BD31-4B8C-83A1-F6EECF244321}">
                <p14:modId xmlns:p14="http://schemas.microsoft.com/office/powerpoint/2010/main" val="11738418"/>
              </p:ext>
            </p:extLst>
          </p:nvPr>
        </p:nvGraphicFramePr>
        <p:xfrm>
          <a:off x="1072694" y="505375"/>
          <a:ext cx="11170968" cy="6337368"/>
        </p:xfrm>
        <a:graphic>
          <a:graphicData uri="http://schemas.openxmlformats.org/drawingml/2006/table">
            <a:tbl>
              <a:tblPr>
                <a:tableStyleId>{5C22544A-7EE6-4342-B048-85BDC9FD1C3A}</a:tableStyleId>
              </a:tblPr>
              <a:tblGrid>
                <a:gridCol w="266003">
                  <a:extLst>
                    <a:ext uri="{9D8B030D-6E8A-4147-A177-3AD203B41FA5}">
                      <a16:colId xmlns:a16="http://schemas.microsoft.com/office/drawing/2014/main" val="538762648"/>
                    </a:ext>
                  </a:extLst>
                </a:gridCol>
                <a:gridCol w="945393">
                  <a:extLst>
                    <a:ext uri="{9D8B030D-6E8A-4147-A177-3AD203B41FA5}">
                      <a16:colId xmlns:a16="http://schemas.microsoft.com/office/drawing/2014/main" val="2172435805"/>
                    </a:ext>
                  </a:extLst>
                </a:gridCol>
                <a:gridCol w="8841563">
                  <a:extLst>
                    <a:ext uri="{9D8B030D-6E8A-4147-A177-3AD203B41FA5}">
                      <a16:colId xmlns:a16="http://schemas.microsoft.com/office/drawing/2014/main" val="2079874080"/>
                    </a:ext>
                  </a:extLst>
                </a:gridCol>
                <a:gridCol w="1118009">
                  <a:extLst>
                    <a:ext uri="{9D8B030D-6E8A-4147-A177-3AD203B41FA5}">
                      <a16:colId xmlns:a16="http://schemas.microsoft.com/office/drawing/2014/main" val="2443460702"/>
                    </a:ext>
                  </a:extLst>
                </a:gridCol>
              </a:tblGrid>
              <a:tr h="358345">
                <a:tc>
                  <a:txBody>
                    <a:bodyPr/>
                    <a:lstStyle/>
                    <a:p>
                      <a:pPr algn="l" rtl="0" fontAlgn="b"/>
                      <a:r>
                        <a:rPr lang="en-SG" sz="1700" b="1" u="none" strike="noStrike" dirty="0">
                          <a:solidFill>
                            <a:schemeClr val="bg1"/>
                          </a:solidFill>
                          <a:effectLst/>
                        </a:rPr>
                        <a:t> </a:t>
                      </a:r>
                      <a:endParaRPr lang="en-SG" sz="1700" b="1" i="0" u="none" strike="noStrike" dirty="0">
                        <a:solidFill>
                          <a:schemeClr val="bg1"/>
                        </a:solidFill>
                        <a:effectLst/>
                        <a:latin typeface="Calibri" panose="020F0502020204030204" pitchFamily="34" charset="0"/>
                      </a:endParaRPr>
                    </a:p>
                  </a:txBody>
                  <a:tcPr marL="5688" marR="5688" marT="5688" marB="0">
                    <a:solidFill>
                      <a:srgbClr val="00205B"/>
                    </a:solidFill>
                  </a:tcPr>
                </a:tc>
                <a:tc>
                  <a:txBody>
                    <a:bodyPr/>
                    <a:lstStyle/>
                    <a:p>
                      <a:pPr algn="l" rtl="0" fontAlgn="b"/>
                      <a:r>
                        <a:rPr lang="en-SG" sz="1700" b="1" u="none" strike="noStrike" dirty="0">
                          <a:solidFill>
                            <a:schemeClr val="bg1"/>
                          </a:solidFill>
                          <a:effectLst/>
                        </a:rPr>
                        <a:t>UN No. </a:t>
                      </a:r>
                      <a:endParaRPr lang="en-SG" sz="1700" b="1" i="0" u="none" strike="noStrike" dirty="0">
                        <a:solidFill>
                          <a:schemeClr val="bg1"/>
                        </a:solidFill>
                        <a:effectLst/>
                        <a:latin typeface="Calibri" panose="020F0502020204030204" pitchFamily="34" charset="0"/>
                      </a:endParaRPr>
                    </a:p>
                  </a:txBody>
                  <a:tcPr marL="5688" marR="5688" marT="5688" marB="0">
                    <a:solidFill>
                      <a:srgbClr val="00205B"/>
                    </a:solidFill>
                  </a:tcPr>
                </a:tc>
                <a:tc>
                  <a:txBody>
                    <a:bodyPr/>
                    <a:lstStyle/>
                    <a:p>
                      <a:pPr algn="l" rtl="0" fontAlgn="b"/>
                      <a:r>
                        <a:rPr lang="en-SG" sz="1700" b="1" u="none" strike="noStrike" dirty="0">
                          <a:solidFill>
                            <a:schemeClr val="bg1"/>
                          </a:solidFill>
                          <a:effectLst/>
                        </a:rPr>
                        <a:t>DE Name</a:t>
                      </a:r>
                      <a:endParaRPr lang="en-SG" sz="1700" b="1" i="0" u="none" strike="noStrike" dirty="0">
                        <a:solidFill>
                          <a:schemeClr val="bg1"/>
                        </a:solidFill>
                        <a:effectLst/>
                        <a:latin typeface="Calibri" panose="020F0502020204030204" pitchFamily="34" charset="0"/>
                      </a:endParaRPr>
                    </a:p>
                  </a:txBody>
                  <a:tcPr marL="5688" marR="5688" marT="5688" marB="0">
                    <a:solidFill>
                      <a:srgbClr val="00205B"/>
                    </a:solidFill>
                  </a:tcPr>
                </a:tc>
                <a:tc>
                  <a:txBody>
                    <a:bodyPr/>
                    <a:lstStyle/>
                    <a:p>
                      <a:pPr algn="l" rtl="0" fontAlgn="b"/>
                      <a:r>
                        <a:rPr lang="en-SG" sz="1700" b="1" u="none" strike="noStrike" dirty="0">
                          <a:solidFill>
                            <a:schemeClr val="bg1"/>
                          </a:solidFill>
                          <a:effectLst/>
                        </a:rPr>
                        <a:t>Solid / Liquid DE</a:t>
                      </a:r>
                      <a:endParaRPr lang="en-SG" sz="1700" b="1" i="0" u="none" strike="noStrike" dirty="0">
                        <a:solidFill>
                          <a:schemeClr val="bg1"/>
                        </a:solidFill>
                        <a:effectLst/>
                        <a:latin typeface="Calibri" panose="020F0502020204030204" pitchFamily="34" charset="0"/>
                      </a:endParaRPr>
                    </a:p>
                  </a:txBody>
                  <a:tcPr marL="5688" marR="5688" marT="5688" marB="0">
                    <a:solidFill>
                      <a:srgbClr val="00205B"/>
                    </a:solidFill>
                  </a:tcPr>
                </a:tc>
                <a:extLst>
                  <a:ext uri="{0D108BD9-81ED-4DB2-BD59-A6C34878D82A}">
                    <a16:rowId xmlns:a16="http://schemas.microsoft.com/office/drawing/2014/main" val="3298534934"/>
                  </a:ext>
                </a:extLst>
              </a:tr>
              <a:tr h="182017">
                <a:tc>
                  <a:txBody>
                    <a:bodyPr/>
                    <a:lstStyle/>
                    <a:p>
                      <a:pPr algn="l" rtl="0" fontAlgn="b"/>
                      <a:r>
                        <a:rPr lang="en-SG" sz="1700" u="none" strike="noStrike" dirty="0">
                          <a:effectLst/>
                        </a:rPr>
                        <a:t>1</a:t>
                      </a:r>
                      <a:endParaRPr lang="en-SG"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UN1204</a:t>
                      </a:r>
                      <a:endParaRPr lang="en-SG"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err="1">
                          <a:effectLst/>
                        </a:rPr>
                        <a:t>Nitroglycerin,solution</a:t>
                      </a:r>
                      <a:r>
                        <a:rPr lang="en-US" sz="1700" u="none" strike="noStrike" dirty="0">
                          <a:effectLst/>
                        </a:rPr>
                        <a:t> in alcohol , with not more than 1 percent nitroglycerin </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Liquid DE</a:t>
                      </a:r>
                      <a:endParaRPr lang="en-SG" sz="17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289273555"/>
                  </a:ext>
                </a:extLst>
              </a:tr>
              <a:tr h="182017">
                <a:tc>
                  <a:txBody>
                    <a:bodyPr/>
                    <a:lstStyle/>
                    <a:p>
                      <a:pPr algn="l" rtl="0" fontAlgn="b"/>
                      <a:r>
                        <a:rPr lang="en-SG" sz="1700" u="none" strike="noStrike">
                          <a:effectLst/>
                        </a:rPr>
                        <a:t>2</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UN1310</a:t>
                      </a:r>
                      <a:endParaRPr lang="en-SG"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Ammonium picrate, wetted with not less than 10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408213245"/>
                  </a:ext>
                </a:extLst>
              </a:tr>
              <a:tr h="182017">
                <a:tc>
                  <a:txBody>
                    <a:bodyPr/>
                    <a:lstStyle/>
                    <a:p>
                      <a:pPr algn="l" rtl="0" fontAlgn="b"/>
                      <a:r>
                        <a:rPr lang="en-SG" sz="1700" u="none" strike="noStrike">
                          <a:effectLst/>
                        </a:rPr>
                        <a:t>3</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UN1320</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Dinitrophenol, wetted with not less than 15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226409304"/>
                  </a:ext>
                </a:extLst>
              </a:tr>
              <a:tr h="182017">
                <a:tc>
                  <a:txBody>
                    <a:bodyPr/>
                    <a:lstStyle/>
                    <a:p>
                      <a:pPr algn="l" rtl="0" fontAlgn="b"/>
                      <a:r>
                        <a:rPr lang="en-SG" sz="1700" u="none" strike="noStrike">
                          <a:effectLst/>
                        </a:rPr>
                        <a:t>4</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UN1321</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err="1">
                          <a:effectLst/>
                        </a:rPr>
                        <a:t>Dinitrophenolates</a:t>
                      </a:r>
                      <a:r>
                        <a:rPr lang="en-US" sz="1700" u="none" strike="noStrike" dirty="0">
                          <a:effectLst/>
                        </a:rPr>
                        <a:t>, wetted with not less than 15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722908580"/>
                  </a:ext>
                </a:extLst>
              </a:tr>
              <a:tr h="182017">
                <a:tc>
                  <a:txBody>
                    <a:bodyPr/>
                    <a:lstStyle/>
                    <a:p>
                      <a:pPr algn="l" rtl="0" fontAlgn="b"/>
                      <a:r>
                        <a:rPr lang="en-SG" sz="1700" u="none" strike="noStrike">
                          <a:effectLst/>
                        </a:rPr>
                        <a:t>5</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UN1322</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err="1">
                          <a:effectLst/>
                        </a:rPr>
                        <a:t>Dinitroresorcinol</a:t>
                      </a:r>
                      <a:r>
                        <a:rPr lang="en-US" sz="1700" u="none" strike="noStrike" dirty="0">
                          <a:effectLst/>
                        </a:rPr>
                        <a:t>, wetted with not less than 15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961409333"/>
                  </a:ext>
                </a:extLst>
              </a:tr>
              <a:tr h="182017">
                <a:tc>
                  <a:txBody>
                    <a:bodyPr/>
                    <a:lstStyle/>
                    <a:p>
                      <a:pPr algn="l" rtl="0" fontAlgn="b"/>
                      <a:r>
                        <a:rPr lang="en-SG" sz="1700" u="none" strike="noStrike">
                          <a:effectLst/>
                        </a:rPr>
                        <a:t>6</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UN1336</a:t>
                      </a:r>
                      <a:endParaRPr lang="en-SG"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Nitroguanidine, wetted or Picrite, wetted with not less than 20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591788039"/>
                  </a:ext>
                </a:extLst>
              </a:tr>
              <a:tr h="182017">
                <a:tc>
                  <a:txBody>
                    <a:bodyPr/>
                    <a:lstStyle/>
                    <a:p>
                      <a:pPr algn="l" rtl="0" fontAlgn="b"/>
                      <a:r>
                        <a:rPr lang="en-SG" sz="1700" u="none" strike="noStrike">
                          <a:effectLst/>
                        </a:rPr>
                        <a:t>7</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UN1337</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err="1">
                          <a:effectLst/>
                        </a:rPr>
                        <a:t>Nitrostarch</a:t>
                      </a:r>
                      <a:r>
                        <a:rPr lang="en-US" sz="1700" u="none" strike="noStrike" dirty="0">
                          <a:effectLst/>
                        </a:rPr>
                        <a:t>, wetted with not less than 20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281974667"/>
                  </a:ext>
                </a:extLst>
              </a:tr>
              <a:tr h="182017">
                <a:tc>
                  <a:txBody>
                    <a:bodyPr/>
                    <a:lstStyle/>
                    <a:p>
                      <a:pPr algn="l" rtl="0" fontAlgn="b"/>
                      <a:r>
                        <a:rPr lang="en-SG" sz="1700" u="none" strike="noStrike">
                          <a:effectLst/>
                        </a:rPr>
                        <a:t>8</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UN1344</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Trinitrophenol, wetted with not less than 30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782374667"/>
                  </a:ext>
                </a:extLst>
              </a:tr>
              <a:tr h="182017">
                <a:tc>
                  <a:txBody>
                    <a:bodyPr/>
                    <a:lstStyle/>
                    <a:p>
                      <a:pPr algn="l" rtl="0" fontAlgn="b"/>
                      <a:r>
                        <a:rPr lang="en-SG" sz="1700" u="none" strike="noStrike">
                          <a:effectLst/>
                        </a:rPr>
                        <a:t>9</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UN1347</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Silver picrate, wetted with not less than 30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932806640"/>
                  </a:ext>
                </a:extLst>
              </a:tr>
              <a:tr h="182017">
                <a:tc>
                  <a:txBody>
                    <a:bodyPr/>
                    <a:lstStyle/>
                    <a:p>
                      <a:pPr algn="l" rtl="0" fontAlgn="b"/>
                      <a:r>
                        <a:rPr lang="en-SG" sz="1700" u="none" strike="noStrike">
                          <a:effectLst/>
                        </a:rPr>
                        <a:t>10</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UN1348</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Sodium dinitro-o-</a:t>
                      </a:r>
                      <a:r>
                        <a:rPr lang="en-US" sz="1700" u="none" strike="noStrike" dirty="0" err="1">
                          <a:effectLst/>
                        </a:rPr>
                        <a:t>cresolate</a:t>
                      </a:r>
                      <a:r>
                        <a:rPr lang="en-US" sz="1700" u="none" strike="noStrike" dirty="0">
                          <a:effectLst/>
                        </a:rPr>
                        <a:t>, wetted with not less than 15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960624132"/>
                  </a:ext>
                </a:extLst>
              </a:tr>
              <a:tr h="182017">
                <a:tc>
                  <a:txBody>
                    <a:bodyPr/>
                    <a:lstStyle/>
                    <a:p>
                      <a:pPr algn="l" rtl="0" fontAlgn="b"/>
                      <a:r>
                        <a:rPr lang="en-SG" sz="1700" u="none" strike="noStrike">
                          <a:effectLst/>
                        </a:rPr>
                        <a:t>11</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UN1349</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Sodium picramate, wetted with not less than 20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013688301"/>
                  </a:ext>
                </a:extLst>
              </a:tr>
              <a:tr h="182017">
                <a:tc>
                  <a:txBody>
                    <a:bodyPr/>
                    <a:lstStyle/>
                    <a:p>
                      <a:pPr algn="l" rtl="0" fontAlgn="b"/>
                      <a:r>
                        <a:rPr lang="en-SG" sz="1700" u="none" strike="noStrike">
                          <a:effectLst/>
                        </a:rPr>
                        <a:t>12</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UN1354</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Trinitrobenzene, wetted with not less than 30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653489477"/>
                  </a:ext>
                </a:extLst>
              </a:tr>
              <a:tr h="182017">
                <a:tc>
                  <a:txBody>
                    <a:bodyPr/>
                    <a:lstStyle/>
                    <a:p>
                      <a:pPr algn="l" rtl="0" fontAlgn="b"/>
                      <a:r>
                        <a:rPr lang="en-SG" sz="1700" u="none" strike="noStrike">
                          <a:effectLst/>
                        </a:rPr>
                        <a:t>13</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UN1355</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err="1">
                          <a:effectLst/>
                        </a:rPr>
                        <a:t>Trinitrobenzoic</a:t>
                      </a:r>
                      <a:r>
                        <a:rPr lang="en-US" sz="1700" u="none" strike="noStrike" dirty="0">
                          <a:effectLst/>
                        </a:rPr>
                        <a:t> acid, wetted with not less than 30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421553116"/>
                  </a:ext>
                </a:extLst>
              </a:tr>
              <a:tr h="182017">
                <a:tc>
                  <a:txBody>
                    <a:bodyPr/>
                    <a:lstStyle/>
                    <a:p>
                      <a:pPr algn="l" rtl="0" fontAlgn="b"/>
                      <a:r>
                        <a:rPr lang="en-SG" sz="1700" u="none" strike="noStrike">
                          <a:effectLst/>
                        </a:rPr>
                        <a:t>14</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UN1356</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Trinitrotoluene wetted with not less than 30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518489958"/>
                  </a:ext>
                </a:extLst>
              </a:tr>
              <a:tr h="182017">
                <a:tc>
                  <a:txBody>
                    <a:bodyPr/>
                    <a:lstStyle/>
                    <a:p>
                      <a:pPr algn="l" rtl="0" fontAlgn="b"/>
                      <a:r>
                        <a:rPr lang="en-SG" sz="1700" u="none" strike="noStrike">
                          <a:effectLst/>
                        </a:rPr>
                        <a:t>15</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UN1357</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Urea nitrate, wetted with not less than 20 percent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Solid DE</a:t>
                      </a:r>
                      <a:endParaRPr lang="en-SG" sz="1700" b="0" i="0" u="none" strike="noStrike">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3644274009"/>
                  </a:ext>
                </a:extLst>
              </a:tr>
              <a:tr h="182017">
                <a:tc>
                  <a:txBody>
                    <a:bodyPr/>
                    <a:lstStyle/>
                    <a:p>
                      <a:pPr algn="l" rtl="0" fontAlgn="b"/>
                      <a:r>
                        <a:rPr lang="en-SG" sz="1700" u="none" strike="noStrike">
                          <a:effectLst/>
                        </a:rPr>
                        <a:t>16</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UN1517</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ZIRCONIUM PICRAMATE, WETTED with not less than 20%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Solid DE</a:t>
                      </a:r>
                      <a:endParaRPr lang="en-SG" sz="17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41944090"/>
                  </a:ext>
                </a:extLst>
              </a:tr>
              <a:tr h="182017">
                <a:tc>
                  <a:txBody>
                    <a:bodyPr/>
                    <a:lstStyle/>
                    <a:p>
                      <a:pPr algn="l" rtl="0" fontAlgn="b"/>
                      <a:r>
                        <a:rPr lang="en-SG" sz="1700" u="none" strike="noStrike">
                          <a:effectLst/>
                        </a:rPr>
                        <a:t>17</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UN1571</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BARIUM AZIDE, WETTED with not less than 50%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Solid DE</a:t>
                      </a:r>
                      <a:endParaRPr lang="en-SG" sz="17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300348062"/>
                  </a:ext>
                </a:extLst>
              </a:tr>
              <a:tr h="358345">
                <a:tc>
                  <a:txBody>
                    <a:bodyPr/>
                    <a:lstStyle/>
                    <a:p>
                      <a:pPr algn="l" rtl="0" fontAlgn="b"/>
                      <a:r>
                        <a:rPr lang="en-SG" sz="1700" u="none" strike="noStrike">
                          <a:effectLst/>
                        </a:rPr>
                        <a:t>18</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UN2059</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NITROCELLULOSE SOLUTION, FLAMMABLE with not more than 12.6% nitrogen, by dry mass, and not more than 55% nitrocellulose</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Liquid DE</a:t>
                      </a:r>
                      <a:endParaRPr lang="en-SG" sz="17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1861248521"/>
                  </a:ext>
                </a:extLst>
              </a:tr>
              <a:tr h="182017">
                <a:tc>
                  <a:txBody>
                    <a:bodyPr/>
                    <a:lstStyle/>
                    <a:p>
                      <a:pPr algn="l" rtl="0" fontAlgn="b"/>
                      <a:r>
                        <a:rPr lang="en-SG" sz="1700" u="none" strike="noStrike">
                          <a:effectLst/>
                        </a:rPr>
                        <a:t>19</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UN2555</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NITROCELLULOSE WITH WATER (not less than 25% water, by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Solid DE</a:t>
                      </a:r>
                      <a:endParaRPr lang="en-SG" sz="17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2471531316"/>
                  </a:ext>
                </a:extLst>
              </a:tr>
              <a:tr h="358345">
                <a:tc>
                  <a:txBody>
                    <a:bodyPr/>
                    <a:lstStyle/>
                    <a:p>
                      <a:pPr algn="l" rtl="0" fontAlgn="b"/>
                      <a:r>
                        <a:rPr lang="en-SG" sz="1700" u="none" strike="noStrike">
                          <a:effectLst/>
                        </a:rPr>
                        <a:t>20</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a:effectLst/>
                        </a:rPr>
                        <a:t>UN2556</a:t>
                      </a:r>
                      <a:endParaRPr lang="en-SG" sz="1700" b="0" i="0" u="none" strike="noStrike">
                        <a:solidFill>
                          <a:srgbClr val="000000"/>
                        </a:solidFill>
                        <a:effectLst/>
                        <a:latin typeface="Calibri" panose="020F0502020204030204" pitchFamily="34" charset="0"/>
                      </a:endParaRPr>
                    </a:p>
                  </a:txBody>
                  <a:tcPr marL="5688" marR="5688" marT="5688" marB="0"/>
                </a:tc>
                <a:tc>
                  <a:txBody>
                    <a:bodyPr/>
                    <a:lstStyle/>
                    <a:p>
                      <a:pPr algn="l" rtl="0" fontAlgn="b"/>
                      <a:r>
                        <a:rPr lang="en-US" sz="1700" u="none" strike="noStrike" dirty="0">
                          <a:effectLst/>
                        </a:rPr>
                        <a:t>NITROCELLULOSE WITH ALCOHOL (not less than 25% alcohol, by mass, and not more than 12.6% nitrogen, by dry mass)</a:t>
                      </a:r>
                      <a:endParaRPr lang="en-US" sz="1700" b="0" i="0" u="none" strike="noStrike" dirty="0">
                        <a:solidFill>
                          <a:srgbClr val="000000"/>
                        </a:solidFill>
                        <a:effectLst/>
                        <a:latin typeface="Calibri" panose="020F0502020204030204" pitchFamily="34" charset="0"/>
                      </a:endParaRPr>
                    </a:p>
                  </a:txBody>
                  <a:tcPr marL="5688" marR="5688" marT="5688" marB="0"/>
                </a:tc>
                <a:tc>
                  <a:txBody>
                    <a:bodyPr/>
                    <a:lstStyle/>
                    <a:p>
                      <a:pPr algn="l" rtl="0" fontAlgn="b"/>
                      <a:r>
                        <a:rPr lang="en-SG" sz="1700" u="none" strike="noStrike" dirty="0">
                          <a:effectLst/>
                        </a:rPr>
                        <a:t>Solid DE</a:t>
                      </a:r>
                      <a:endParaRPr lang="en-SG" sz="1700" b="0" i="0" u="none" strike="noStrike" dirty="0">
                        <a:solidFill>
                          <a:srgbClr val="000000"/>
                        </a:solidFill>
                        <a:effectLst/>
                        <a:latin typeface="Calibri" panose="020F0502020204030204" pitchFamily="34" charset="0"/>
                      </a:endParaRPr>
                    </a:p>
                  </a:txBody>
                  <a:tcPr marL="5688" marR="5688" marT="5688" marB="0"/>
                </a:tc>
                <a:extLst>
                  <a:ext uri="{0D108BD9-81ED-4DB2-BD59-A6C34878D82A}">
                    <a16:rowId xmlns:a16="http://schemas.microsoft.com/office/drawing/2014/main" val="4288576314"/>
                  </a:ext>
                </a:extLst>
              </a:tr>
            </a:tbl>
          </a:graphicData>
        </a:graphic>
      </p:graphicFrame>
    </p:spTree>
    <p:extLst>
      <p:ext uri="{BB962C8B-B14F-4D97-AF65-F5344CB8AC3E}">
        <p14:creationId xmlns:p14="http://schemas.microsoft.com/office/powerpoint/2010/main" val="93127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D79EE-7C42-70FE-92D3-3FB70C3CEA02}"/>
              </a:ext>
            </a:extLst>
          </p:cNvPr>
          <p:cNvSpPr>
            <a:spLocks noGrp="1"/>
          </p:cNvSpPr>
          <p:nvPr>
            <p:ph type="body" sz="quarter" idx="12"/>
          </p:nvPr>
        </p:nvSpPr>
        <p:spPr/>
        <p:txBody>
          <a:bodyPr/>
          <a:lstStyle/>
          <a:p>
            <a:r>
              <a:rPr lang="en-US" dirty="0"/>
              <a:t> </a:t>
            </a:r>
          </a:p>
          <a:p>
            <a:endParaRPr lang="en-SG" dirty="0"/>
          </a:p>
        </p:txBody>
      </p:sp>
      <p:sp>
        <p:nvSpPr>
          <p:cNvPr id="4" name="Footer Placeholder 3">
            <a:extLst>
              <a:ext uri="{FF2B5EF4-FFF2-40B4-BE49-F238E27FC236}">
                <a16:creationId xmlns:a16="http://schemas.microsoft.com/office/drawing/2014/main" id="{778B2378-B850-E782-0599-7969033C2CDC}"/>
              </a:ext>
            </a:extLst>
          </p:cNvPr>
          <p:cNvSpPr>
            <a:spLocks noGrp="1"/>
          </p:cNvSpPr>
          <p:nvPr>
            <p:ph type="ftr" sz="quarter" idx="14"/>
          </p:nvPr>
        </p:nvSpPr>
        <p:spPr/>
        <p:txBody>
          <a:bodyPr/>
          <a:lstStyle/>
          <a:p>
            <a:r>
              <a:rPr lang="en-US"/>
              <a:t>Official (Closed) / Non-Sensitive</a:t>
            </a:r>
            <a:endParaRPr lang="en-US" dirty="0"/>
          </a:p>
        </p:txBody>
      </p:sp>
      <p:graphicFrame>
        <p:nvGraphicFramePr>
          <p:cNvPr id="5" name="Table 4">
            <a:extLst>
              <a:ext uri="{FF2B5EF4-FFF2-40B4-BE49-F238E27FC236}">
                <a16:creationId xmlns:a16="http://schemas.microsoft.com/office/drawing/2014/main" id="{B0854865-4A59-35A5-9DFC-67AE804D5781}"/>
              </a:ext>
            </a:extLst>
          </p:cNvPr>
          <p:cNvGraphicFramePr>
            <a:graphicFrameLocks noGrp="1"/>
          </p:cNvGraphicFramePr>
          <p:nvPr>
            <p:extLst>
              <p:ext uri="{D42A27DB-BD31-4B8C-83A1-F6EECF244321}">
                <p14:modId xmlns:p14="http://schemas.microsoft.com/office/powerpoint/2010/main" val="1181025860"/>
              </p:ext>
            </p:extLst>
          </p:nvPr>
        </p:nvGraphicFramePr>
        <p:xfrm>
          <a:off x="1219195" y="783028"/>
          <a:ext cx="10853980" cy="5953623"/>
        </p:xfrm>
        <a:graphic>
          <a:graphicData uri="http://schemas.openxmlformats.org/drawingml/2006/table">
            <a:tbl>
              <a:tblPr>
                <a:tableStyleId>{5C22544A-7EE6-4342-B048-85BDC9FD1C3A}</a:tableStyleId>
              </a:tblPr>
              <a:tblGrid>
                <a:gridCol w="300303">
                  <a:extLst>
                    <a:ext uri="{9D8B030D-6E8A-4147-A177-3AD203B41FA5}">
                      <a16:colId xmlns:a16="http://schemas.microsoft.com/office/drawing/2014/main" val="2855064227"/>
                    </a:ext>
                  </a:extLst>
                </a:gridCol>
                <a:gridCol w="815786">
                  <a:extLst>
                    <a:ext uri="{9D8B030D-6E8A-4147-A177-3AD203B41FA5}">
                      <a16:colId xmlns:a16="http://schemas.microsoft.com/office/drawing/2014/main" val="2413515903"/>
                    </a:ext>
                  </a:extLst>
                </a:gridCol>
                <a:gridCol w="8761198">
                  <a:extLst>
                    <a:ext uri="{9D8B030D-6E8A-4147-A177-3AD203B41FA5}">
                      <a16:colId xmlns:a16="http://schemas.microsoft.com/office/drawing/2014/main" val="1285129325"/>
                    </a:ext>
                  </a:extLst>
                </a:gridCol>
                <a:gridCol w="976693">
                  <a:extLst>
                    <a:ext uri="{9D8B030D-6E8A-4147-A177-3AD203B41FA5}">
                      <a16:colId xmlns:a16="http://schemas.microsoft.com/office/drawing/2014/main" val="2643822295"/>
                    </a:ext>
                  </a:extLst>
                </a:gridCol>
              </a:tblGrid>
              <a:tr h="308363">
                <a:tc>
                  <a:txBody>
                    <a:bodyPr/>
                    <a:lstStyle/>
                    <a:p>
                      <a:pPr algn="l" rtl="0" fontAlgn="b"/>
                      <a:endParaRPr lang="en-SG" sz="1400" b="1" i="0" u="none" strike="noStrike" dirty="0">
                        <a:solidFill>
                          <a:schemeClr val="bg1"/>
                        </a:solidFill>
                        <a:effectLst/>
                        <a:latin typeface="Calibri" panose="020F0502020204030204" pitchFamily="34" charset="0"/>
                      </a:endParaRPr>
                    </a:p>
                  </a:txBody>
                  <a:tcPr marL="4895" marR="4895" marT="4895" marB="0">
                    <a:solidFill>
                      <a:srgbClr val="00205B"/>
                    </a:solidFill>
                  </a:tcPr>
                </a:tc>
                <a:tc>
                  <a:txBody>
                    <a:bodyPr/>
                    <a:lstStyle/>
                    <a:p>
                      <a:pPr algn="l" rtl="0" fontAlgn="b"/>
                      <a:r>
                        <a:rPr lang="en-SG" sz="1400" b="1" u="none" strike="noStrike" dirty="0">
                          <a:solidFill>
                            <a:schemeClr val="bg1"/>
                          </a:solidFill>
                          <a:effectLst/>
                        </a:rPr>
                        <a:t>UN No.</a:t>
                      </a:r>
                      <a:endParaRPr lang="en-SG" sz="1400" b="1" i="0" u="none" strike="noStrike" dirty="0">
                        <a:solidFill>
                          <a:schemeClr val="bg1"/>
                        </a:solidFill>
                        <a:effectLst/>
                        <a:latin typeface="Calibri" panose="020F0502020204030204" pitchFamily="34" charset="0"/>
                      </a:endParaRPr>
                    </a:p>
                  </a:txBody>
                  <a:tcPr marL="4895" marR="4895" marT="4895" marB="0">
                    <a:solidFill>
                      <a:srgbClr val="00205B"/>
                    </a:solidFill>
                  </a:tcPr>
                </a:tc>
                <a:tc>
                  <a:txBody>
                    <a:bodyPr/>
                    <a:lstStyle/>
                    <a:p>
                      <a:pPr algn="l" rtl="0" fontAlgn="b"/>
                      <a:r>
                        <a:rPr lang="en-SG" sz="1400" b="1" u="none" strike="noStrike" dirty="0">
                          <a:solidFill>
                            <a:schemeClr val="bg1"/>
                          </a:solidFill>
                          <a:effectLst/>
                        </a:rPr>
                        <a:t>DE Name</a:t>
                      </a:r>
                      <a:endParaRPr lang="en-SG" sz="1400" b="1" i="0" u="none" strike="noStrike" dirty="0">
                        <a:solidFill>
                          <a:schemeClr val="bg1"/>
                        </a:solidFill>
                        <a:effectLst/>
                        <a:latin typeface="Calibri" panose="020F0502020204030204" pitchFamily="34" charset="0"/>
                      </a:endParaRPr>
                    </a:p>
                  </a:txBody>
                  <a:tcPr marL="4895" marR="4895" marT="4895" marB="0">
                    <a:solidFill>
                      <a:srgbClr val="00205B"/>
                    </a:solidFill>
                  </a:tcPr>
                </a:tc>
                <a:tc>
                  <a:txBody>
                    <a:bodyPr/>
                    <a:lstStyle/>
                    <a:p>
                      <a:pPr algn="l" rtl="0" fontAlgn="b"/>
                      <a:r>
                        <a:rPr lang="en-SG" sz="1400" b="1" u="none" strike="noStrike" dirty="0">
                          <a:solidFill>
                            <a:schemeClr val="bg1"/>
                          </a:solidFill>
                          <a:effectLst/>
                        </a:rPr>
                        <a:t>Solid / Liquid DE</a:t>
                      </a:r>
                      <a:endParaRPr lang="en-SG" sz="1400" b="1" i="0" u="none" strike="noStrike" dirty="0">
                        <a:solidFill>
                          <a:schemeClr val="bg1"/>
                        </a:solidFill>
                        <a:effectLst/>
                        <a:latin typeface="Calibri" panose="020F0502020204030204" pitchFamily="34" charset="0"/>
                      </a:endParaRPr>
                    </a:p>
                  </a:txBody>
                  <a:tcPr marL="4895" marR="4895" marT="4895" marB="0">
                    <a:solidFill>
                      <a:srgbClr val="00205B"/>
                    </a:solidFill>
                  </a:tcPr>
                </a:tc>
                <a:extLst>
                  <a:ext uri="{0D108BD9-81ED-4DB2-BD59-A6C34878D82A}">
                    <a16:rowId xmlns:a16="http://schemas.microsoft.com/office/drawing/2014/main" val="2459248249"/>
                  </a:ext>
                </a:extLst>
              </a:tr>
              <a:tr h="308363">
                <a:tc>
                  <a:txBody>
                    <a:bodyPr/>
                    <a:lstStyle/>
                    <a:p>
                      <a:pPr algn="l" rtl="0" fontAlgn="b"/>
                      <a:r>
                        <a:rPr lang="en-SG" sz="1400" u="none" strike="noStrike" dirty="0">
                          <a:effectLst/>
                        </a:rPr>
                        <a:t>21</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UN2557</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NITROCELLULOSE, with not more than 12.6% nitrogen, by dry mass, MIXTURE WITH PLASTICIZER, WITH PIGMENT</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320105734"/>
                  </a:ext>
                </a:extLst>
              </a:tr>
              <a:tr h="156629">
                <a:tc>
                  <a:txBody>
                    <a:bodyPr/>
                    <a:lstStyle/>
                    <a:p>
                      <a:pPr algn="l" rtl="0" fontAlgn="b"/>
                      <a:r>
                        <a:rPr lang="en-SG" sz="1400" u="none" strike="noStrike">
                          <a:effectLst/>
                        </a:rPr>
                        <a:t>22</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UN2852</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DIPICRYL SULPHIDE,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230042083"/>
                  </a:ext>
                </a:extLst>
              </a:tr>
              <a:tr h="308363">
                <a:tc>
                  <a:txBody>
                    <a:bodyPr/>
                    <a:lstStyle/>
                    <a:p>
                      <a:pPr algn="l" rtl="0" fontAlgn="b"/>
                      <a:r>
                        <a:rPr lang="en-SG" sz="1400" u="none" strike="noStrike">
                          <a:effectLst/>
                        </a:rPr>
                        <a:t>23</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UN2907</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ISOSORBIDE DINITRATE MIXTURE with not less than 60% lactose, mannose, starch or calcium hydrogen phosphate</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029518632"/>
                  </a:ext>
                </a:extLst>
              </a:tr>
              <a:tr h="156629">
                <a:tc>
                  <a:txBody>
                    <a:bodyPr/>
                    <a:lstStyle/>
                    <a:p>
                      <a:pPr algn="l" rtl="0" fontAlgn="b"/>
                      <a:r>
                        <a:rPr lang="en-SG" sz="1400" u="none" strike="noStrike">
                          <a:effectLst/>
                        </a:rPr>
                        <a:t>24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UN3064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NITROGLYCERIN, SOLUTION IN ALCOHOL with more than 1% but not more than 5% nitroglycerin</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Liquid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411177820"/>
                  </a:ext>
                </a:extLst>
              </a:tr>
              <a:tr h="156629">
                <a:tc>
                  <a:txBody>
                    <a:bodyPr/>
                    <a:lstStyle/>
                    <a:p>
                      <a:pPr algn="l" rtl="0" fontAlgn="b"/>
                      <a:r>
                        <a:rPr lang="en-SG" sz="1400" u="none" strike="noStrike">
                          <a:effectLst/>
                        </a:rPr>
                        <a:t>25</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UN3317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2-AMINO-4,6-DINITROPHENOL, WETTED with not less than 20%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759921317"/>
                  </a:ext>
                </a:extLst>
              </a:tr>
              <a:tr h="308363">
                <a:tc>
                  <a:txBody>
                    <a:bodyPr/>
                    <a:lstStyle/>
                    <a:p>
                      <a:pPr algn="l" rtl="0" fontAlgn="b"/>
                      <a:r>
                        <a:rPr lang="en-SG" sz="1400" u="none" strike="noStrike">
                          <a:effectLst/>
                        </a:rPr>
                        <a:t>26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UN3319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NITROGLYCERIN MIXTURE, DESENSITIZED, SOLID, N.O.S. with more than 2% but not more than 10% nitroglycerin,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981236173"/>
                  </a:ext>
                </a:extLst>
              </a:tr>
              <a:tr h="308363">
                <a:tc>
                  <a:txBody>
                    <a:bodyPr/>
                    <a:lstStyle/>
                    <a:p>
                      <a:pPr algn="l" rtl="0" fontAlgn="b"/>
                      <a:r>
                        <a:rPr lang="en-SG" sz="1400" u="none" strike="noStrike">
                          <a:effectLst/>
                        </a:rPr>
                        <a:t>27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UN3343</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NITROGLYCERIN MIXTURE, DESENSITIZED, LIQUID, FLAMMABLE, N.O.S. with not more than 30% nitroglycerin, by mass    </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Liquid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065277197"/>
                  </a:ext>
                </a:extLst>
              </a:tr>
              <a:tr h="308363">
                <a:tc>
                  <a:txBody>
                    <a:bodyPr/>
                    <a:lstStyle/>
                    <a:p>
                      <a:pPr algn="l" rtl="0" fontAlgn="b"/>
                      <a:r>
                        <a:rPr lang="en-SG" sz="1400" u="none" strike="noStrike">
                          <a:effectLst/>
                        </a:rPr>
                        <a:t>28</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UN3344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PENTAERYTHRITE TETRANITRATE MIXTURE, DESENSITIZED, SOLID, N.O.S. with more than 10% but not more than 20% PETN,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304953727"/>
                  </a:ext>
                </a:extLst>
              </a:tr>
              <a:tr h="308363">
                <a:tc>
                  <a:txBody>
                    <a:bodyPr/>
                    <a:lstStyle/>
                    <a:p>
                      <a:pPr algn="l" rtl="0" fontAlgn="b"/>
                      <a:r>
                        <a:rPr lang="en-SG" sz="1400" u="none" strike="noStrike">
                          <a:effectLst/>
                        </a:rPr>
                        <a:t>29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UN3357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NITROGLYCERIN MIXTURE, DESENSITIZED, LIQUID, N.O.S. with not more than 30% nitroglycerin,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Liquid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982099748"/>
                  </a:ext>
                </a:extLst>
              </a:tr>
              <a:tr h="156629">
                <a:tc>
                  <a:txBody>
                    <a:bodyPr/>
                    <a:lstStyle/>
                    <a:p>
                      <a:pPr algn="l" rtl="0" fontAlgn="b"/>
                      <a:r>
                        <a:rPr lang="en-SG" sz="1400" u="none" strike="noStrike">
                          <a:effectLst/>
                        </a:rPr>
                        <a:t>30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TRINITROPHENOL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Solid DE</a:t>
                      </a:r>
                      <a:endParaRPr lang="en-SG" sz="1400" b="0" i="0" u="none" strike="noStrike">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513361306"/>
                  </a:ext>
                </a:extLst>
              </a:tr>
              <a:tr h="156629">
                <a:tc>
                  <a:txBody>
                    <a:bodyPr/>
                    <a:lstStyle/>
                    <a:p>
                      <a:pPr algn="l" rtl="0" fontAlgn="b"/>
                      <a:r>
                        <a:rPr lang="en-SG" sz="1400" u="none" strike="noStrike">
                          <a:effectLst/>
                        </a:rPr>
                        <a:t>31</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UN3365</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TRINITROCHLOROBENZENE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228100818"/>
                  </a:ext>
                </a:extLst>
              </a:tr>
              <a:tr h="156629">
                <a:tc>
                  <a:txBody>
                    <a:bodyPr/>
                    <a:lstStyle/>
                    <a:p>
                      <a:pPr algn="l" rtl="0" fontAlgn="b"/>
                      <a:r>
                        <a:rPr lang="en-SG" sz="1400" u="none" strike="noStrike">
                          <a:effectLst/>
                        </a:rPr>
                        <a:t>32</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TRINITROTOLUENE,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3879272971"/>
                  </a:ext>
                </a:extLst>
              </a:tr>
              <a:tr h="156629">
                <a:tc>
                  <a:txBody>
                    <a:bodyPr/>
                    <a:lstStyle/>
                    <a:p>
                      <a:pPr algn="l" rtl="0" fontAlgn="b"/>
                      <a:r>
                        <a:rPr lang="en-SG" sz="1400" u="none" strike="noStrike">
                          <a:effectLst/>
                        </a:rPr>
                        <a:t>33</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TRINITROBENZENE,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691088231"/>
                  </a:ext>
                </a:extLst>
              </a:tr>
              <a:tr h="156629">
                <a:tc>
                  <a:txBody>
                    <a:bodyPr/>
                    <a:lstStyle/>
                    <a:p>
                      <a:pPr algn="l" rtl="0" fontAlgn="b"/>
                      <a:r>
                        <a:rPr lang="en-SG" sz="1400" u="none" strike="noStrike">
                          <a:effectLst/>
                        </a:rPr>
                        <a:t>34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UN3368</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a:effectLst/>
                        </a:rPr>
                        <a:t>TRINITROBENZOIC ACID, WETTED with not less than 10% water, by mass</a:t>
                      </a:r>
                      <a:endParaRPr lang="en-US"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484477248"/>
                  </a:ext>
                </a:extLst>
              </a:tr>
              <a:tr h="156629">
                <a:tc>
                  <a:txBody>
                    <a:bodyPr/>
                    <a:lstStyle/>
                    <a:p>
                      <a:pPr algn="l" rtl="0" fontAlgn="b"/>
                      <a:r>
                        <a:rPr lang="en-SG" sz="1400" u="none" strike="noStrike">
                          <a:effectLst/>
                        </a:rPr>
                        <a:t>35</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UN3369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SODIUM DINITRO-o-CRESOLATE,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288713194"/>
                  </a:ext>
                </a:extLst>
              </a:tr>
              <a:tr h="156629">
                <a:tc>
                  <a:txBody>
                    <a:bodyPr/>
                    <a:lstStyle/>
                    <a:p>
                      <a:pPr algn="l" rtl="0" fontAlgn="b"/>
                      <a:r>
                        <a:rPr lang="en-SG" sz="1400" u="none" strike="noStrike">
                          <a:effectLst/>
                        </a:rPr>
                        <a:t>36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UN3370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UREA NITRATE, WETTED with not less than 10%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3819659065"/>
                  </a:ext>
                </a:extLst>
              </a:tr>
              <a:tr h="156629">
                <a:tc>
                  <a:txBody>
                    <a:bodyPr/>
                    <a:lstStyle/>
                    <a:p>
                      <a:pPr algn="l" rtl="0" fontAlgn="b"/>
                      <a:r>
                        <a:rPr lang="en-SG" sz="1400" u="none" strike="noStrike">
                          <a:effectLst/>
                        </a:rPr>
                        <a:t>37</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UN3376</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4-NITROPHENYL-HYDRAZINE, with not less than 30% water, by mass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432125547"/>
                  </a:ext>
                </a:extLst>
              </a:tr>
              <a:tr h="156629">
                <a:tc>
                  <a:txBody>
                    <a:bodyPr/>
                    <a:lstStyle/>
                    <a:p>
                      <a:pPr algn="l" rtl="0" fontAlgn="b"/>
                      <a:r>
                        <a:rPr lang="en-SG" sz="1400" u="none" strike="noStrike">
                          <a:effectLst/>
                        </a:rPr>
                        <a:t>38</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UN3379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DESENSITIZED EXPLOSIVE, LIQUID, N.O.S.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Liquid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1127988719"/>
                  </a:ext>
                </a:extLst>
              </a:tr>
              <a:tr h="156629">
                <a:tc>
                  <a:txBody>
                    <a:bodyPr/>
                    <a:lstStyle/>
                    <a:p>
                      <a:pPr algn="l" rtl="0" fontAlgn="b"/>
                      <a:r>
                        <a:rPr lang="en-SG" sz="1400" u="none" strike="noStrike">
                          <a:effectLst/>
                        </a:rPr>
                        <a:t>39</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UN3380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US" sz="1400" u="none" strike="noStrike" dirty="0">
                          <a:effectLst/>
                        </a:rPr>
                        <a:t>DESENSITIZED EXPLOSIVE, SOLID, N.O.S.</a:t>
                      </a:r>
                      <a:endParaRPr lang="en-US"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2652346354"/>
                  </a:ext>
                </a:extLst>
              </a:tr>
              <a:tr h="156629">
                <a:tc>
                  <a:txBody>
                    <a:bodyPr/>
                    <a:lstStyle/>
                    <a:p>
                      <a:pPr algn="l" rtl="0" fontAlgn="b"/>
                      <a:r>
                        <a:rPr lang="en-SG" sz="1400" u="none" strike="noStrike">
                          <a:effectLst/>
                        </a:rPr>
                        <a:t>40</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a:effectLst/>
                        </a:rPr>
                        <a:t>UN3474</a:t>
                      </a:r>
                      <a:endParaRPr lang="en-SG" sz="1400" b="0" i="0" u="none" strike="noStrike">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1-HYDROXYBENZOTRIAZOLE MONOHYDRATE</a:t>
                      </a:r>
                      <a:endParaRPr lang="en-SG" sz="1400" b="0" i="0" u="none" strike="noStrike" dirty="0">
                        <a:solidFill>
                          <a:srgbClr val="000000"/>
                        </a:solidFill>
                        <a:effectLst/>
                        <a:latin typeface="Calibri" panose="020F0502020204030204" pitchFamily="34" charset="0"/>
                      </a:endParaRPr>
                    </a:p>
                  </a:txBody>
                  <a:tcPr marL="4895" marR="4895" marT="4895" marB="0"/>
                </a:tc>
                <a:tc>
                  <a:txBody>
                    <a:bodyPr/>
                    <a:lstStyle/>
                    <a:p>
                      <a:pPr algn="l" rtl="0" fontAlgn="b"/>
                      <a:r>
                        <a:rPr lang="en-SG" sz="1400" u="none" strike="noStrike" dirty="0">
                          <a:effectLst/>
                        </a:rPr>
                        <a:t>Solid DE</a:t>
                      </a:r>
                      <a:endParaRPr lang="en-SG" sz="1400" b="0" i="0" u="none" strike="noStrike" dirty="0">
                        <a:solidFill>
                          <a:srgbClr val="000000"/>
                        </a:solidFill>
                        <a:effectLst/>
                        <a:latin typeface="Calibri" panose="020F0502020204030204" pitchFamily="34" charset="0"/>
                      </a:endParaRPr>
                    </a:p>
                  </a:txBody>
                  <a:tcPr marL="4895" marR="4895" marT="4895" marB="0"/>
                </a:tc>
                <a:extLst>
                  <a:ext uri="{0D108BD9-81ED-4DB2-BD59-A6C34878D82A}">
                    <a16:rowId xmlns:a16="http://schemas.microsoft.com/office/drawing/2014/main" val="503607387"/>
                  </a:ext>
                </a:extLst>
              </a:tr>
            </a:tbl>
          </a:graphicData>
        </a:graphic>
      </p:graphicFrame>
      <p:sp>
        <p:nvSpPr>
          <p:cNvPr id="13" name="Title 2">
            <a:extLst>
              <a:ext uri="{FF2B5EF4-FFF2-40B4-BE49-F238E27FC236}">
                <a16:creationId xmlns:a16="http://schemas.microsoft.com/office/drawing/2014/main" id="{9232C70A-4FB3-EEC4-CED2-641F56426F0A}"/>
              </a:ext>
            </a:extLst>
          </p:cNvPr>
          <p:cNvSpPr txBox="1">
            <a:spLocks/>
          </p:cNvSpPr>
          <p:nvPr/>
        </p:nvSpPr>
        <p:spPr>
          <a:xfrm>
            <a:off x="1354267" y="195415"/>
            <a:ext cx="9936000" cy="58761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1" kern="1200">
                <a:solidFill>
                  <a:srgbClr val="00205B"/>
                </a:solidFill>
                <a:latin typeface="Arial"/>
                <a:ea typeface="+mj-ea"/>
                <a:cs typeface="Arial"/>
              </a:defRPr>
            </a:lvl1pPr>
          </a:lstStyle>
          <a:p>
            <a:r>
              <a:rPr lang="en-US"/>
              <a:t>List of Regulated DEs</a:t>
            </a:r>
            <a:endParaRPr lang="en-SG" dirty="0"/>
          </a:p>
        </p:txBody>
      </p:sp>
    </p:spTree>
    <p:extLst>
      <p:ext uri="{BB962C8B-B14F-4D97-AF65-F5344CB8AC3E}">
        <p14:creationId xmlns:p14="http://schemas.microsoft.com/office/powerpoint/2010/main" val="222198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133908" y="731030"/>
            <a:ext cx="10611421" cy="5563640"/>
          </a:xfrm>
        </p:spPr>
        <p:txBody>
          <a:bodyPr/>
          <a:lstStyle/>
          <a:p>
            <a:pPr marL="0" indent="0">
              <a:buNone/>
              <a:defRPr/>
            </a:pPr>
            <a:r>
              <a:rPr lang="en-SG" dirty="0">
                <a:effectLst/>
                <a:latin typeface="Arial" panose="020B0604020202020204" pitchFamily="34" charset="0"/>
                <a:ea typeface="Aptos" panose="020B0004020202020204" pitchFamily="34" charset="0"/>
                <a:cs typeface="Arial" panose="020B0604020202020204" pitchFamily="34" charset="0"/>
              </a:rPr>
              <a:t> </a:t>
            </a:r>
            <a:endParaRPr lang="en-GB" dirty="0">
              <a:effectLst/>
              <a:latin typeface="Arial" panose="020B0604020202020204" pitchFamily="34" charset="0"/>
              <a:ea typeface="Aptos" panose="020B0004020202020204" pitchFamily="34" charset="0"/>
              <a:cs typeface="Arial" panose="020B0604020202020204" pitchFamily="34" charset="0"/>
            </a:endParaRPr>
          </a:p>
          <a:p>
            <a:pPr>
              <a:defRPr/>
            </a:pPr>
            <a:r>
              <a:rPr lang="en-SG" dirty="0">
                <a:effectLst/>
                <a:latin typeface="Arial" panose="020B0604020202020204" pitchFamily="34" charset="0"/>
                <a:ea typeface="Times New Roman" panose="02020603050405020304" pitchFamily="18" charset="0"/>
                <a:cs typeface="Arial" panose="020B0604020202020204" pitchFamily="34" charset="0"/>
              </a:rPr>
              <a:t>Applicable </a:t>
            </a:r>
            <a:r>
              <a:rPr lang="en-SG" dirty="0">
                <a:latin typeface="Arial" panose="020B0604020202020204" pitchFamily="34" charset="0"/>
                <a:ea typeface="Times New Roman" panose="02020603050405020304" pitchFamily="18" charset="0"/>
                <a:cs typeface="Arial" panose="020B0604020202020204" pitchFamily="34" charset="0"/>
              </a:rPr>
              <a:t>for </a:t>
            </a:r>
            <a:r>
              <a:rPr lang="en-SG" u="sng" dirty="0">
                <a:effectLst/>
                <a:latin typeface="Arial" panose="020B0604020202020204" pitchFamily="34" charset="0"/>
                <a:ea typeface="Times New Roman" panose="02020603050405020304" pitchFamily="18" charset="0"/>
                <a:cs typeface="Arial" panose="020B0604020202020204" pitchFamily="34" charset="0"/>
              </a:rPr>
              <a:t>low-risk users or activities</a:t>
            </a:r>
          </a:p>
          <a:p>
            <a:pPr lvl="1">
              <a:defRPr/>
            </a:pPr>
            <a:r>
              <a:rPr lang="en-SG" sz="2000" dirty="0">
                <a:effectLst/>
                <a:latin typeface="Arial" panose="020B0604020202020204" pitchFamily="34" charset="0"/>
                <a:ea typeface="Times New Roman" panose="02020603050405020304" pitchFamily="18" charset="0"/>
                <a:cs typeface="Arial" panose="020B0604020202020204" pitchFamily="34" charset="0"/>
              </a:rPr>
              <a:t>Simplify th</a:t>
            </a:r>
            <a:r>
              <a:rPr lang="en-SG" sz="2000" dirty="0">
                <a:latin typeface="Arial" panose="020B0604020202020204" pitchFamily="34" charset="0"/>
                <a:ea typeface="Times New Roman" panose="02020603050405020304" pitchFamily="18" charset="0"/>
                <a:cs typeface="Arial" panose="020B0604020202020204" pitchFamily="34" charset="0"/>
              </a:rPr>
              <a:t>e process</a:t>
            </a:r>
          </a:p>
          <a:p>
            <a:pPr lvl="1">
              <a:defRPr/>
            </a:pPr>
            <a:r>
              <a:rPr lang="en-SG" sz="2000" dirty="0">
                <a:effectLst/>
                <a:latin typeface="Arial" panose="020B0604020202020204" pitchFamily="34" charset="0"/>
                <a:ea typeface="Times New Roman" panose="02020603050405020304" pitchFamily="18" charset="0"/>
                <a:cs typeface="Arial" panose="020B0604020202020204" pitchFamily="34" charset="0"/>
              </a:rPr>
              <a:t>Reduce regulatory compliance cost fo</a:t>
            </a:r>
            <a:r>
              <a:rPr lang="en-SG" sz="2000" dirty="0">
                <a:latin typeface="Arial" panose="020B0604020202020204" pitchFamily="34" charset="0"/>
                <a:ea typeface="Times New Roman" panose="02020603050405020304" pitchFamily="18" charset="0"/>
                <a:cs typeface="Arial" panose="020B0604020202020204" pitchFamily="34" charset="0"/>
              </a:rPr>
              <a:t>r the industry by minimizing </a:t>
            </a:r>
            <a:r>
              <a:rPr lang="en-SG" sz="2000" dirty="0">
                <a:effectLst/>
                <a:latin typeface="Arial" panose="020B0604020202020204" pitchFamily="34" charset="0"/>
                <a:ea typeface="Times New Roman" panose="02020603050405020304" pitchFamily="18" charset="0"/>
                <a:cs typeface="Arial" panose="020B0604020202020204" pitchFamily="34" charset="0"/>
              </a:rPr>
              <a:t>burden without compromise security and safety standard</a:t>
            </a:r>
          </a:p>
          <a:p>
            <a:pPr lvl="1">
              <a:defRPr/>
            </a:pPr>
            <a:r>
              <a:rPr lang="en-SG" sz="2000" dirty="0">
                <a:latin typeface="Arial" panose="020B0604020202020204" pitchFamily="34" charset="0"/>
                <a:ea typeface="Times New Roman" panose="02020603050405020304" pitchFamily="18" charset="0"/>
                <a:cs typeface="Arial" panose="020B0604020202020204" pitchFamily="34" charset="0"/>
              </a:rPr>
              <a:t>Automatically licensed as “class licensee” </a:t>
            </a:r>
            <a:r>
              <a:rPr lang="en-SG" sz="2000" u="sng" dirty="0">
                <a:latin typeface="Arial" panose="020B0604020202020204" pitchFamily="34" charset="0"/>
                <a:ea typeface="Times New Roman" panose="02020603050405020304" pitchFamily="18" charset="0"/>
                <a:cs typeface="Arial" panose="020B0604020202020204" pitchFamily="34" charset="0"/>
              </a:rPr>
              <a:t>if all class licensing requirements are complied and use for its authorised purposes</a:t>
            </a:r>
          </a:p>
          <a:p>
            <a:pPr lvl="1">
              <a:defRPr/>
            </a:pPr>
            <a:r>
              <a:rPr lang="en-SG" sz="2000" dirty="0">
                <a:latin typeface="Arial" panose="020B0604020202020204" pitchFamily="34" charset="0"/>
                <a:ea typeface="Times New Roman" panose="02020603050405020304" pitchFamily="18" charset="0"/>
                <a:cs typeface="Arial" panose="020B0604020202020204" pitchFamily="34" charset="0"/>
              </a:rPr>
              <a:t>The class licensing conditions and requirements are available on SPF PRD Website</a:t>
            </a:r>
          </a:p>
          <a:p>
            <a:pPr lvl="1">
              <a:defRPr/>
            </a:pPr>
            <a:r>
              <a:rPr lang="en-SG" sz="2000" u="sng" dirty="0">
                <a:effectLst/>
                <a:latin typeface="Arial" panose="020B0604020202020204" pitchFamily="34" charset="0"/>
                <a:ea typeface="Times New Roman" panose="02020603050405020304" pitchFamily="18" charset="0"/>
                <a:cs typeface="Arial" panose="020B0604020202020204" pitchFamily="34" charset="0"/>
              </a:rPr>
              <a:t>No licence application</a:t>
            </a:r>
            <a:r>
              <a:rPr lang="en-SG" sz="2000" u="sng" dirty="0">
                <a:latin typeface="Arial" panose="020B0604020202020204" pitchFamily="34" charset="0"/>
                <a:ea typeface="Times New Roman" panose="02020603050405020304" pitchFamily="18" charset="0"/>
                <a:cs typeface="Arial" panose="020B0604020202020204" pitchFamily="34" charset="0"/>
              </a:rPr>
              <a:t>, no approval or no </a:t>
            </a:r>
            <a:r>
              <a:rPr lang="en-SG" sz="2000" u="sng" dirty="0">
                <a:effectLst/>
                <a:latin typeface="Arial" panose="020B0604020202020204" pitchFamily="34" charset="0"/>
                <a:ea typeface="Times New Roman" panose="02020603050405020304" pitchFamily="18" charset="0"/>
                <a:cs typeface="Arial" panose="020B0604020202020204" pitchFamily="34" charset="0"/>
              </a:rPr>
              <a:t>fees </a:t>
            </a:r>
            <a:r>
              <a:rPr lang="en-SG" sz="2000" dirty="0">
                <a:effectLst/>
                <a:latin typeface="Arial" panose="020B0604020202020204" pitchFamily="34" charset="0"/>
                <a:ea typeface="Times New Roman" panose="02020603050405020304" pitchFamily="18" charset="0"/>
                <a:cs typeface="Arial" panose="020B0604020202020204" pitchFamily="34" charset="0"/>
              </a:rPr>
              <a:t>are required. </a:t>
            </a:r>
          </a:p>
          <a:p>
            <a:pPr lvl="1">
              <a:defRPr/>
            </a:pPr>
            <a:r>
              <a:rPr lang="en-SG" sz="2000" dirty="0">
                <a:latin typeface="Arial" panose="020B0604020202020204" pitchFamily="34" charset="0"/>
                <a:ea typeface="Times New Roman" panose="02020603050405020304" pitchFamily="18" charset="0"/>
                <a:cs typeface="Arial" panose="020B0604020202020204" pitchFamily="34" charset="0"/>
              </a:rPr>
              <a:t>No physical or digital licence issued by PRD. PRD does not have record of the class licensees.</a:t>
            </a:r>
            <a:endParaRPr lang="en-SG" sz="2000" dirty="0">
              <a:effectLst/>
              <a:latin typeface="Arial" panose="020B0604020202020204" pitchFamily="34" charset="0"/>
              <a:ea typeface="Times New Roman" panose="02020603050405020304" pitchFamily="18" charset="0"/>
              <a:cs typeface="Arial" panose="020B0604020202020204" pitchFamily="34" charset="0"/>
            </a:endParaRPr>
          </a:p>
          <a:p>
            <a:pPr lvl="1">
              <a:defRPr/>
            </a:pPr>
            <a:r>
              <a:rPr lang="en-SG" sz="2000" b="1" dirty="0">
                <a:latin typeface="Arial" panose="020B0604020202020204" pitchFamily="34" charset="0"/>
                <a:cs typeface="Arial" panose="020B0604020202020204" pitchFamily="34" charset="0"/>
              </a:rPr>
              <a:t>Checks may be conducted by authority</a:t>
            </a:r>
          </a:p>
          <a:p>
            <a:pPr lvl="1">
              <a:defRPr/>
            </a:pPr>
            <a:r>
              <a:rPr lang="en-SG" sz="2000" b="1" dirty="0">
                <a:latin typeface="Arial" panose="020B0604020202020204" pitchFamily="34" charset="0"/>
                <a:cs typeface="Arial" panose="020B0604020202020204" pitchFamily="34" charset="0"/>
              </a:rPr>
              <a:t>Regulatory actions are enforceable against the class licensees when breaches occurred</a:t>
            </a:r>
          </a:p>
          <a:p>
            <a:pPr lvl="1">
              <a:defRPr/>
            </a:pPr>
            <a:r>
              <a:rPr lang="en-SG" sz="2000" b="1" dirty="0">
                <a:latin typeface="Arial" panose="020B0604020202020204" pitchFamily="34" charset="0"/>
                <a:cs typeface="Arial" panose="020B0604020202020204" pitchFamily="34" charset="0"/>
              </a:rPr>
              <a:t>Class licence can be disapplied for non-compliance cases and licence is required subsequently</a:t>
            </a:r>
          </a:p>
          <a:p>
            <a:pPr lvl="1">
              <a:defRPr/>
            </a:pPr>
            <a:endParaRPr lang="en-SG" sz="2000" b="1" dirty="0">
              <a:latin typeface="Arial" panose="020B0604020202020204" pitchFamily="34" charset="0"/>
              <a:cs typeface="Arial" panose="020B0604020202020204" pitchFamily="34" charset="0"/>
            </a:endParaRPr>
          </a:p>
          <a:p>
            <a:pPr lvl="1">
              <a:defRPr/>
            </a:pPr>
            <a:endParaRPr lang="en-SG" sz="2000" dirty="0">
              <a:latin typeface="Arial" panose="020B0604020202020204" pitchFamily="34" charset="0"/>
              <a:cs typeface="Arial" panose="020B0604020202020204" pitchFamily="34" charset="0"/>
            </a:endParaRPr>
          </a:p>
          <a:p>
            <a:pPr lvl="1">
              <a:defRPr/>
            </a:pPr>
            <a:endParaRPr lang="en-US" sz="2000" dirty="0">
              <a:latin typeface="Arial" panose="020B0604020202020204" pitchFamily="34" charset="0"/>
              <a:cs typeface="Arial" panose="020B0604020202020204" pitchFamily="34" charset="0"/>
            </a:endParaRPr>
          </a:p>
          <a:p>
            <a:pPr lvl="1">
              <a:defRPr/>
            </a:pPr>
            <a:endParaRPr lang="en-US" sz="2000" dirty="0">
              <a:latin typeface="Arial" panose="020B0604020202020204" pitchFamily="34" charset="0"/>
              <a:cs typeface="Arial" panose="020B0604020202020204" pitchFamily="34" charset="0"/>
            </a:endParaRPr>
          </a:p>
          <a:p>
            <a:pPr lvl="1">
              <a:defRPr/>
            </a:pPr>
            <a:endParaRPr lang="en-US" sz="2000" dirty="0">
              <a:latin typeface="Arial" panose="020B0604020202020204" pitchFamily="34" charset="0"/>
              <a:cs typeface="Arial" panose="020B0604020202020204" pitchFamily="34" charset="0"/>
            </a:endParaRPr>
          </a:p>
          <a:p>
            <a:pPr marL="363537" lvl="1" indent="0">
              <a:spcBef>
                <a:spcPts val="0"/>
              </a:spcBef>
              <a:buNone/>
            </a:pPr>
            <a:endParaRPr lang="en-US" sz="2000" dirty="0">
              <a:latin typeface="Arial" panose="020B0604020202020204" pitchFamily="34" charset="0"/>
              <a:cs typeface="Arial" panose="020B0604020202020204" pitchFamily="34" charset="0"/>
            </a:endParaRPr>
          </a:p>
          <a:p>
            <a:pPr marL="820737" lvl="1" indent="-457200">
              <a:spcBef>
                <a:spcPts val="0"/>
              </a:spcBef>
              <a:buFont typeface="+mj-lt"/>
              <a:buAutoNum type="arabicPeriod"/>
            </a:pPr>
            <a:endParaRPr lang="en-SG"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551369" y="731030"/>
            <a:ext cx="9936000" cy="587613"/>
          </a:xfrm>
        </p:spPr>
        <p:txBody>
          <a:bodyPr/>
          <a:lstStyle/>
          <a:p>
            <a:r>
              <a:rPr lang="en-SG" sz="2800" dirty="0"/>
              <a:t>Class Licensing Regime </a:t>
            </a:r>
          </a:p>
        </p:txBody>
      </p:sp>
      <p:sp>
        <p:nvSpPr>
          <p:cNvPr id="6" name="Footer Placeholder 4">
            <a:extLst>
              <a:ext uri="{FF2B5EF4-FFF2-40B4-BE49-F238E27FC236}">
                <a16:creationId xmlns:a16="http://schemas.microsoft.com/office/drawing/2014/main" id="{161A2E69-88C4-D633-DED7-129A38F91E71}"/>
              </a:ext>
            </a:extLst>
          </p:cNvPr>
          <p:cNvSpPr>
            <a:spLocks noGrp="1"/>
          </p:cNvSpPr>
          <p:nvPr>
            <p:ph type="ftr" sz="quarter" idx="14"/>
          </p:nvPr>
        </p:nvSpPr>
        <p:spPr>
          <a:xfrm>
            <a:off x="1119188" y="6580140"/>
            <a:ext cx="11072812" cy="27024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7375E"/>
                </a:solidFill>
                <a:effectLst/>
                <a:uLnTx/>
                <a:uFillTx/>
                <a:latin typeface="Arial"/>
                <a:ea typeface="+mn-ea"/>
                <a:cs typeface="Arial"/>
              </a:rPr>
              <a:t>Official (Closed)/Non-Sensitive</a:t>
            </a:r>
          </a:p>
        </p:txBody>
      </p:sp>
      <p:sp>
        <p:nvSpPr>
          <p:cNvPr id="4" name="Title 2">
            <a:extLst>
              <a:ext uri="{FF2B5EF4-FFF2-40B4-BE49-F238E27FC236}">
                <a16:creationId xmlns:a16="http://schemas.microsoft.com/office/drawing/2014/main" id="{C011CA04-D120-9F91-B48A-E767CB33BACB}"/>
              </a:ext>
            </a:extLst>
          </p:cNvPr>
          <p:cNvSpPr txBox="1">
            <a:spLocks/>
          </p:cNvSpPr>
          <p:nvPr/>
        </p:nvSpPr>
        <p:spPr>
          <a:xfrm>
            <a:off x="1365362" y="154079"/>
            <a:ext cx="9936000" cy="58761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1" kern="1200">
                <a:solidFill>
                  <a:srgbClr val="00205B"/>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5B"/>
                </a:solidFill>
                <a:effectLst/>
                <a:uLnTx/>
                <a:uFillTx/>
                <a:latin typeface="Arial"/>
                <a:ea typeface="+mj-ea"/>
                <a:cs typeface="Arial"/>
              </a:rPr>
              <a:t>GEWCA Regulatory Regime for </a:t>
            </a:r>
            <a:r>
              <a:rPr kumimoji="0" lang="en-US" sz="3200" b="1" i="0" u="sng" strike="noStrike" kern="1200" cap="none" spc="0" normalizeH="0" baseline="0" noProof="0" dirty="0">
                <a:ln>
                  <a:noFill/>
                </a:ln>
                <a:solidFill>
                  <a:srgbClr val="00205B"/>
                </a:solidFill>
                <a:effectLst/>
                <a:uLnTx/>
                <a:uFillTx/>
                <a:latin typeface="Arial"/>
                <a:ea typeface="+mj-ea"/>
                <a:cs typeface="Arial"/>
              </a:rPr>
              <a:t>Explosives </a:t>
            </a:r>
            <a:endParaRPr kumimoji="0" lang="en-US" sz="3200" b="1" i="0" u="none" strike="noStrike" kern="1200" cap="none" spc="0" normalizeH="0" baseline="0" noProof="0" dirty="0">
              <a:ln>
                <a:noFill/>
              </a:ln>
              <a:solidFill>
                <a:srgbClr val="00205B"/>
              </a:solidFill>
              <a:effectLst/>
              <a:uLnTx/>
              <a:uFillTx/>
              <a:latin typeface="Arial"/>
              <a:ea typeface="+mj-ea"/>
              <a:cs typeface="Arial"/>
            </a:endParaRPr>
          </a:p>
        </p:txBody>
      </p:sp>
    </p:spTree>
    <p:extLst>
      <p:ext uri="{BB962C8B-B14F-4D97-AF65-F5344CB8AC3E}">
        <p14:creationId xmlns:p14="http://schemas.microsoft.com/office/powerpoint/2010/main" val="190848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93AFE54-EB16-F7A6-ACCE-6C3D9A52976F}"/>
              </a:ext>
            </a:extLst>
          </p:cNvPr>
          <p:cNvGraphicFramePr>
            <a:graphicFrameLocks noGrp="1"/>
          </p:cNvGraphicFramePr>
          <p:nvPr>
            <p:extLst>
              <p:ext uri="{D42A27DB-BD31-4B8C-83A1-F6EECF244321}">
                <p14:modId xmlns:p14="http://schemas.microsoft.com/office/powerpoint/2010/main" val="3218501321"/>
              </p:ext>
            </p:extLst>
          </p:nvPr>
        </p:nvGraphicFramePr>
        <p:xfrm>
          <a:off x="1276757" y="1364463"/>
          <a:ext cx="10718011" cy="5087340"/>
        </p:xfrm>
        <a:graphic>
          <a:graphicData uri="http://schemas.openxmlformats.org/drawingml/2006/table">
            <a:tbl>
              <a:tblPr firstRow="1" bandRow="1">
                <a:tableStyleId>{5940675A-B579-460E-94D1-54222C63F5DA}</a:tableStyleId>
              </a:tblPr>
              <a:tblGrid>
                <a:gridCol w="507181">
                  <a:extLst>
                    <a:ext uri="{9D8B030D-6E8A-4147-A177-3AD203B41FA5}">
                      <a16:colId xmlns:a16="http://schemas.microsoft.com/office/drawing/2014/main" val="3690815041"/>
                    </a:ext>
                  </a:extLst>
                </a:gridCol>
                <a:gridCol w="2019310">
                  <a:extLst>
                    <a:ext uri="{9D8B030D-6E8A-4147-A177-3AD203B41FA5}">
                      <a16:colId xmlns:a16="http://schemas.microsoft.com/office/drawing/2014/main" val="795380338"/>
                    </a:ext>
                  </a:extLst>
                </a:gridCol>
                <a:gridCol w="1023940">
                  <a:extLst>
                    <a:ext uri="{9D8B030D-6E8A-4147-A177-3AD203B41FA5}">
                      <a16:colId xmlns:a16="http://schemas.microsoft.com/office/drawing/2014/main" val="235687431"/>
                    </a:ext>
                  </a:extLst>
                </a:gridCol>
                <a:gridCol w="1023940">
                  <a:extLst>
                    <a:ext uri="{9D8B030D-6E8A-4147-A177-3AD203B41FA5}">
                      <a16:colId xmlns:a16="http://schemas.microsoft.com/office/drawing/2014/main" val="854636536"/>
                    </a:ext>
                  </a:extLst>
                </a:gridCol>
                <a:gridCol w="1023940">
                  <a:extLst>
                    <a:ext uri="{9D8B030D-6E8A-4147-A177-3AD203B41FA5}">
                      <a16:colId xmlns:a16="http://schemas.microsoft.com/office/drawing/2014/main" val="2326411651"/>
                    </a:ext>
                  </a:extLst>
                </a:gridCol>
                <a:gridCol w="1023940">
                  <a:extLst>
                    <a:ext uri="{9D8B030D-6E8A-4147-A177-3AD203B41FA5}">
                      <a16:colId xmlns:a16="http://schemas.microsoft.com/office/drawing/2014/main" val="1905975345"/>
                    </a:ext>
                  </a:extLst>
                </a:gridCol>
                <a:gridCol w="1023940">
                  <a:extLst>
                    <a:ext uri="{9D8B030D-6E8A-4147-A177-3AD203B41FA5}">
                      <a16:colId xmlns:a16="http://schemas.microsoft.com/office/drawing/2014/main" val="916668951"/>
                    </a:ext>
                  </a:extLst>
                </a:gridCol>
                <a:gridCol w="1023940">
                  <a:extLst>
                    <a:ext uri="{9D8B030D-6E8A-4147-A177-3AD203B41FA5}">
                      <a16:colId xmlns:a16="http://schemas.microsoft.com/office/drawing/2014/main" val="1817183609"/>
                    </a:ext>
                  </a:extLst>
                </a:gridCol>
                <a:gridCol w="1023940">
                  <a:extLst>
                    <a:ext uri="{9D8B030D-6E8A-4147-A177-3AD203B41FA5}">
                      <a16:colId xmlns:a16="http://schemas.microsoft.com/office/drawing/2014/main" val="2508164981"/>
                    </a:ext>
                  </a:extLst>
                </a:gridCol>
                <a:gridCol w="1023940">
                  <a:extLst>
                    <a:ext uri="{9D8B030D-6E8A-4147-A177-3AD203B41FA5}">
                      <a16:colId xmlns:a16="http://schemas.microsoft.com/office/drawing/2014/main" val="3296885010"/>
                    </a:ext>
                  </a:extLst>
                </a:gridCol>
              </a:tblGrid>
              <a:tr h="516095">
                <a:tc rowSpan="2">
                  <a:txBody>
                    <a:bodyPr/>
                    <a:lstStyle/>
                    <a:p>
                      <a:pPr algn="ctr"/>
                      <a:r>
                        <a:rPr lang="en-US" sz="1300" b="1" dirty="0">
                          <a:solidFill>
                            <a:schemeClr val="bg1"/>
                          </a:solidFill>
                          <a:latin typeface="+mn-lt"/>
                        </a:rPr>
                        <a:t>S/N</a:t>
                      </a:r>
                      <a:endParaRPr lang="en-SG" sz="1300" b="1" dirty="0">
                        <a:solidFill>
                          <a:schemeClr val="bg1"/>
                        </a:solidFill>
                        <a:latin typeface="+mn-lt"/>
                      </a:endParaRPr>
                    </a:p>
                  </a:txBody>
                  <a:tcPr>
                    <a:solidFill>
                      <a:srgbClr val="002060"/>
                    </a:solidFill>
                  </a:tcPr>
                </a:tc>
                <a:tc rowSpan="2">
                  <a:txBody>
                    <a:bodyPr/>
                    <a:lstStyle/>
                    <a:p>
                      <a:pPr algn="ctr"/>
                      <a:r>
                        <a:rPr lang="en-US" sz="1300" b="1" dirty="0">
                          <a:solidFill>
                            <a:schemeClr val="bg1"/>
                          </a:solidFill>
                        </a:rPr>
                        <a:t>Items</a:t>
                      </a:r>
                      <a:endParaRPr lang="en-SG" sz="1300" b="1" dirty="0">
                        <a:solidFill>
                          <a:schemeClr val="bg1"/>
                        </a:solidFill>
                        <a:latin typeface="+mn-lt"/>
                      </a:endParaRPr>
                    </a:p>
                  </a:txBody>
                  <a:tcPr>
                    <a:solidFill>
                      <a:srgbClr val="002060"/>
                    </a:solidFill>
                  </a:tcPr>
                </a:tc>
                <a:tc gridSpan="2">
                  <a:txBody>
                    <a:bodyPr/>
                    <a:lstStyle/>
                    <a:p>
                      <a:pPr algn="ctr"/>
                      <a:r>
                        <a:rPr lang="en-SG" sz="1300" b="1" strike="noStrike" baseline="0" dirty="0">
                          <a:solidFill>
                            <a:schemeClr val="bg1"/>
                          </a:solidFill>
                        </a:rPr>
                        <a:t>Manufacture</a:t>
                      </a:r>
                    </a:p>
                  </a:txBody>
                  <a:tcPr>
                    <a:solidFill>
                      <a:srgbClr val="002060"/>
                    </a:solidFill>
                  </a:tcPr>
                </a:tc>
                <a:tc hMerge="1">
                  <a:txBody>
                    <a:bodyPr/>
                    <a:lstStyle/>
                    <a:p>
                      <a:pPr algn="ctr"/>
                      <a:endParaRPr lang="en-SG" sz="1600" b="1" strike="sngStrike" dirty="0">
                        <a:solidFill>
                          <a:srgbClr val="FF0000"/>
                        </a:solidFill>
                        <a:highlight>
                          <a:srgbClr val="FFFF00"/>
                        </a:highlight>
                      </a:endParaRPr>
                    </a:p>
                  </a:txBody>
                  <a:tcPr>
                    <a:solidFill>
                      <a:srgbClr val="002060"/>
                    </a:solidFill>
                  </a:tcPr>
                </a:tc>
                <a:tc gridSpan="2">
                  <a:txBody>
                    <a:bodyPr/>
                    <a:lstStyle/>
                    <a:p>
                      <a:pPr algn="ctr"/>
                      <a:r>
                        <a:rPr lang="en-US" sz="1300" b="1" dirty="0">
                          <a:solidFill>
                            <a:schemeClr val="bg1"/>
                          </a:solidFill>
                        </a:rPr>
                        <a:t>Import, Export,</a:t>
                      </a:r>
                    </a:p>
                    <a:p>
                      <a:pPr algn="ctr"/>
                      <a:endParaRPr lang="en-SG" sz="1300" b="1" strike="sngStrike" dirty="0">
                        <a:solidFill>
                          <a:srgbClr val="FF0000"/>
                        </a:solidFill>
                        <a:highlight>
                          <a:srgbClr val="FFFF00"/>
                        </a:highlight>
                      </a:endParaRPr>
                    </a:p>
                  </a:txBody>
                  <a:tcPr>
                    <a:solidFill>
                      <a:srgbClr val="002060"/>
                    </a:solidFill>
                  </a:tcPr>
                </a:tc>
                <a:tc hMerge="1">
                  <a:txBody>
                    <a:bodyPr/>
                    <a:lstStyle/>
                    <a:p>
                      <a:r>
                        <a:rPr lang="en-US" b="1" dirty="0">
                          <a:solidFill>
                            <a:schemeClr val="bg1"/>
                          </a:solidFill>
                        </a:rPr>
                        <a:t>Manufacture</a:t>
                      </a:r>
                      <a:endParaRPr lang="en-SG" b="1" dirty="0">
                        <a:solidFill>
                          <a:schemeClr val="bg1"/>
                        </a:solidFill>
                      </a:endParaRPr>
                    </a:p>
                  </a:txBody>
                  <a:tcPr>
                    <a:solidFill>
                      <a:srgbClr val="002060"/>
                    </a:solidFill>
                  </a:tcPr>
                </a:tc>
                <a:tc gridSpan="2">
                  <a:txBody>
                    <a:bodyPr/>
                    <a:lstStyle/>
                    <a:p>
                      <a:pPr marL="0" algn="ctr" defTabSz="457200" rtl="0" eaLnBrk="1" latinLnBrk="0" hangingPunct="1"/>
                      <a:r>
                        <a:rPr lang="en-US" sz="1300" b="1" kern="1200" dirty="0">
                          <a:solidFill>
                            <a:schemeClr val="bg1"/>
                          </a:solidFill>
                          <a:latin typeface="+mn-lt"/>
                          <a:ea typeface="+mn-ea"/>
                          <a:cs typeface="+mn-cs"/>
                        </a:rPr>
                        <a:t>Supply, Store</a:t>
                      </a:r>
                      <a:endParaRPr lang="en-SG" sz="1300" b="1" kern="1200" dirty="0">
                        <a:solidFill>
                          <a:schemeClr val="bg1"/>
                        </a:solidFill>
                        <a:latin typeface="+mn-lt"/>
                        <a:ea typeface="+mn-ea"/>
                        <a:cs typeface="+mn-cs"/>
                      </a:endParaRPr>
                    </a:p>
                  </a:txBody>
                  <a:tcPr>
                    <a:solidFill>
                      <a:srgbClr val="002060"/>
                    </a:solidFill>
                  </a:tcPr>
                </a:tc>
                <a:tc hMerge="1">
                  <a:txBody>
                    <a:bodyPr/>
                    <a:lstStyle/>
                    <a:p>
                      <a:endParaRPr lang="en-SG"/>
                    </a:p>
                  </a:txBody>
                  <a:tcPr/>
                </a:tc>
                <a:tc gridSpan="2">
                  <a:txBody>
                    <a:bodyPr/>
                    <a:lstStyle/>
                    <a:p>
                      <a:pPr marL="0" algn="ctr" defTabSz="457200" rtl="0" eaLnBrk="1" latinLnBrk="0" hangingPunct="1"/>
                      <a:r>
                        <a:rPr lang="en-US" sz="1300" b="1" kern="1200" dirty="0">
                          <a:solidFill>
                            <a:schemeClr val="bg1"/>
                          </a:solidFill>
                          <a:latin typeface="+mn-lt"/>
                          <a:ea typeface="+mn-ea"/>
                          <a:cs typeface="+mn-cs"/>
                        </a:rPr>
                        <a:t>Possess, Use </a:t>
                      </a:r>
                    </a:p>
                    <a:p>
                      <a:pPr marL="0" algn="ctr" defTabSz="457200" rtl="0" eaLnBrk="1" latinLnBrk="0" hangingPunct="1"/>
                      <a:r>
                        <a:rPr lang="en-US" sz="1300" b="1" kern="1200" dirty="0">
                          <a:solidFill>
                            <a:schemeClr val="bg1"/>
                          </a:solidFill>
                          <a:latin typeface="+mn-lt"/>
                          <a:ea typeface="+mn-ea"/>
                          <a:cs typeface="+mn-cs"/>
                        </a:rPr>
                        <a:t>(</a:t>
                      </a:r>
                      <a:r>
                        <a:rPr lang="en-US" sz="1300" b="1" kern="1200">
                          <a:solidFill>
                            <a:schemeClr val="bg1"/>
                          </a:solidFill>
                          <a:latin typeface="+mn-lt"/>
                          <a:ea typeface="+mn-ea"/>
                          <a:cs typeface="+mn-cs"/>
                        </a:rPr>
                        <a:t>including Transport)</a:t>
                      </a:r>
                      <a:endParaRPr lang="en-SG" sz="1300" b="1" kern="1200" dirty="0">
                        <a:solidFill>
                          <a:schemeClr val="bg1"/>
                        </a:solidFill>
                        <a:latin typeface="+mn-lt"/>
                        <a:ea typeface="+mn-ea"/>
                        <a:cs typeface="+mn-cs"/>
                      </a:endParaRPr>
                    </a:p>
                  </a:txBody>
                  <a:tcPr>
                    <a:solidFill>
                      <a:srgbClr val="002060"/>
                    </a:solidFill>
                  </a:tcPr>
                </a:tc>
                <a:tc hMerge="1">
                  <a:txBody>
                    <a:bodyPr/>
                    <a:lstStyle/>
                    <a:p>
                      <a:endParaRPr lang="en-SG"/>
                    </a:p>
                  </a:txBody>
                  <a:tcPr/>
                </a:tc>
                <a:extLst>
                  <a:ext uri="{0D108BD9-81ED-4DB2-BD59-A6C34878D82A}">
                    <a16:rowId xmlns:a16="http://schemas.microsoft.com/office/drawing/2014/main" val="2715736972"/>
                  </a:ext>
                </a:extLst>
              </a:tr>
              <a:tr h="365567">
                <a:tc vMerge="1">
                  <a:txBody>
                    <a:bodyPr/>
                    <a:lstStyle/>
                    <a:p>
                      <a:endParaRPr lang="en-SG"/>
                    </a:p>
                  </a:txBody>
                  <a:tcPr/>
                </a:tc>
                <a:tc vMerge="1">
                  <a:txBody>
                    <a:bodyPr/>
                    <a:lstStyle/>
                    <a:p>
                      <a:pPr algn="just"/>
                      <a:endParaRPr lang="en-SG" sz="1400" b="1" dirty="0">
                        <a:solidFill>
                          <a:srgbClr val="002060"/>
                        </a:solidFill>
                        <a:latin typeface="+mn-lt"/>
                        <a:cs typeface="Arial" panose="020B0604020202020204" pitchFamily="34" charset="0"/>
                      </a:endParaRPr>
                    </a:p>
                  </a:txBody>
                  <a:tcPr/>
                </a:tc>
                <a:tc>
                  <a:txBody>
                    <a:bodyPr/>
                    <a:lstStyle/>
                    <a:p>
                      <a:pPr marL="0" indent="0" algn="ctr">
                        <a:buFont typeface="Wingdings" panose="05000000000000000000" pitchFamily="2" charset="2"/>
                        <a:buNone/>
                      </a:pPr>
                      <a:r>
                        <a:rPr lang="en-US" sz="1300" b="1" dirty="0">
                          <a:solidFill>
                            <a:srgbClr val="002060"/>
                          </a:solidFill>
                        </a:rPr>
                        <a:t>Previous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b="1" dirty="0">
                          <a:solidFill>
                            <a:schemeClr val="tx2"/>
                          </a:solidFill>
                        </a:rPr>
                        <a:t>GEWCA</a:t>
                      </a:r>
                      <a:endParaRPr lang="en-SG" sz="1300" b="1" dirty="0">
                        <a:solidFill>
                          <a:schemeClr val="tx2"/>
                        </a:solidFill>
                      </a:endParaRPr>
                    </a:p>
                    <a:p>
                      <a:pPr marL="0" indent="0" algn="ctr">
                        <a:buFont typeface="Wingdings" panose="05000000000000000000" pitchFamily="2" charset="2"/>
                        <a:buNone/>
                      </a:pPr>
                      <a:endParaRPr lang="en-US" sz="1300" b="1" dirty="0">
                        <a:solidFill>
                          <a:srgbClr val="002060"/>
                        </a:solidFill>
                      </a:endParaRPr>
                    </a:p>
                  </a:txBody>
                  <a:tcPr/>
                </a:tc>
                <a:tc>
                  <a:txBody>
                    <a:bodyPr/>
                    <a:lstStyle/>
                    <a:p>
                      <a:pPr marL="0" indent="0" algn="ctr">
                        <a:buFont typeface="Wingdings" panose="05000000000000000000" pitchFamily="2" charset="2"/>
                        <a:buNone/>
                      </a:pPr>
                      <a:r>
                        <a:rPr lang="en-US" sz="1300" b="1" dirty="0">
                          <a:solidFill>
                            <a:srgbClr val="002060"/>
                          </a:solidFill>
                        </a:rPr>
                        <a:t>Previous</a:t>
                      </a:r>
                    </a:p>
                  </a:txBody>
                  <a:tcPr/>
                </a:tc>
                <a:tc>
                  <a:txBody>
                    <a:bodyPr/>
                    <a:lstStyle/>
                    <a:p>
                      <a:pPr algn="ctr"/>
                      <a:r>
                        <a:rPr lang="en-US" sz="1300" b="1" dirty="0">
                          <a:solidFill>
                            <a:srgbClr val="FF0000"/>
                          </a:solidFill>
                        </a:rPr>
                        <a:t>GEWCA</a:t>
                      </a:r>
                      <a:endParaRPr lang="en-SG" sz="13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002060"/>
                          </a:solidFill>
                        </a:rPr>
                        <a:t>Previous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0000"/>
                          </a:solidFill>
                        </a:rPr>
                        <a:t>GEWCA</a:t>
                      </a:r>
                      <a:endParaRPr lang="en-SG" sz="13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002060"/>
                          </a:solidFill>
                        </a:rPr>
                        <a:t>Previous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1" dirty="0">
                          <a:solidFill>
                            <a:srgbClr val="FF0000"/>
                          </a:solidFill>
                        </a:rPr>
                        <a:t>GEWCA</a:t>
                      </a:r>
                      <a:endParaRPr lang="en-SG" sz="1300" b="1" dirty="0">
                        <a:solidFill>
                          <a:srgbClr val="FF0000"/>
                        </a:solidFill>
                      </a:endParaRPr>
                    </a:p>
                  </a:txBody>
                  <a:tcPr/>
                </a:tc>
                <a:extLst>
                  <a:ext uri="{0D108BD9-81ED-4DB2-BD59-A6C34878D82A}">
                    <a16:rowId xmlns:a16="http://schemas.microsoft.com/office/drawing/2014/main" val="1049153157"/>
                  </a:ext>
                </a:extLst>
              </a:tr>
              <a:tr h="817150">
                <a:tc>
                  <a:txBody>
                    <a:bodyPr/>
                    <a:lstStyle/>
                    <a:p>
                      <a:pPr algn="l"/>
                      <a:r>
                        <a:rPr lang="en-US" sz="1300" b="1" dirty="0">
                          <a:solidFill>
                            <a:srgbClr val="002060"/>
                          </a:solidFill>
                          <a:latin typeface="+mn-lt"/>
                          <a:cs typeface="Arial" panose="020B0604020202020204" pitchFamily="34" charset="0"/>
                        </a:rPr>
                        <a:t>1</a:t>
                      </a:r>
                      <a:endParaRPr lang="en-SG" sz="1300" b="1" dirty="0">
                        <a:solidFill>
                          <a:srgbClr val="002060"/>
                        </a:solidFill>
                        <a:latin typeface="+mn-lt"/>
                        <a:cs typeface="Arial" panose="020B0604020202020204" pitchFamily="34" charset="0"/>
                      </a:endParaRPr>
                    </a:p>
                  </a:txBody>
                  <a:tcPr/>
                </a:tc>
                <a:tc>
                  <a:txBody>
                    <a:bodyPr/>
                    <a:lstStyle/>
                    <a:p>
                      <a:pPr algn="l"/>
                      <a:r>
                        <a:rPr lang="en-US" sz="1300" b="1" dirty="0">
                          <a:solidFill>
                            <a:srgbClr val="002060"/>
                          </a:solidFill>
                        </a:rPr>
                        <a:t>Wire Sparkler (excluding wired sparklers containing more than 3% Potassium Perchlorate) </a:t>
                      </a:r>
                      <a:endParaRPr lang="en-SG" sz="1300" b="1" dirty="0">
                        <a:solidFill>
                          <a:srgbClr val="002060"/>
                        </a:solidFill>
                        <a:latin typeface="+mn-lt"/>
                        <a:cs typeface="Arial" panose="020B0604020202020204" pitchFamily="34" charset="0"/>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Individual Licence</a:t>
                      </a:r>
                    </a:p>
                    <a:p>
                      <a:pPr marL="0" indent="0" algn="l">
                        <a:buFont typeface="Wingdings" panose="05000000000000000000" pitchFamily="2" charset="2"/>
                        <a:buNone/>
                      </a:pPr>
                      <a:endParaRPr lang="en-US" sz="1400" b="1" dirty="0">
                        <a:solidFill>
                          <a:srgbClr val="002060"/>
                        </a:solidFill>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Individual Licence</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(no change)</a:t>
                      </a:r>
                    </a:p>
                    <a:p>
                      <a:pPr marL="0" indent="0" algn="l">
                        <a:buFont typeface="Wingdings" panose="05000000000000000000" pitchFamily="2" charset="2"/>
                        <a:buNone/>
                      </a:pPr>
                      <a:endParaRPr lang="en-US" sz="1400" b="1" dirty="0">
                        <a:solidFill>
                          <a:srgbClr val="002060"/>
                        </a:solidFill>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002060"/>
                          </a:solidFill>
                        </a:rPr>
                        <a:t>Individual Licence</a:t>
                      </a:r>
                    </a:p>
                    <a:p>
                      <a:pPr marL="0" indent="0" algn="l">
                        <a:buFont typeface="Wingdings" panose="05000000000000000000" pitchFamily="2" charset="2"/>
                        <a:buNone/>
                      </a:pPr>
                      <a:endParaRPr lang="en-US" sz="1400" b="1" dirty="0">
                        <a:solidFill>
                          <a:srgbClr val="002060"/>
                        </a:solidFill>
                      </a:endParaRPr>
                    </a:p>
                  </a:txBody>
                  <a:tcPr/>
                </a:tc>
                <a:tc rowSpan="5">
                  <a:txBody>
                    <a:bodyPr/>
                    <a:lstStyle/>
                    <a:p>
                      <a:pPr marL="0" indent="0" algn="l" defTabSz="457200" rtl="0" eaLnBrk="1" latinLnBrk="0" hangingPunct="1">
                        <a:buFont typeface="Wingdings" panose="05000000000000000000" pitchFamily="2" charset="2"/>
                        <a:buNone/>
                      </a:pPr>
                      <a:r>
                        <a:rPr lang="en-US" sz="1400" b="1" kern="1200" dirty="0">
                          <a:solidFill>
                            <a:srgbClr val="FF0000"/>
                          </a:solidFill>
                          <a:latin typeface="+mn-lt"/>
                          <a:ea typeface="+mn-ea"/>
                          <a:cs typeface="+mn-cs"/>
                        </a:rPr>
                        <a:t>Class Licence</a:t>
                      </a:r>
                    </a:p>
                    <a:p>
                      <a:pPr marL="0" indent="0" algn="l" defTabSz="457200" rtl="0" eaLnBrk="1" latinLnBrk="0" hangingPunct="1">
                        <a:buFont typeface="Wingdings" panose="05000000000000000000" pitchFamily="2" charset="2"/>
                        <a:buNone/>
                      </a:pPr>
                      <a:endParaRPr lang="en-SG" sz="1300" b="1" kern="1200" dirty="0">
                        <a:solidFill>
                          <a:srgbClr val="002060"/>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indent="0" algn="l" defTabSz="457200" rtl="0" eaLnBrk="1" latinLnBrk="0" hangingPunct="1">
                        <a:buFont typeface="Wingdings" panose="05000000000000000000" pitchFamily="2" charset="2"/>
                        <a:buNone/>
                      </a:pPr>
                      <a:r>
                        <a:rPr lang="en-US" sz="1400" b="1" kern="1200" dirty="0">
                          <a:solidFill>
                            <a:srgbClr val="002060"/>
                          </a:solidFill>
                          <a:latin typeface="+mn-lt"/>
                          <a:ea typeface="+mn-ea"/>
                          <a:cs typeface="+mn-cs"/>
                        </a:rPr>
                        <a:t>Only regulated the import/export</a:t>
                      </a:r>
                    </a:p>
                  </a:txBody>
                  <a:tcPr/>
                </a:tc>
                <a:tc rowSpan="5">
                  <a:txBody>
                    <a:bodyPr/>
                    <a:lstStyle/>
                    <a:p>
                      <a:pPr algn="l"/>
                      <a:r>
                        <a:rPr lang="en-US" sz="1400" b="1" dirty="0">
                          <a:solidFill>
                            <a:srgbClr val="FF0000"/>
                          </a:solidFill>
                        </a:rPr>
                        <a:t>Class Licence</a:t>
                      </a:r>
                    </a:p>
                    <a:p>
                      <a:pPr algn="l"/>
                      <a:endParaRPr lang="en-SG" sz="1300" b="1" dirty="0">
                        <a:solidFill>
                          <a:srgbClr val="002060"/>
                        </a:solidFill>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300" b="1" kern="1200" dirty="0">
                        <a:solidFill>
                          <a:srgbClr val="002060"/>
                        </a:solidFill>
                        <a:latin typeface="+mn-lt"/>
                        <a:ea typeface="+mn-ea"/>
                        <a:cs typeface="+mn-cs"/>
                      </a:endParaRPr>
                    </a:p>
                  </a:txBody>
                  <a:tcPr/>
                </a:tc>
                <a:tc rowSpan="6">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rgbClr val="002060"/>
                          </a:solidFill>
                          <a:latin typeface="+mn-lt"/>
                          <a:ea typeface="+mn-ea"/>
                          <a:cs typeface="+mn-cs"/>
                        </a:rPr>
                        <a:t>Only regulated the import/</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kern="1200" dirty="0">
                          <a:solidFill>
                            <a:srgbClr val="002060"/>
                          </a:solidFill>
                          <a:latin typeface="+mn-lt"/>
                          <a:ea typeface="+mn-ea"/>
                          <a:cs typeface="+mn-cs"/>
                        </a:rPr>
                        <a:t>export</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SG" sz="1300" b="0" dirty="0">
                        <a:solidFill>
                          <a:srgbClr val="002060"/>
                        </a:solidFill>
                      </a:endParaRPr>
                    </a:p>
                  </a:txBody>
                  <a:tcPr/>
                </a:tc>
                <a:tc rowSpan="5">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FF0000"/>
                          </a:solidFill>
                        </a:rPr>
                        <a:t>Class Licence</a:t>
                      </a:r>
                      <a:endParaRPr lang="en-SG" sz="1400" b="1" dirty="0">
                        <a:solidFill>
                          <a:srgbClr val="FF0000"/>
                        </a:solidFill>
                      </a:endParaRPr>
                    </a:p>
                  </a:txBody>
                  <a:tcPr/>
                </a:tc>
                <a:extLst>
                  <a:ext uri="{0D108BD9-81ED-4DB2-BD59-A6C34878D82A}">
                    <a16:rowId xmlns:a16="http://schemas.microsoft.com/office/drawing/2014/main" val="827038602"/>
                  </a:ext>
                </a:extLst>
              </a:tr>
              <a:tr h="666623">
                <a:tc>
                  <a:txBody>
                    <a:bodyPr/>
                    <a:lstStyle/>
                    <a:p>
                      <a:pPr algn="l"/>
                      <a:r>
                        <a:rPr lang="en-US" sz="1300" b="1" dirty="0">
                          <a:solidFill>
                            <a:srgbClr val="002060"/>
                          </a:solidFill>
                          <a:latin typeface="+mn-lt"/>
                          <a:cs typeface="Arial" panose="020B0604020202020204" pitchFamily="34" charset="0"/>
                        </a:rPr>
                        <a:t>2</a:t>
                      </a:r>
                      <a:endParaRPr lang="en-SG" sz="1300" b="1" dirty="0">
                        <a:solidFill>
                          <a:srgbClr val="002060"/>
                        </a:solidFill>
                        <a:latin typeface="+mn-lt"/>
                        <a:cs typeface="Arial" panose="020B0604020202020204" pitchFamily="34" charset="0"/>
                      </a:endParaRPr>
                    </a:p>
                  </a:txBody>
                  <a:tcPr/>
                </a:tc>
                <a:tc>
                  <a:txBody>
                    <a:bodyPr/>
                    <a:lstStyle/>
                    <a:p>
                      <a:pPr algn="l"/>
                      <a:r>
                        <a:rPr lang="en-SG" sz="1300" b="1" dirty="0">
                          <a:solidFill>
                            <a:srgbClr val="002060"/>
                          </a:solidFill>
                        </a:rPr>
                        <a:t>Explosive Powered Industrial Tools (including power cartridges)</a:t>
                      </a:r>
                      <a:endParaRPr lang="en-SG" sz="1300" b="1" dirty="0">
                        <a:solidFill>
                          <a:srgbClr val="002060"/>
                        </a:solidFill>
                        <a:latin typeface="+mn-lt"/>
                        <a:cs typeface="Arial" panose="020B0604020202020204" pitchFamily="34" charset="0"/>
                      </a:endParaRPr>
                    </a:p>
                  </a:txBody>
                  <a:tcPr/>
                </a:tc>
                <a:tc vMerge="1">
                  <a:txBody>
                    <a:bodyPr/>
                    <a:lstStyle/>
                    <a:p>
                      <a:endParaRPr lang="en-GB"/>
                    </a:p>
                  </a:txBody>
                  <a:tcPr/>
                </a:tc>
                <a:tc vMerge="1">
                  <a:txBody>
                    <a:bodyPr/>
                    <a:lstStyle/>
                    <a:p>
                      <a:endParaRPr lang="en-GB"/>
                    </a:p>
                  </a:txBody>
                  <a:tcPr/>
                </a:tc>
                <a:tc vMerge="1">
                  <a:txBody>
                    <a:bodyPr/>
                    <a:lstStyle/>
                    <a:p>
                      <a:pPr marL="285750" indent="-285750">
                        <a:buFont typeface="Wingdings" panose="05000000000000000000" pitchFamily="2" charset="2"/>
                        <a:buChar char="ü"/>
                      </a:pPr>
                      <a:endParaRPr lang="en-SG" sz="1400" dirty="0"/>
                    </a:p>
                  </a:txBody>
                  <a:tcPr/>
                </a:tc>
                <a:tc vMerge="1">
                  <a:txBody>
                    <a:bodyPr/>
                    <a:lstStyle/>
                    <a:p>
                      <a:pPr marL="285750" indent="-285750">
                        <a:buFont typeface="Wingdings" panose="05000000000000000000" pitchFamily="2" charset="2"/>
                        <a:buChar char="ü"/>
                      </a:pPr>
                      <a:endParaRPr lang="en-SG" sz="1400" dirty="0"/>
                    </a:p>
                  </a:txBody>
                  <a:tcPr/>
                </a:tc>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002060"/>
                          </a:solidFill>
                        </a:rPr>
                        <a:t>Individual </a:t>
                      </a:r>
                      <a:r>
                        <a:rPr lang="en-US" sz="1400" b="1" dirty="0" err="1">
                          <a:solidFill>
                            <a:srgbClr val="002060"/>
                          </a:solidFill>
                        </a:rPr>
                        <a:t>Licence</a:t>
                      </a:r>
                      <a:r>
                        <a:rPr lang="en-US" sz="1400" b="1" dirty="0">
                          <a:solidFill>
                            <a:srgbClr val="002060"/>
                          </a:solidFill>
                        </a:rPr>
                        <a:t> </a:t>
                      </a:r>
                      <a:endParaRPr lang="en-SG" sz="1400" dirty="0"/>
                    </a:p>
                  </a:txBody>
                  <a:tcPr/>
                </a:tc>
                <a:tc vMerge="1">
                  <a:txBody>
                    <a:bodyPr/>
                    <a:lstStyle/>
                    <a:p>
                      <a:endParaRPr lang="en-SG"/>
                    </a:p>
                  </a:txBody>
                  <a:tcPr/>
                </a:tc>
                <a:tc vMerge="1">
                  <a:txBody>
                    <a:bodyPr/>
                    <a:lstStyle/>
                    <a:p>
                      <a:pPr marL="0" indent="0">
                        <a:buFont typeface="Wingdings" panose="05000000000000000000" pitchFamily="2" charset="2"/>
                        <a:buNone/>
                      </a:pPr>
                      <a:endParaRPr lang="en-SG" sz="1400" dirty="0"/>
                    </a:p>
                  </a:txBody>
                  <a:tcPr/>
                </a:tc>
                <a:tc vMerge="1">
                  <a:txBody>
                    <a:bodyPr/>
                    <a:lstStyle/>
                    <a:p>
                      <a:endParaRPr lang="en-SG"/>
                    </a:p>
                  </a:txBody>
                  <a:tcPr/>
                </a:tc>
                <a:extLst>
                  <a:ext uri="{0D108BD9-81ED-4DB2-BD59-A6C34878D82A}">
                    <a16:rowId xmlns:a16="http://schemas.microsoft.com/office/drawing/2014/main" val="1289290557"/>
                  </a:ext>
                </a:extLst>
              </a:tr>
              <a:tr h="380245">
                <a:tc>
                  <a:txBody>
                    <a:bodyPr/>
                    <a:lstStyle/>
                    <a:p>
                      <a:pPr algn="l"/>
                      <a:r>
                        <a:rPr lang="en-US" sz="1300" b="1" dirty="0">
                          <a:solidFill>
                            <a:srgbClr val="002060"/>
                          </a:solidFill>
                          <a:latin typeface="+mn-lt"/>
                          <a:cs typeface="Arial" panose="020B0604020202020204" pitchFamily="34" charset="0"/>
                        </a:rPr>
                        <a:t>3</a:t>
                      </a:r>
                      <a:endParaRPr lang="en-SG" sz="1300" b="1" dirty="0">
                        <a:solidFill>
                          <a:srgbClr val="002060"/>
                        </a:solidFill>
                        <a:latin typeface="+mn-lt"/>
                        <a:cs typeface="Arial" panose="020B0604020202020204" pitchFamily="34" charset="0"/>
                      </a:endParaRPr>
                    </a:p>
                  </a:txBody>
                  <a:tcPr/>
                </a:tc>
                <a:tc>
                  <a:txBody>
                    <a:bodyPr/>
                    <a:lstStyle/>
                    <a:p>
                      <a:pPr algn="l"/>
                      <a:r>
                        <a:rPr lang="en-US" sz="1300" b="1" dirty="0">
                          <a:solidFill>
                            <a:srgbClr val="002060"/>
                          </a:solidFill>
                        </a:rPr>
                        <a:t>Airbags</a:t>
                      </a:r>
                      <a:endParaRPr lang="en-SG" sz="1300" b="1" dirty="0">
                        <a:solidFill>
                          <a:srgbClr val="002060"/>
                        </a:solidFill>
                        <a:latin typeface="+mn-lt"/>
                        <a:cs typeface="Arial" panose="020B0604020202020204" pitchFamily="34" charset="0"/>
                      </a:endParaRPr>
                    </a:p>
                  </a:txBody>
                  <a:tcPr/>
                </a:tc>
                <a:tc vMerge="1">
                  <a:txBody>
                    <a:bodyPr/>
                    <a:lstStyle/>
                    <a:p>
                      <a:endParaRPr lang="en-GB"/>
                    </a:p>
                  </a:txBody>
                  <a:tcPr/>
                </a:tc>
                <a:tc vMerge="1">
                  <a:txBody>
                    <a:bodyPr/>
                    <a:lstStyle/>
                    <a:p>
                      <a:endParaRPr lang="en-GB"/>
                    </a:p>
                  </a:txBody>
                  <a:tcPr/>
                </a:tc>
                <a:tc vMerge="1">
                  <a:txBody>
                    <a:bodyPr/>
                    <a:lstStyle/>
                    <a:p>
                      <a:endParaRPr lang="en-SG"/>
                    </a:p>
                  </a:txBody>
                  <a:tcPr/>
                </a:tc>
                <a:tc vMerge="1">
                  <a:txBody>
                    <a:bodyPr/>
                    <a:lstStyle/>
                    <a:p>
                      <a:endParaRPr lang="en-SG"/>
                    </a:p>
                  </a:txBody>
                  <a:tcPr/>
                </a:tc>
                <a:tc vMerge="1">
                  <a:txBody>
                    <a:bodyPr/>
                    <a:lstStyle/>
                    <a:p>
                      <a:pPr marL="0" indent="0" algn="l" defTabSz="457200" rtl="0" eaLnBrk="1" latinLnBrk="0" hangingPunct="1">
                        <a:buFont typeface="Wingdings" panose="05000000000000000000" pitchFamily="2" charset="2"/>
                        <a:buNone/>
                      </a:pPr>
                      <a:r>
                        <a:rPr lang="en-US" sz="1300" b="1" dirty="0">
                          <a:solidFill>
                            <a:srgbClr val="002060"/>
                          </a:solidFill>
                        </a:rPr>
                        <a:t>Individual Licence </a:t>
                      </a:r>
                      <a:endParaRPr lang="en-US" sz="1300" b="1" kern="1200" dirty="0">
                        <a:solidFill>
                          <a:srgbClr val="002060"/>
                        </a:solidFill>
                        <a:latin typeface="+mn-lt"/>
                        <a:ea typeface="+mn-ea"/>
                        <a:cs typeface="+mn-cs"/>
                      </a:endParaRPr>
                    </a:p>
                  </a:txBody>
                  <a:tcPr/>
                </a:tc>
                <a:tc vMerge="1">
                  <a:txBody>
                    <a:bodyPr/>
                    <a:lstStyle/>
                    <a:p>
                      <a:endParaRPr dirty="0"/>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2063865966"/>
                  </a:ext>
                </a:extLst>
              </a:tr>
              <a:tr h="411480">
                <a:tc>
                  <a:txBody>
                    <a:bodyPr/>
                    <a:lstStyle/>
                    <a:p>
                      <a:pPr algn="l"/>
                      <a:r>
                        <a:rPr lang="en-US" sz="1300" b="1" dirty="0">
                          <a:solidFill>
                            <a:srgbClr val="002060"/>
                          </a:solidFill>
                          <a:latin typeface="+mn-lt"/>
                          <a:cs typeface="Arial" panose="020B0604020202020204" pitchFamily="34" charset="0"/>
                        </a:rPr>
                        <a:t>4</a:t>
                      </a:r>
                      <a:endParaRPr lang="en-SG" sz="1300" dirty="0"/>
                    </a:p>
                  </a:txBody>
                  <a:tcPr/>
                </a:tc>
                <a:tc>
                  <a:txBody>
                    <a:bodyPr/>
                    <a:lstStyle/>
                    <a:p>
                      <a:pPr algn="l"/>
                      <a:r>
                        <a:rPr lang="en-US" sz="1300" b="1" dirty="0">
                          <a:solidFill>
                            <a:srgbClr val="002060"/>
                          </a:solidFill>
                        </a:rPr>
                        <a:t>Seatbelt Pre-tensioner </a:t>
                      </a:r>
                      <a:endParaRPr lang="en-SG" sz="1300" dirty="0"/>
                    </a:p>
                  </a:txBody>
                  <a:tcPr/>
                </a:tc>
                <a:tc vMerge="1">
                  <a:txBody>
                    <a:bodyPr/>
                    <a:lstStyle/>
                    <a:p>
                      <a:endParaRPr lang="en-GB"/>
                    </a:p>
                  </a:txBody>
                  <a:tcPr/>
                </a:tc>
                <a:tc vMerge="1">
                  <a:txBody>
                    <a:bodyPr/>
                    <a:lstStyle/>
                    <a:p>
                      <a:endParaRPr lang="en-GB"/>
                    </a:p>
                  </a:txBody>
                  <a:tcPr/>
                </a:tc>
                <a:tc vMerge="1">
                  <a:txBody>
                    <a:bodyPr/>
                    <a:lstStyle/>
                    <a:p>
                      <a:endParaRPr lang="en-SG"/>
                    </a:p>
                  </a:txBody>
                  <a:tcPr/>
                </a:tc>
                <a:tc vMerge="1">
                  <a:txBody>
                    <a:bodyPr/>
                    <a:lstStyle/>
                    <a:p>
                      <a:endParaRPr lang="en-SG"/>
                    </a:p>
                  </a:txBody>
                  <a:tcPr/>
                </a:tc>
                <a:tc vMerge="1">
                  <a:txBody>
                    <a:bodyPr/>
                    <a:lstStyle/>
                    <a:p>
                      <a:pPr marL="0" indent="0" algn="just" defTabSz="457200" rtl="0" eaLnBrk="1" latinLnBrk="0" hangingPunct="1">
                        <a:buFont typeface="Wingdings" panose="05000000000000000000" pitchFamily="2" charset="2"/>
                        <a:buNone/>
                      </a:pPr>
                      <a:endParaRPr lang="en-US" sz="1200" b="1" kern="1200" dirty="0">
                        <a:solidFill>
                          <a:srgbClr val="002060"/>
                        </a:solidFill>
                        <a:latin typeface="+mn-lt"/>
                        <a:ea typeface="+mn-ea"/>
                        <a:cs typeface="+mn-cs"/>
                      </a:endParaRPr>
                    </a:p>
                  </a:txBody>
                  <a:tcPr/>
                </a:tc>
                <a:tc vMerge="1">
                  <a:txBody>
                    <a:bodyPr/>
                    <a:lstStyle/>
                    <a:p>
                      <a:pPr algn="just"/>
                      <a:endParaRPr lang="en-SG" sz="1200" b="1" dirty="0">
                        <a:solidFill>
                          <a:srgbClr val="002060"/>
                        </a:solidFill>
                      </a:endParaRPr>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4140602883"/>
                  </a:ext>
                </a:extLst>
              </a:tr>
              <a:tr h="365567">
                <a:tc>
                  <a:txBody>
                    <a:bodyPr/>
                    <a:lstStyle/>
                    <a:p>
                      <a:pPr algn="l"/>
                      <a:r>
                        <a:rPr lang="en-US" sz="1300" b="1" dirty="0">
                          <a:solidFill>
                            <a:srgbClr val="002060"/>
                          </a:solidFill>
                          <a:latin typeface="+mn-lt"/>
                          <a:cs typeface="Arial" panose="020B0604020202020204" pitchFamily="34" charset="0"/>
                        </a:rPr>
                        <a:t>5</a:t>
                      </a:r>
                      <a:endParaRPr lang="en-SG" sz="1300" dirty="0"/>
                    </a:p>
                  </a:txBody>
                  <a:tcPr/>
                </a:tc>
                <a:tc>
                  <a:txBody>
                    <a:bodyPr/>
                    <a:lstStyle/>
                    <a:p>
                      <a:pPr algn="l"/>
                      <a:r>
                        <a:rPr lang="en-SG" sz="1300" b="1" dirty="0">
                          <a:solidFill>
                            <a:srgbClr val="002060"/>
                          </a:solidFill>
                        </a:rPr>
                        <a:t>Fire extinguisher igniters</a:t>
                      </a:r>
                      <a:endParaRPr lang="en-SG" sz="1300" dirty="0"/>
                    </a:p>
                  </a:txBody>
                  <a:tcPr/>
                </a:tc>
                <a:tc vMerge="1">
                  <a:txBody>
                    <a:bodyPr/>
                    <a:lstStyle/>
                    <a:p>
                      <a:endParaRPr lang="en-GB"/>
                    </a:p>
                  </a:txBody>
                  <a:tcPr/>
                </a:tc>
                <a:tc vMerge="1">
                  <a:txBody>
                    <a:bodyPr/>
                    <a:lstStyle/>
                    <a:p>
                      <a:endParaRPr lang="en-GB"/>
                    </a:p>
                  </a:txBody>
                  <a:tcPr/>
                </a:tc>
                <a:tc vMerge="1">
                  <a:txBody>
                    <a:bodyPr/>
                    <a:lstStyle/>
                    <a:p>
                      <a:endParaRPr lang="en-SG"/>
                    </a:p>
                  </a:txBody>
                  <a:tcPr/>
                </a:tc>
                <a:tc vMerge="1">
                  <a:txBody>
                    <a:bodyPr/>
                    <a:lstStyle/>
                    <a:p>
                      <a:endParaRPr lang="en-SG"/>
                    </a:p>
                  </a:txBody>
                  <a:tcPr/>
                </a:tc>
                <a:tc vMerge="1">
                  <a:txBody>
                    <a:bodyPr/>
                    <a:lstStyle/>
                    <a:p>
                      <a:pPr marL="0" indent="0" algn="just" defTabSz="457200" rtl="0" eaLnBrk="1" latinLnBrk="0" hangingPunct="1">
                        <a:buFont typeface="Wingdings" panose="05000000000000000000" pitchFamily="2" charset="2"/>
                        <a:buNone/>
                      </a:pPr>
                      <a:endParaRPr lang="en-US" sz="1200" b="1" kern="1200" dirty="0">
                        <a:solidFill>
                          <a:srgbClr val="002060"/>
                        </a:solidFill>
                        <a:latin typeface="+mn-lt"/>
                        <a:ea typeface="+mn-ea"/>
                        <a:cs typeface="+mn-cs"/>
                      </a:endParaRPr>
                    </a:p>
                  </a:txBody>
                  <a:tcPr/>
                </a:tc>
                <a:tc vMerge="1">
                  <a:txBody>
                    <a:bodyPr/>
                    <a:lstStyle/>
                    <a:p>
                      <a:pPr algn="just"/>
                      <a:endParaRPr lang="en-SG" sz="1200" b="1" dirty="0">
                        <a:solidFill>
                          <a:srgbClr val="002060"/>
                        </a:solidFill>
                      </a:endParaRPr>
                    </a:p>
                  </a:txBody>
                  <a:tcPr/>
                </a:tc>
                <a:tc vMerge="1">
                  <a:txBody>
                    <a:bodyPr/>
                    <a:lstStyle/>
                    <a:p>
                      <a:endParaRPr lang="en-SG"/>
                    </a:p>
                  </a:txBody>
                  <a:tcPr/>
                </a:tc>
                <a:tc vMerge="1">
                  <a:txBody>
                    <a:bodyPr/>
                    <a:lstStyle/>
                    <a:p>
                      <a:endParaRPr lang="en-SG"/>
                    </a:p>
                  </a:txBody>
                  <a:tcPr/>
                </a:tc>
                <a:extLst>
                  <a:ext uri="{0D108BD9-81ED-4DB2-BD59-A6C34878D82A}">
                    <a16:rowId xmlns:a16="http://schemas.microsoft.com/office/drawing/2014/main" val="738289606"/>
                  </a:ext>
                </a:extLst>
              </a:tr>
              <a:tr h="474911">
                <a:tc>
                  <a:txBody>
                    <a:bodyPr/>
                    <a:lstStyle/>
                    <a:p>
                      <a:pPr algn="l"/>
                      <a:r>
                        <a:rPr lang="en-US" sz="1300" b="1" dirty="0">
                          <a:solidFill>
                            <a:srgbClr val="002060"/>
                          </a:solidFill>
                          <a:latin typeface="+mn-lt"/>
                          <a:cs typeface="Arial" panose="020B0604020202020204" pitchFamily="34" charset="0"/>
                        </a:rPr>
                        <a:t>6</a:t>
                      </a:r>
                      <a:endParaRPr lang="en-SG" sz="1300" dirty="0"/>
                    </a:p>
                  </a:txBody>
                  <a:tcPr/>
                </a:tc>
                <a:tc>
                  <a:txBody>
                    <a:bodyPr/>
                    <a:lstStyle/>
                    <a:p>
                      <a:pPr algn="l"/>
                      <a:r>
                        <a:rPr lang="en-US" sz="1300" b="1" dirty="0">
                          <a:solidFill>
                            <a:srgbClr val="002060"/>
                          </a:solidFill>
                        </a:rPr>
                        <a:t>Christmas Crackers, Party Explosives </a:t>
                      </a:r>
                      <a:r>
                        <a:rPr lang="en-US" sz="1000" b="1" dirty="0">
                          <a:solidFill>
                            <a:srgbClr val="002060"/>
                          </a:solidFill>
                        </a:rPr>
                        <a:t>&lt;20mg explosives content </a:t>
                      </a:r>
                      <a:endParaRPr lang="en-SG" sz="1000" dirty="0"/>
                    </a:p>
                  </a:txBody>
                  <a:tcPr/>
                </a:tc>
                <a:tc vMerge="1">
                  <a:txBody>
                    <a:bodyPr/>
                    <a:lstStyle/>
                    <a:p>
                      <a:endParaRPr lang="en-GB"/>
                    </a:p>
                  </a:txBody>
                  <a:tcPr/>
                </a:tc>
                <a:tc vMerge="1">
                  <a:txBody>
                    <a:bodyPr/>
                    <a:lstStyle/>
                    <a:p>
                      <a:endParaRPr lang="en-GB"/>
                    </a:p>
                  </a:txBody>
                  <a:tcPr/>
                </a:tc>
                <a:tc vMerge="1">
                  <a:txBody>
                    <a:bodyPr/>
                    <a:lstStyle/>
                    <a:p>
                      <a:endParaRPr lang="en-SG"/>
                    </a:p>
                  </a:txBody>
                  <a:tcPr/>
                </a:tc>
                <a:tc>
                  <a:txBody>
                    <a:bodyPr/>
                    <a:lstStyle/>
                    <a:p>
                      <a:pPr marL="0" indent="0" algn="l" defTabSz="457200" rtl="0" eaLnBrk="1" latinLnBrk="0" hangingPunct="1">
                        <a:buFont typeface="Wingdings" panose="05000000000000000000" pitchFamily="2" charset="2"/>
                        <a:buNone/>
                      </a:pPr>
                      <a:r>
                        <a:rPr lang="en-US" sz="1300" b="1" kern="1200" dirty="0">
                          <a:solidFill>
                            <a:srgbClr val="FF0000"/>
                          </a:solidFill>
                          <a:latin typeface="+mn-lt"/>
                          <a:ea typeface="+mn-ea"/>
                          <a:cs typeface="+mn-cs"/>
                        </a:rPr>
                        <a:t>Exempted</a:t>
                      </a:r>
                      <a:endParaRPr lang="en-SG" sz="1300" b="1" kern="1200" dirty="0">
                        <a:solidFill>
                          <a:srgbClr val="FF0000"/>
                        </a:solidFill>
                        <a:latin typeface="+mn-lt"/>
                        <a:ea typeface="+mn-ea"/>
                        <a:cs typeface="+mn-cs"/>
                      </a:endParaRPr>
                    </a:p>
                  </a:txBody>
                  <a:tcPr>
                    <a:lnT w="12700" cap="flat" cmpd="sng" algn="ctr">
                      <a:solidFill>
                        <a:schemeClr val="tx1"/>
                      </a:solidFill>
                      <a:prstDash val="solid"/>
                      <a:round/>
                      <a:headEnd type="none" w="med" len="med"/>
                      <a:tailEnd type="none" w="med" len="med"/>
                    </a:lnT>
                  </a:tcPr>
                </a:tc>
                <a:tc vMerge="1">
                  <a:txBody>
                    <a:bodyPr/>
                    <a:lstStyle/>
                    <a:p>
                      <a:pPr marL="0" indent="0" algn="l" defTabSz="457200" rtl="0" eaLnBrk="1" latinLnBrk="0" hangingPunct="1">
                        <a:buFont typeface="Wingdings" panose="05000000000000000000" pitchFamily="2" charset="2"/>
                        <a:buNone/>
                      </a:pPr>
                      <a:endParaRPr lang="en-US" sz="1300" b="1" kern="1200" dirty="0">
                        <a:solidFill>
                          <a:srgbClr val="002060"/>
                        </a:solidFill>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rgbClr val="FF0000"/>
                          </a:solidFill>
                          <a:latin typeface="+mn-lt"/>
                          <a:ea typeface="+mn-ea"/>
                          <a:cs typeface="+mn-cs"/>
                        </a:rPr>
                        <a:t>Exempted</a:t>
                      </a:r>
                      <a:endParaRPr lang="en-SG" sz="1300" b="1" kern="1200" dirty="0">
                        <a:solidFill>
                          <a:srgbClr val="FF0000"/>
                        </a:solidFill>
                        <a:latin typeface="+mn-lt"/>
                        <a:ea typeface="+mn-ea"/>
                        <a:cs typeface="+mn-cs"/>
                      </a:endParaRPr>
                    </a:p>
                  </a:txBody>
                  <a:tcPr/>
                </a:tc>
                <a:tc vMerge="1">
                  <a:txBody>
                    <a:bodyPr/>
                    <a:lstStyle/>
                    <a:p>
                      <a:endParaRPr lang="en-S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rgbClr val="FF0000"/>
                          </a:solidFill>
                          <a:latin typeface="+mn-lt"/>
                          <a:ea typeface="+mn-ea"/>
                          <a:cs typeface="+mn-cs"/>
                        </a:rPr>
                        <a:t>Exempted</a:t>
                      </a:r>
                      <a:endParaRPr lang="en-SG" sz="1300" b="1" kern="1200" dirty="0">
                        <a:solidFill>
                          <a:srgbClr val="FF0000"/>
                        </a:solidFill>
                        <a:latin typeface="+mn-lt"/>
                        <a:ea typeface="+mn-ea"/>
                        <a:cs typeface="+mn-cs"/>
                      </a:endParaRPr>
                    </a:p>
                  </a:txBody>
                  <a:tcPr/>
                </a:tc>
                <a:extLst>
                  <a:ext uri="{0D108BD9-81ED-4DB2-BD59-A6C34878D82A}">
                    <a16:rowId xmlns:a16="http://schemas.microsoft.com/office/drawing/2014/main" val="867925355"/>
                  </a:ext>
                </a:extLst>
              </a:tr>
            </a:tbl>
          </a:graphicData>
        </a:graphic>
      </p:graphicFrame>
      <p:sp>
        <p:nvSpPr>
          <p:cNvPr id="10" name="Text Placeholder 1">
            <a:extLst>
              <a:ext uri="{FF2B5EF4-FFF2-40B4-BE49-F238E27FC236}">
                <a16:creationId xmlns:a16="http://schemas.microsoft.com/office/drawing/2014/main" id="{8216C659-D83A-A051-61CE-58457DF1DF49}"/>
              </a:ext>
            </a:extLst>
          </p:cNvPr>
          <p:cNvSpPr>
            <a:spLocks noGrp="1"/>
          </p:cNvSpPr>
          <p:nvPr>
            <p:ph type="body" sz="quarter" idx="12"/>
          </p:nvPr>
        </p:nvSpPr>
        <p:spPr>
          <a:xfrm>
            <a:off x="1530289" y="836204"/>
            <a:ext cx="9936000" cy="5304300"/>
          </a:xfrm>
        </p:spPr>
        <p:txBody>
          <a:bodyPr/>
          <a:lstStyle/>
          <a:p>
            <a:r>
              <a:rPr lang="en-US" dirty="0"/>
              <a:t>Class licence regime and exemption for low-risk explosives and activities </a:t>
            </a:r>
            <a:endParaRPr lang="en-SG" dirty="0"/>
          </a:p>
        </p:txBody>
      </p:sp>
      <p:sp>
        <p:nvSpPr>
          <p:cNvPr id="2" name="Title 2">
            <a:extLst>
              <a:ext uri="{FF2B5EF4-FFF2-40B4-BE49-F238E27FC236}">
                <a16:creationId xmlns:a16="http://schemas.microsoft.com/office/drawing/2014/main" id="{71783AC3-C60F-C8A8-9AFF-AD8729E86653}"/>
              </a:ext>
            </a:extLst>
          </p:cNvPr>
          <p:cNvSpPr txBox="1">
            <a:spLocks/>
          </p:cNvSpPr>
          <p:nvPr/>
        </p:nvSpPr>
        <p:spPr>
          <a:xfrm>
            <a:off x="1276757" y="248591"/>
            <a:ext cx="10718010" cy="587613"/>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3000" b="1" kern="1200">
                <a:solidFill>
                  <a:srgbClr val="00205B"/>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5B"/>
                </a:solidFill>
                <a:effectLst/>
                <a:uLnTx/>
                <a:uFillTx/>
                <a:latin typeface="Arial"/>
                <a:ea typeface="+mj-ea"/>
                <a:cs typeface="Arial"/>
              </a:rPr>
              <a:t>GEWCA Regulatory Regime for </a:t>
            </a:r>
            <a:r>
              <a:rPr kumimoji="0" lang="en-US" sz="3200" b="1" i="0" u="sng" strike="noStrike" kern="1200" cap="none" spc="0" normalizeH="0" baseline="0" noProof="0" dirty="0">
                <a:ln>
                  <a:noFill/>
                </a:ln>
                <a:solidFill>
                  <a:srgbClr val="00205B"/>
                </a:solidFill>
                <a:effectLst/>
                <a:uLnTx/>
                <a:uFillTx/>
                <a:latin typeface="Arial"/>
                <a:ea typeface="+mj-ea"/>
                <a:cs typeface="Arial"/>
              </a:rPr>
              <a:t>Explosives (Low risks) </a:t>
            </a:r>
            <a:endParaRPr kumimoji="0" lang="en-US" sz="3200" b="1" i="0" u="none" strike="noStrike" kern="1200" cap="none" spc="0" normalizeH="0" baseline="0" noProof="0" dirty="0">
              <a:ln>
                <a:noFill/>
              </a:ln>
              <a:solidFill>
                <a:srgbClr val="00205B"/>
              </a:solidFill>
              <a:effectLst/>
              <a:uLnTx/>
              <a:uFillTx/>
              <a:latin typeface="Arial"/>
              <a:ea typeface="+mj-ea"/>
              <a:cs typeface="Arial"/>
            </a:endParaRPr>
          </a:p>
        </p:txBody>
      </p:sp>
    </p:spTree>
    <p:extLst>
      <p:ext uri="{BB962C8B-B14F-4D97-AF65-F5344CB8AC3E}">
        <p14:creationId xmlns:p14="http://schemas.microsoft.com/office/powerpoint/2010/main" val="357322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1">
            <a:extLst>
              <a:ext uri="{FF2B5EF4-FFF2-40B4-BE49-F238E27FC236}">
                <a16:creationId xmlns:a16="http://schemas.microsoft.com/office/drawing/2014/main" id="{40BCAB6D-CFB9-4BE2-974D-2AE63B8FC103}"/>
              </a:ext>
            </a:extLst>
          </p:cNvPr>
          <p:cNvSpPr txBox="1">
            <a:spLocks/>
          </p:cNvSpPr>
          <p:nvPr/>
        </p:nvSpPr>
        <p:spPr>
          <a:xfrm>
            <a:off x="1524000" y="6538495"/>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Text Placeholder 4">
            <a:extLst>
              <a:ext uri="{FF2B5EF4-FFF2-40B4-BE49-F238E27FC236}">
                <a16:creationId xmlns:a16="http://schemas.microsoft.com/office/drawing/2014/main" id="{31F722C3-EF2A-83B1-55A1-6653F417F878}"/>
              </a:ext>
            </a:extLst>
          </p:cNvPr>
          <p:cNvSpPr txBox="1">
            <a:spLocks/>
          </p:cNvSpPr>
          <p:nvPr/>
        </p:nvSpPr>
        <p:spPr>
          <a:xfrm>
            <a:off x="1543696" y="882890"/>
            <a:ext cx="9851857" cy="5863563"/>
          </a:xfrm>
          <a:prstGeom prst="rect">
            <a:avLst/>
          </a:prstGeom>
        </p:spPr>
        <p:txBody>
          <a:bodyPr/>
          <a:lst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363537" lvl="1" indent="0">
              <a:spcBef>
                <a:spcPts val="0"/>
              </a:spcBef>
              <a:buFont typeface="Arial" panose="020B0604020202020204" pitchFamily="34" charset="0"/>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5" name="Title 3">
            <a:extLst>
              <a:ext uri="{FF2B5EF4-FFF2-40B4-BE49-F238E27FC236}">
                <a16:creationId xmlns:a16="http://schemas.microsoft.com/office/drawing/2014/main" id="{C3ECDBCF-D7B4-7435-BB58-6CAF0F063816}"/>
              </a:ext>
            </a:extLst>
          </p:cNvPr>
          <p:cNvSpPr>
            <a:spLocks noGrp="1"/>
          </p:cNvSpPr>
          <p:nvPr>
            <p:ph type="title"/>
          </p:nvPr>
        </p:nvSpPr>
        <p:spPr>
          <a:xfrm>
            <a:off x="1543696" y="168488"/>
            <a:ext cx="9936000" cy="587613"/>
          </a:xfrm>
        </p:spPr>
        <p:txBody>
          <a:bodyPr>
            <a:normAutofit fontScale="90000"/>
          </a:bodyPr>
          <a:lstStyle/>
          <a:p>
            <a:r>
              <a:rPr lang="en-US" dirty="0"/>
              <a:t>Regulated items under GEWCA – </a:t>
            </a:r>
            <a:r>
              <a:rPr lang="en-US" b="1" dirty="0"/>
              <a:t>Explosives </a:t>
            </a:r>
            <a:endParaRPr lang="en-SG" b="1" dirty="0"/>
          </a:p>
        </p:txBody>
      </p:sp>
      <p:graphicFrame>
        <p:nvGraphicFramePr>
          <p:cNvPr id="6" name="Table 5">
            <a:extLst>
              <a:ext uri="{FF2B5EF4-FFF2-40B4-BE49-F238E27FC236}">
                <a16:creationId xmlns:a16="http://schemas.microsoft.com/office/drawing/2014/main" id="{E08B1497-7864-163E-8099-00933EBBDF57}"/>
              </a:ext>
            </a:extLst>
          </p:cNvPr>
          <p:cNvGraphicFramePr>
            <a:graphicFrameLocks noGrp="1"/>
          </p:cNvGraphicFramePr>
          <p:nvPr>
            <p:extLst>
              <p:ext uri="{D42A27DB-BD31-4B8C-83A1-F6EECF244321}">
                <p14:modId xmlns:p14="http://schemas.microsoft.com/office/powerpoint/2010/main" val="3101173534"/>
              </p:ext>
            </p:extLst>
          </p:nvPr>
        </p:nvGraphicFramePr>
        <p:xfrm>
          <a:off x="1600520" y="882890"/>
          <a:ext cx="10299381" cy="5669280"/>
        </p:xfrm>
        <a:graphic>
          <a:graphicData uri="http://schemas.openxmlformats.org/drawingml/2006/table">
            <a:tbl>
              <a:tblPr firstRow="1" bandRow="1">
                <a:tableStyleId>{5C22544A-7EE6-4342-B048-85BDC9FD1C3A}</a:tableStyleId>
              </a:tblPr>
              <a:tblGrid>
                <a:gridCol w="338848">
                  <a:extLst>
                    <a:ext uri="{9D8B030D-6E8A-4147-A177-3AD203B41FA5}">
                      <a16:colId xmlns:a16="http://schemas.microsoft.com/office/drawing/2014/main" val="2785115619"/>
                    </a:ext>
                  </a:extLst>
                </a:gridCol>
                <a:gridCol w="1454961">
                  <a:extLst>
                    <a:ext uri="{9D8B030D-6E8A-4147-A177-3AD203B41FA5}">
                      <a16:colId xmlns:a16="http://schemas.microsoft.com/office/drawing/2014/main" val="2085916064"/>
                    </a:ext>
                  </a:extLst>
                </a:gridCol>
                <a:gridCol w="5876672">
                  <a:extLst>
                    <a:ext uri="{9D8B030D-6E8A-4147-A177-3AD203B41FA5}">
                      <a16:colId xmlns:a16="http://schemas.microsoft.com/office/drawing/2014/main" val="3348702959"/>
                    </a:ext>
                  </a:extLst>
                </a:gridCol>
                <a:gridCol w="2628900">
                  <a:extLst>
                    <a:ext uri="{9D8B030D-6E8A-4147-A177-3AD203B41FA5}">
                      <a16:colId xmlns:a16="http://schemas.microsoft.com/office/drawing/2014/main" val="570508880"/>
                    </a:ext>
                  </a:extLst>
                </a:gridCol>
              </a:tblGrid>
              <a:tr h="358527">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2575263">
                <a:tc>
                  <a:txBody>
                    <a:bodyPr/>
                    <a:lstStyle/>
                    <a:p>
                      <a:r>
                        <a:rPr lang="en-US" sz="2000" dirty="0"/>
                        <a:t>1</a:t>
                      </a:r>
                      <a:endParaRPr lang="en-SG" sz="2000" dirty="0"/>
                    </a:p>
                  </a:txBody>
                  <a:tcPr/>
                </a:tc>
                <a:tc>
                  <a:txBody>
                    <a:bodyPr/>
                    <a:lstStyle/>
                    <a:p>
                      <a:r>
                        <a:rPr lang="en-SG" sz="2000" kern="1200" dirty="0">
                          <a:solidFill>
                            <a:schemeClr val="dk1"/>
                          </a:solidFill>
                          <a:effectLst/>
                          <a:latin typeface="+mn-lt"/>
                          <a:ea typeface="+mn-ea"/>
                          <a:cs typeface="+mn-cs"/>
                        </a:rPr>
                        <a:t>All kinds of explosives </a:t>
                      </a:r>
                      <a:endParaRPr lang="en-SG" sz="2000" dirty="0"/>
                    </a:p>
                  </a:txBody>
                  <a:tcPr/>
                </a:tc>
                <a:tc>
                  <a:txBody>
                    <a:bodyPr/>
                    <a:lstStyle/>
                    <a:p>
                      <a:r>
                        <a:rPr lang="en-US" sz="2000" dirty="0"/>
                        <a:t>An explosive material, also called an explosive, is a reactive substance that contains a great amount of potential energy that can produce an explosion if released suddenly, usually accompanied by the production of light, heat, sound, and pressure.</a:t>
                      </a:r>
                    </a:p>
                    <a:p>
                      <a:endParaRPr lang="en-US" sz="2000" dirty="0"/>
                    </a:p>
                    <a:p>
                      <a:r>
                        <a:rPr lang="en-US" sz="2000" dirty="0"/>
                        <a:t>Legislation: </a:t>
                      </a:r>
                    </a:p>
                    <a:p>
                      <a:r>
                        <a:rPr lang="en-US" sz="2000" dirty="0"/>
                        <a:t>Regulated as Explosives under GEWCA.</a:t>
                      </a:r>
                    </a:p>
                    <a:p>
                      <a:endParaRPr lang="en-US" sz="2000" dirty="0"/>
                    </a:p>
                    <a:p>
                      <a:r>
                        <a:rPr lang="en-US" sz="2000" dirty="0"/>
                        <a:t>Requirement: </a:t>
                      </a:r>
                    </a:p>
                    <a:p>
                      <a:r>
                        <a:rPr lang="en-US" sz="2000" dirty="0"/>
                        <a:t>• Supply, Import and export </a:t>
                      </a:r>
                      <a:r>
                        <a:rPr lang="en-US" sz="2000" dirty="0" err="1"/>
                        <a:t>licence</a:t>
                      </a:r>
                      <a:r>
                        <a:rPr lang="en-US" sz="2000" dirty="0"/>
                        <a:t> required. </a:t>
                      </a:r>
                    </a:p>
                    <a:p>
                      <a:r>
                        <a:rPr lang="en-US" sz="2000" dirty="0"/>
                        <a:t>• Not allowed for sales to the general public. </a:t>
                      </a:r>
                    </a:p>
                    <a:p>
                      <a:pPr marL="177800" indent="-177800"/>
                      <a:r>
                        <a:rPr lang="en-US" sz="2000" dirty="0"/>
                        <a:t>• Only licensed companies may import/use them for </a:t>
                      </a:r>
                      <a:r>
                        <a:rPr lang="en-US" sz="2000" dirty="0" err="1"/>
                        <a:t>authorised</a:t>
                      </a:r>
                      <a:r>
                        <a:rPr lang="en-US" sz="2000" dirty="0"/>
                        <a:t> purposes. </a:t>
                      </a:r>
                    </a:p>
                    <a:p>
                      <a:pPr marL="177800" indent="-177800"/>
                      <a:r>
                        <a:rPr lang="en-US" sz="2000" dirty="0"/>
                        <a:t>• Online platforms must not list, sell, promote these items.</a:t>
                      </a:r>
                    </a:p>
                    <a:p>
                      <a:pPr marL="177800" indent="-177800"/>
                      <a:endParaRPr lang="en-US" sz="2000" dirty="0"/>
                    </a:p>
                  </a:txBody>
                  <a:tcPr/>
                </a:tc>
                <a:tc>
                  <a:txBody>
                    <a:bodyPr/>
                    <a:lstStyle/>
                    <a:p>
                      <a:endParaRPr lang="en-SG" sz="2000" dirty="0"/>
                    </a:p>
                  </a:txBody>
                  <a:tcPr/>
                </a:tc>
                <a:extLst>
                  <a:ext uri="{0D108BD9-81ED-4DB2-BD59-A6C34878D82A}">
                    <a16:rowId xmlns:a16="http://schemas.microsoft.com/office/drawing/2014/main" val="1013713731"/>
                  </a:ext>
                </a:extLst>
              </a:tr>
            </a:tbl>
          </a:graphicData>
        </a:graphic>
      </p:graphicFrame>
      <p:pic>
        <p:nvPicPr>
          <p:cNvPr id="2" name="Picture 1">
            <a:extLst>
              <a:ext uri="{FF2B5EF4-FFF2-40B4-BE49-F238E27FC236}">
                <a16:creationId xmlns:a16="http://schemas.microsoft.com/office/drawing/2014/main" id="{4FB3BE29-167E-0223-023E-3880DC0031DE}"/>
              </a:ext>
            </a:extLst>
          </p:cNvPr>
          <p:cNvPicPr>
            <a:picLocks noChangeAspect="1"/>
          </p:cNvPicPr>
          <p:nvPr/>
        </p:nvPicPr>
        <p:blipFill>
          <a:blip r:embed="rId4"/>
          <a:stretch>
            <a:fillRect/>
          </a:stretch>
        </p:blipFill>
        <p:spPr>
          <a:xfrm>
            <a:off x="9256175" y="1451694"/>
            <a:ext cx="2643726" cy="1881272"/>
          </a:xfrm>
          <a:prstGeom prst="rect">
            <a:avLst/>
          </a:prstGeom>
        </p:spPr>
      </p:pic>
      <p:pic>
        <p:nvPicPr>
          <p:cNvPr id="4" name="Picture 3">
            <a:extLst>
              <a:ext uri="{FF2B5EF4-FFF2-40B4-BE49-F238E27FC236}">
                <a16:creationId xmlns:a16="http://schemas.microsoft.com/office/drawing/2014/main" id="{072866A8-19BF-1CAA-85B2-D2D2546E35DA}"/>
              </a:ext>
            </a:extLst>
          </p:cNvPr>
          <p:cNvPicPr>
            <a:picLocks noChangeAspect="1"/>
          </p:cNvPicPr>
          <p:nvPr/>
        </p:nvPicPr>
        <p:blipFill>
          <a:blip r:embed="rId5"/>
          <a:stretch>
            <a:fillRect/>
          </a:stretch>
        </p:blipFill>
        <p:spPr>
          <a:xfrm>
            <a:off x="9256174" y="3486111"/>
            <a:ext cx="2643727" cy="1733592"/>
          </a:xfrm>
          <a:prstGeom prst="rect">
            <a:avLst/>
          </a:prstGeom>
        </p:spPr>
      </p:pic>
    </p:spTree>
    <p:extLst>
      <p:ext uri="{BB962C8B-B14F-4D97-AF65-F5344CB8AC3E}">
        <p14:creationId xmlns:p14="http://schemas.microsoft.com/office/powerpoint/2010/main" val="188851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8327-B7D5-B342-57AE-9625B8CE00B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CF8C3A7-1AB9-7BA9-4679-17EDC16F6BBD}"/>
              </a:ext>
            </a:extLst>
          </p:cNvPr>
          <p:cNvSpPr>
            <a:spLocks noGrp="1"/>
          </p:cNvSpPr>
          <p:nvPr>
            <p:ph type="body" sz="quarter" idx="12"/>
          </p:nvPr>
        </p:nvSpPr>
        <p:spPr>
          <a:xfrm>
            <a:off x="2434783" y="811960"/>
            <a:ext cx="9619069" cy="5535196"/>
          </a:xfrm>
        </p:spPr>
        <p:txBody>
          <a:bodyPr/>
          <a:lstStyle/>
          <a:p>
            <a:r>
              <a:rPr lang="en-US" sz="2400" dirty="0">
                <a:latin typeface="+mn-lt"/>
              </a:rPr>
              <a:t>Background to Regulatory Changes</a:t>
            </a:r>
          </a:p>
          <a:p>
            <a:r>
              <a:rPr lang="en-US" sz="2400" dirty="0">
                <a:latin typeface="+mn-lt"/>
              </a:rPr>
              <a:t>Overview of GEWCA</a:t>
            </a:r>
          </a:p>
          <a:p>
            <a:r>
              <a:rPr lang="en-US" sz="2400" dirty="0">
                <a:latin typeface="+mn-lt"/>
              </a:rPr>
              <a:t>GEWCA Regulatory Regime for Guns</a:t>
            </a:r>
          </a:p>
          <a:p>
            <a:r>
              <a:rPr lang="en-US" sz="2400" dirty="0"/>
              <a:t>GEWCA Regulatory Regime for Explosives</a:t>
            </a:r>
          </a:p>
          <a:p>
            <a:r>
              <a:rPr lang="en-US" sz="2400" dirty="0"/>
              <a:t>GEWCA Regulatory Regime for Explosive Precursors (EP)</a:t>
            </a:r>
          </a:p>
          <a:p>
            <a:r>
              <a:rPr lang="en-US" sz="2400" dirty="0">
                <a:latin typeface="+mn-lt"/>
              </a:rPr>
              <a:t>GEWCA Regulatory Regime for Weapons/ Noxious Substances</a:t>
            </a:r>
          </a:p>
          <a:p>
            <a:r>
              <a:rPr lang="en-US" sz="2400" dirty="0">
                <a:latin typeface="+mn-lt"/>
              </a:rPr>
              <a:t>Case Studies and Penalties</a:t>
            </a:r>
          </a:p>
          <a:p>
            <a:r>
              <a:rPr lang="en-US" sz="2400" dirty="0">
                <a:latin typeface="+mn-lt"/>
              </a:rPr>
              <a:t>Non-Regulated Items</a:t>
            </a:r>
          </a:p>
          <a:p>
            <a:r>
              <a:rPr lang="en-US" sz="2400" dirty="0">
                <a:latin typeface="+mn-lt"/>
              </a:rPr>
              <a:t>Resources</a:t>
            </a:r>
          </a:p>
          <a:p>
            <a:r>
              <a:rPr lang="en-US" sz="2400" dirty="0">
                <a:latin typeface="+mn-lt"/>
              </a:rPr>
              <a:t>FAQ</a:t>
            </a:r>
            <a:endParaRPr lang="en-US" sz="2400" dirty="0"/>
          </a:p>
          <a:p>
            <a:endParaRPr lang="en-US" sz="2400" dirty="0"/>
          </a:p>
          <a:p>
            <a:pPr marL="0" indent="0">
              <a:buNone/>
            </a:pPr>
            <a:endParaRPr lang="en-US" sz="2400" dirty="0"/>
          </a:p>
          <a:p>
            <a:endParaRPr lang="en-US" sz="2400" dirty="0"/>
          </a:p>
          <a:p>
            <a:pPr marL="0" indent="0">
              <a:buNone/>
            </a:pPr>
            <a:endParaRPr lang="en-US" sz="2400" dirty="0"/>
          </a:p>
          <a:p>
            <a:pPr marL="160338" indent="0">
              <a:buNone/>
            </a:pPr>
            <a:endParaRPr lang="en-US" sz="2400" dirty="0"/>
          </a:p>
        </p:txBody>
      </p:sp>
      <p:sp>
        <p:nvSpPr>
          <p:cNvPr id="5" name="Title 4">
            <a:extLst>
              <a:ext uri="{FF2B5EF4-FFF2-40B4-BE49-F238E27FC236}">
                <a16:creationId xmlns:a16="http://schemas.microsoft.com/office/drawing/2014/main" id="{0DA3EBE2-DE70-4E1E-66E5-42F547325933}"/>
              </a:ext>
            </a:extLst>
          </p:cNvPr>
          <p:cNvSpPr>
            <a:spLocks noGrp="1"/>
          </p:cNvSpPr>
          <p:nvPr>
            <p:ph type="title"/>
          </p:nvPr>
        </p:nvSpPr>
        <p:spPr>
          <a:xfrm>
            <a:off x="1622042" y="281499"/>
            <a:ext cx="9936000" cy="587613"/>
          </a:xfrm>
        </p:spPr>
        <p:txBody>
          <a:bodyPr/>
          <a:lstStyle/>
          <a:p>
            <a:r>
              <a:rPr lang="en-US" dirty="0"/>
              <a:t>Scope</a:t>
            </a:r>
            <a:endParaRPr lang="en-SG" dirty="0"/>
          </a:p>
        </p:txBody>
      </p:sp>
      <p:sp>
        <p:nvSpPr>
          <p:cNvPr id="4" name="Footer Placeholder 3">
            <a:extLst>
              <a:ext uri="{FF2B5EF4-FFF2-40B4-BE49-F238E27FC236}">
                <a16:creationId xmlns:a16="http://schemas.microsoft.com/office/drawing/2014/main" id="{07961785-DF9B-E370-EC36-E5D94CE4CF9D}"/>
              </a:ext>
            </a:extLst>
          </p:cNvPr>
          <p:cNvSpPr>
            <a:spLocks noGrp="1"/>
          </p:cNvSpPr>
          <p:nvPr>
            <p:ph type="ftr" sz="quarter" idx="14"/>
          </p:nvPr>
        </p:nvSpPr>
        <p:spPr/>
        <p:txBody>
          <a:bodyPr/>
          <a:lstStyle/>
          <a:p>
            <a:r>
              <a:rPr lang="en-US" dirty="0"/>
              <a:t>Official (Closed) / Non-Sensitive</a:t>
            </a:r>
          </a:p>
        </p:txBody>
      </p:sp>
    </p:spTree>
    <p:extLst>
      <p:ext uri="{BB962C8B-B14F-4D97-AF65-F5344CB8AC3E}">
        <p14:creationId xmlns:p14="http://schemas.microsoft.com/office/powerpoint/2010/main" val="105412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1">
            <a:extLst>
              <a:ext uri="{FF2B5EF4-FFF2-40B4-BE49-F238E27FC236}">
                <a16:creationId xmlns:a16="http://schemas.microsoft.com/office/drawing/2014/main" id="{40BCAB6D-CFB9-4BE2-974D-2AE63B8FC103}"/>
              </a:ext>
            </a:extLst>
          </p:cNvPr>
          <p:cNvSpPr txBox="1">
            <a:spLocks/>
          </p:cNvSpPr>
          <p:nvPr/>
        </p:nvSpPr>
        <p:spPr>
          <a:xfrm>
            <a:off x="1588650" y="6547082"/>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5" name="Title 3">
            <a:extLst>
              <a:ext uri="{FF2B5EF4-FFF2-40B4-BE49-F238E27FC236}">
                <a16:creationId xmlns:a16="http://schemas.microsoft.com/office/drawing/2014/main" id="{C3ECDBCF-D7B4-7435-BB58-6CAF0F063816}"/>
              </a:ext>
            </a:extLst>
          </p:cNvPr>
          <p:cNvSpPr>
            <a:spLocks noGrp="1"/>
          </p:cNvSpPr>
          <p:nvPr>
            <p:ph type="title"/>
          </p:nvPr>
        </p:nvSpPr>
        <p:spPr>
          <a:xfrm>
            <a:off x="1543696" y="393920"/>
            <a:ext cx="9936000" cy="587613"/>
          </a:xfrm>
        </p:spPr>
        <p:txBody>
          <a:bodyPr>
            <a:normAutofit fontScale="90000"/>
          </a:bodyPr>
          <a:lstStyle/>
          <a:p>
            <a:r>
              <a:rPr lang="en-US" dirty="0"/>
              <a:t>Regulated items under GEWCA – </a:t>
            </a:r>
            <a:r>
              <a:rPr lang="en-US" b="1" dirty="0"/>
              <a:t>Explosives </a:t>
            </a:r>
            <a:endParaRPr lang="en-SG" b="1" dirty="0"/>
          </a:p>
        </p:txBody>
      </p:sp>
      <p:graphicFrame>
        <p:nvGraphicFramePr>
          <p:cNvPr id="6" name="Table 5">
            <a:extLst>
              <a:ext uri="{FF2B5EF4-FFF2-40B4-BE49-F238E27FC236}">
                <a16:creationId xmlns:a16="http://schemas.microsoft.com/office/drawing/2014/main" id="{E08B1497-7864-163E-8099-00933EBBDF57}"/>
              </a:ext>
            </a:extLst>
          </p:cNvPr>
          <p:cNvGraphicFramePr>
            <a:graphicFrameLocks noGrp="1"/>
          </p:cNvGraphicFramePr>
          <p:nvPr>
            <p:extLst>
              <p:ext uri="{D42A27DB-BD31-4B8C-83A1-F6EECF244321}">
                <p14:modId xmlns:p14="http://schemas.microsoft.com/office/powerpoint/2010/main" val="3001061148"/>
              </p:ext>
            </p:extLst>
          </p:nvPr>
        </p:nvGraphicFramePr>
        <p:xfrm>
          <a:off x="1588650" y="1214604"/>
          <a:ext cx="10419607" cy="5364480"/>
        </p:xfrm>
        <a:graphic>
          <a:graphicData uri="http://schemas.openxmlformats.org/drawingml/2006/table">
            <a:tbl>
              <a:tblPr firstRow="1" bandRow="1">
                <a:tableStyleId>{5C22544A-7EE6-4342-B048-85BDC9FD1C3A}</a:tableStyleId>
              </a:tblPr>
              <a:tblGrid>
                <a:gridCol w="350243">
                  <a:extLst>
                    <a:ext uri="{9D8B030D-6E8A-4147-A177-3AD203B41FA5}">
                      <a16:colId xmlns:a16="http://schemas.microsoft.com/office/drawing/2014/main" val="2785115619"/>
                    </a:ext>
                  </a:extLst>
                </a:gridCol>
                <a:gridCol w="1625600">
                  <a:extLst>
                    <a:ext uri="{9D8B030D-6E8A-4147-A177-3AD203B41FA5}">
                      <a16:colId xmlns:a16="http://schemas.microsoft.com/office/drawing/2014/main" val="2085916064"/>
                    </a:ext>
                  </a:extLst>
                </a:gridCol>
                <a:gridCol w="5891064">
                  <a:extLst>
                    <a:ext uri="{9D8B030D-6E8A-4147-A177-3AD203B41FA5}">
                      <a16:colId xmlns:a16="http://schemas.microsoft.com/office/drawing/2014/main" val="3348702959"/>
                    </a:ext>
                  </a:extLst>
                </a:gridCol>
                <a:gridCol w="2552700">
                  <a:extLst>
                    <a:ext uri="{9D8B030D-6E8A-4147-A177-3AD203B41FA5}">
                      <a16:colId xmlns:a16="http://schemas.microsoft.com/office/drawing/2014/main" val="570508880"/>
                    </a:ext>
                  </a:extLst>
                </a:gridCol>
              </a:tblGrid>
              <a:tr h="364171">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4566142">
                <a:tc>
                  <a:txBody>
                    <a:bodyPr/>
                    <a:lstStyle/>
                    <a:p>
                      <a:r>
                        <a:rPr lang="en-US" sz="2000" dirty="0"/>
                        <a:t>2</a:t>
                      </a:r>
                      <a:endParaRPr lang="en-SG" sz="2000" dirty="0"/>
                    </a:p>
                  </a:txBody>
                  <a:tcPr/>
                </a:tc>
                <a:tc>
                  <a:txBody>
                    <a:bodyPr/>
                    <a:lstStyle/>
                    <a:p>
                      <a:r>
                        <a:rPr lang="en-US" sz="2000" dirty="0"/>
                        <a:t>Wired Sparklers </a:t>
                      </a:r>
                    </a:p>
                    <a:p>
                      <a:r>
                        <a:rPr lang="en-US" sz="2000" dirty="0"/>
                        <a:t>(3% or more Potassium Perchlorate)</a:t>
                      </a:r>
                    </a:p>
                  </a:txBody>
                  <a:tcPr/>
                </a:tc>
                <a:tc>
                  <a:txBody>
                    <a:bodyPr/>
                    <a:lstStyle/>
                    <a:p>
                      <a:r>
                        <a:rPr lang="en-US" sz="2000" dirty="0"/>
                        <a:t>Wired sparklers are thin metal-wire sticks coated with pyrotechnic composition. Wired sparklers with 3% or more potassium perchlorate composition are regulated Explosives.</a:t>
                      </a:r>
                    </a:p>
                    <a:p>
                      <a:endParaRPr lang="en-US" sz="2000" dirty="0"/>
                    </a:p>
                    <a:p>
                      <a:r>
                        <a:rPr lang="en-US" sz="2000" dirty="0"/>
                        <a:t>Legislation:</a:t>
                      </a:r>
                    </a:p>
                    <a:p>
                      <a:r>
                        <a:rPr lang="en-US" sz="2000" dirty="0"/>
                        <a:t>Regulated as Explosives under GEWCA.</a:t>
                      </a:r>
                    </a:p>
                    <a:p>
                      <a:endParaRPr lang="en-US" sz="2000" dirty="0"/>
                    </a:p>
                    <a:p>
                      <a:r>
                        <a:rPr lang="en-US" sz="2000" dirty="0"/>
                        <a:t>Requirements:</a:t>
                      </a:r>
                    </a:p>
                    <a:p>
                      <a:r>
                        <a:rPr lang="en-US" sz="2000" dirty="0"/>
                        <a:t>• Supply, Import and export </a:t>
                      </a:r>
                      <a:r>
                        <a:rPr lang="en-US" sz="2000" dirty="0" err="1"/>
                        <a:t>licence</a:t>
                      </a:r>
                      <a:r>
                        <a:rPr lang="en-US" sz="2000" dirty="0"/>
                        <a:t> required. </a:t>
                      </a:r>
                    </a:p>
                    <a:p>
                      <a:r>
                        <a:rPr lang="en-US" sz="2000" dirty="0"/>
                        <a:t>• Not allowed for sales to the general public. </a:t>
                      </a:r>
                    </a:p>
                    <a:p>
                      <a:pPr marL="177800" indent="-177800"/>
                      <a:r>
                        <a:rPr lang="en-US" sz="2000" dirty="0"/>
                        <a:t>• Only licensed companies may import/use them for </a:t>
                      </a:r>
                      <a:r>
                        <a:rPr lang="en-US" sz="2000" dirty="0" err="1"/>
                        <a:t>authorised</a:t>
                      </a:r>
                      <a:r>
                        <a:rPr lang="en-US" sz="2000" dirty="0"/>
                        <a:t> fireworks displays. </a:t>
                      </a:r>
                    </a:p>
                    <a:p>
                      <a:pPr marL="177800" indent="-177800"/>
                      <a:r>
                        <a:rPr lang="en-US" sz="2000" dirty="0"/>
                        <a:t>• Online platforms must not list, sell, promote, these items.</a:t>
                      </a:r>
                    </a:p>
                    <a:p>
                      <a:pPr marL="177800" indent="-177800"/>
                      <a:endParaRPr lang="en-US" sz="2000" dirty="0"/>
                    </a:p>
                  </a:txBody>
                  <a:tcPr/>
                </a:tc>
                <a:tc>
                  <a:txBody>
                    <a:bodyPr/>
                    <a:lstStyle/>
                    <a:p>
                      <a:endParaRPr lang="en-SG" sz="2000" dirty="0"/>
                    </a:p>
                  </a:txBody>
                  <a:tcPr/>
                </a:tc>
                <a:extLst>
                  <a:ext uri="{0D108BD9-81ED-4DB2-BD59-A6C34878D82A}">
                    <a16:rowId xmlns:a16="http://schemas.microsoft.com/office/drawing/2014/main" val="3364787601"/>
                  </a:ext>
                </a:extLst>
              </a:tr>
            </a:tbl>
          </a:graphicData>
        </a:graphic>
      </p:graphicFrame>
      <p:pic>
        <p:nvPicPr>
          <p:cNvPr id="3" name="Picture 2">
            <a:extLst>
              <a:ext uri="{FF2B5EF4-FFF2-40B4-BE49-F238E27FC236}">
                <a16:creationId xmlns:a16="http://schemas.microsoft.com/office/drawing/2014/main" id="{DAE5E003-975C-17E1-D1D0-E1EA29E48CB7}"/>
              </a:ext>
            </a:extLst>
          </p:cNvPr>
          <p:cNvPicPr>
            <a:picLocks noChangeAspect="1"/>
          </p:cNvPicPr>
          <p:nvPr/>
        </p:nvPicPr>
        <p:blipFill>
          <a:blip r:embed="rId3"/>
          <a:stretch>
            <a:fillRect/>
          </a:stretch>
        </p:blipFill>
        <p:spPr>
          <a:xfrm>
            <a:off x="9506693" y="3864373"/>
            <a:ext cx="2451914" cy="1656957"/>
          </a:xfrm>
          <a:prstGeom prst="rect">
            <a:avLst/>
          </a:prstGeom>
        </p:spPr>
      </p:pic>
      <p:pic>
        <p:nvPicPr>
          <p:cNvPr id="9" name="Picture 8">
            <a:extLst>
              <a:ext uri="{FF2B5EF4-FFF2-40B4-BE49-F238E27FC236}">
                <a16:creationId xmlns:a16="http://schemas.microsoft.com/office/drawing/2014/main" id="{816A39C9-C6AB-A06C-FE39-0879774F0406}"/>
              </a:ext>
            </a:extLst>
          </p:cNvPr>
          <p:cNvPicPr>
            <a:picLocks noChangeAspect="1"/>
          </p:cNvPicPr>
          <p:nvPr/>
        </p:nvPicPr>
        <p:blipFill>
          <a:blip r:embed="rId4"/>
          <a:stretch>
            <a:fillRect/>
          </a:stretch>
        </p:blipFill>
        <p:spPr>
          <a:xfrm>
            <a:off x="9557493" y="1724031"/>
            <a:ext cx="2355107" cy="1941123"/>
          </a:xfrm>
          <a:prstGeom prst="rect">
            <a:avLst/>
          </a:prstGeom>
        </p:spPr>
      </p:pic>
    </p:spTree>
    <p:extLst>
      <p:ext uri="{BB962C8B-B14F-4D97-AF65-F5344CB8AC3E}">
        <p14:creationId xmlns:p14="http://schemas.microsoft.com/office/powerpoint/2010/main" val="2285680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0A12F-79A6-7E06-E6B6-C65B614140F4}"/>
            </a:ext>
          </a:extLst>
        </p:cNvPr>
        <p:cNvGrpSpPr/>
        <p:nvPr/>
      </p:nvGrpSpPr>
      <p:grpSpPr>
        <a:xfrm>
          <a:off x="0" y="0"/>
          <a:ext cx="0" cy="0"/>
          <a:chOff x="0" y="0"/>
          <a:chExt cx="0" cy="0"/>
        </a:xfrm>
      </p:grpSpPr>
      <p:sp>
        <p:nvSpPr>
          <p:cNvPr id="8" name="Footer Placeholder 11">
            <a:extLst>
              <a:ext uri="{FF2B5EF4-FFF2-40B4-BE49-F238E27FC236}">
                <a16:creationId xmlns:a16="http://schemas.microsoft.com/office/drawing/2014/main" id="{D1826208-6D4C-F3D5-DEAD-80E8E8558E3D}"/>
              </a:ext>
            </a:extLst>
          </p:cNvPr>
          <p:cNvSpPr txBox="1">
            <a:spLocks/>
          </p:cNvSpPr>
          <p:nvPr/>
        </p:nvSpPr>
        <p:spPr>
          <a:xfrm>
            <a:off x="1781175" y="6578213"/>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5" name="Title 3">
            <a:extLst>
              <a:ext uri="{FF2B5EF4-FFF2-40B4-BE49-F238E27FC236}">
                <a16:creationId xmlns:a16="http://schemas.microsoft.com/office/drawing/2014/main" id="{2A7878D2-858B-E855-E863-4FAF095944F3}"/>
              </a:ext>
            </a:extLst>
          </p:cNvPr>
          <p:cNvSpPr>
            <a:spLocks noGrp="1"/>
          </p:cNvSpPr>
          <p:nvPr>
            <p:ph type="title"/>
          </p:nvPr>
        </p:nvSpPr>
        <p:spPr>
          <a:xfrm>
            <a:off x="1543696" y="255761"/>
            <a:ext cx="9936000" cy="587613"/>
          </a:xfrm>
        </p:spPr>
        <p:txBody>
          <a:bodyPr>
            <a:normAutofit fontScale="90000"/>
          </a:bodyPr>
          <a:lstStyle/>
          <a:p>
            <a:r>
              <a:rPr lang="en-US" dirty="0"/>
              <a:t>Regulated items under GEWCA – </a:t>
            </a:r>
            <a:r>
              <a:rPr lang="en-US" b="1" dirty="0"/>
              <a:t>Explosives </a:t>
            </a:r>
            <a:endParaRPr lang="en-SG" b="1" dirty="0"/>
          </a:p>
        </p:txBody>
      </p:sp>
      <p:graphicFrame>
        <p:nvGraphicFramePr>
          <p:cNvPr id="6" name="Table 5">
            <a:extLst>
              <a:ext uri="{FF2B5EF4-FFF2-40B4-BE49-F238E27FC236}">
                <a16:creationId xmlns:a16="http://schemas.microsoft.com/office/drawing/2014/main" id="{5610CDE6-A4C6-C3BF-F7EB-6216C0EB5AE8}"/>
              </a:ext>
            </a:extLst>
          </p:cNvPr>
          <p:cNvGraphicFramePr>
            <a:graphicFrameLocks noGrp="1"/>
          </p:cNvGraphicFramePr>
          <p:nvPr>
            <p:extLst>
              <p:ext uri="{D42A27DB-BD31-4B8C-83A1-F6EECF244321}">
                <p14:modId xmlns:p14="http://schemas.microsoft.com/office/powerpoint/2010/main" val="2760665410"/>
              </p:ext>
            </p:extLst>
          </p:nvPr>
        </p:nvGraphicFramePr>
        <p:xfrm>
          <a:off x="1592857" y="838143"/>
          <a:ext cx="10268943" cy="5740070"/>
        </p:xfrm>
        <a:graphic>
          <a:graphicData uri="http://schemas.openxmlformats.org/drawingml/2006/table">
            <a:tbl>
              <a:tblPr firstRow="1" bandRow="1">
                <a:tableStyleId>{5C22544A-7EE6-4342-B048-85BDC9FD1C3A}</a:tableStyleId>
              </a:tblPr>
              <a:tblGrid>
                <a:gridCol w="362943">
                  <a:extLst>
                    <a:ext uri="{9D8B030D-6E8A-4147-A177-3AD203B41FA5}">
                      <a16:colId xmlns:a16="http://schemas.microsoft.com/office/drawing/2014/main" val="2785115619"/>
                    </a:ext>
                  </a:extLst>
                </a:gridCol>
                <a:gridCol w="1919299">
                  <a:extLst>
                    <a:ext uri="{9D8B030D-6E8A-4147-A177-3AD203B41FA5}">
                      <a16:colId xmlns:a16="http://schemas.microsoft.com/office/drawing/2014/main" val="2085916064"/>
                    </a:ext>
                  </a:extLst>
                </a:gridCol>
                <a:gridCol w="5294301">
                  <a:extLst>
                    <a:ext uri="{9D8B030D-6E8A-4147-A177-3AD203B41FA5}">
                      <a16:colId xmlns:a16="http://schemas.microsoft.com/office/drawing/2014/main" val="3348702959"/>
                    </a:ext>
                  </a:extLst>
                </a:gridCol>
                <a:gridCol w="2692400">
                  <a:extLst>
                    <a:ext uri="{9D8B030D-6E8A-4147-A177-3AD203B41FA5}">
                      <a16:colId xmlns:a16="http://schemas.microsoft.com/office/drawing/2014/main" val="570508880"/>
                    </a:ext>
                  </a:extLst>
                </a:gridCol>
              </a:tblGrid>
              <a:tr h="430507">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5309563">
                <a:tc>
                  <a:txBody>
                    <a:bodyPr/>
                    <a:lstStyle/>
                    <a:p>
                      <a:r>
                        <a:rPr lang="en-SG" sz="2000" dirty="0"/>
                        <a:t>3</a:t>
                      </a:r>
                    </a:p>
                  </a:txBody>
                  <a:tcPr/>
                </a:tc>
                <a:tc>
                  <a:txBody>
                    <a:bodyPr/>
                    <a:lstStyle/>
                    <a:p>
                      <a:r>
                        <a:rPr lang="en-US" sz="2000" dirty="0"/>
                        <a:t>Tube Sparklers / Sparkler Candles (Tube-Type Sparklers)</a:t>
                      </a:r>
                    </a:p>
                  </a:txBody>
                  <a:tcPr/>
                </a:tc>
                <a:tc>
                  <a:txBody>
                    <a:bodyPr/>
                    <a:lstStyle/>
                    <a:p>
                      <a:r>
                        <a:rPr lang="en-US" sz="2000" dirty="0"/>
                        <a:t>Tube sparklers (also known as sparkler candles) are cylindrical tube devices which emit continuous sparks and are considered pyrotechnic articles.</a:t>
                      </a:r>
                    </a:p>
                    <a:p>
                      <a:endParaRPr lang="en-US" sz="2000" dirty="0"/>
                    </a:p>
                    <a:p>
                      <a:r>
                        <a:rPr lang="en-US" sz="2000" dirty="0"/>
                        <a:t>Legislation:</a:t>
                      </a:r>
                    </a:p>
                    <a:p>
                      <a:r>
                        <a:rPr lang="en-US" sz="2000" dirty="0"/>
                        <a:t>Regulated as Explosives under GEWCA.</a:t>
                      </a:r>
                    </a:p>
                    <a:p>
                      <a:endParaRPr lang="en-US" sz="2000" dirty="0"/>
                    </a:p>
                    <a:p>
                      <a:r>
                        <a:rPr lang="en-US" sz="2000" dirty="0"/>
                        <a:t>Requirements:</a:t>
                      </a:r>
                    </a:p>
                    <a:p>
                      <a:r>
                        <a:rPr lang="en-US" sz="2000" dirty="0"/>
                        <a:t>• Supply, Import and export </a:t>
                      </a:r>
                      <a:r>
                        <a:rPr lang="en-US" sz="2000" dirty="0" err="1"/>
                        <a:t>licence</a:t>
                      </a:r>
                      <a:r>
                        <a:rPr lang="en-US" sz="2000" dirty="0"/>
                        <a:t> required. </a:t>
                      </a:r>
                    </a:p>
                    <a:p>
                      <a:r>
                        <a:rPr lang="en-US" sz="2000" dirty="0"/>
                        <a:t>• Not allowed for sales to the general public. </a:t>
                      </a:r>
                    </a:p>
                    <a:p>
                      <a:pPr marL="177800" indent="-177800"/>
                      <a:r>
                        <a:rPr lang="en-US" sz="2000" dirty="0"/>
                        <a:t>• Only licensed companies may import/use them for </a:t>
                      </a:r>
                      <a:r>
                        <a:rPr lang="en-US" sz="2000" dirty="0" err="1"/>
                        <a:t>authorised</a:t>
                      </a:r>
                      <a:r>
                        <a:rPr lang="en-US" sz="2000" dirty="0"/>
                        <a:t> fireworks displays. </a:t>
                      </a:r>
                    </a:p>
                    <a:p>
                      <a:pPr marL="177800" indent="-177800"/>
                      <a:r>
                        <a:rPr lang="en-US" sz="2000" dirty="0"/>
                        <a:t>• Online platforms must not list, sell, promote, or advertise these items.</a:t>
                      </a:r>
                    </a:p>
                  </a:txBody>
                  <a:tcPr/>
                </a:tc>
                <a:tc>
                  <a:txBody>
                    <a:bodyPr/>
                    <a:lstStyle/>
                    <a:p>
                      <a:endParaRPr lang="en-SG" sz="2000" dirty="0"/>
                    </a:p>
                  </a:txBody>
                  <a:tcPr/>
                </a:tc>
                <a:extLst>
                  <a:ext uri="{0D108BD9-81ED-4DB2-BD59-A6C34878D82A}">
                    <a16:rowId xmlns:a16="http://schemas.microsoft.com/office/drawing/2014/main" val="3364787601"/>
                  </a:ext>
                </a:extLst>
              </a:tr>
            </a:tbl>
          </a:graphicData>
        </a:graphic>
      </p:graphicFrame>
      <p:pic>
        <p:nvPicPr>
          <p:cNvPr id="2" name="Picture 1">
            <a:extLst>
              <a:ext uri="{FF2B5EF4-FFF2-40B4-BE49-F238E27FC236}">
                <a16:creationId xmlns:a16="http://schemas.microsoft.com/office/drawing/2014/main" id="{360AE735-3109-1E07-8036-94823B6148A7}"/>
              </a:ext>
            </a:extLst>
          </p:cNvPr>
          <p:cNvPicPr>
            <a:picLocks noChangeAspect="1"/>
          </p:cNvPicPr>
          <p:nvPr/>
        </p:nvPicPr>
        <p:blipFill>
          <a:blip r:embed="rId3"/>
          <a:stretch>
            <a:fillRect/>
          </a:stretch>
        </p:blipFill>
        <p:spPr>
          <a:xfrm>
            <a:off x="9169400" y="1301344"/>
            <a:ext cx="2657485" cy="2419756"/>
          </a:xfrm>
          <a:prstGeom prst="rect">
            <a:avLst/>
          </a:prstGeom>
        </p:spPr>
      </p:pic>
    </p:spTree>
    <p:extLst>
      <p:ext uri="{BB962C8B-B14F-4D97-AF65-F5344CB8AC3E}">
        <p14:creationId xmlns:p14="http://schemas.microsoft.com/office/powerpoint/2010/main" val="3342846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C68C-91BF-5CB1-CF47-FE52A1D2D298}"/>
            </a:ext>
          </a:extLst>
        </p:cNvPr>
        <p:cNvGrpSpPr/>
        <p:nvPr/>
      </p:nvGrpSpPr>
      <p:grpSpPr>
        <a:xfrm>
          <a:off x="0" y="0"/>
          <a:ext cx="0" cy="0"/>
          <a:chOff x="0" y="0"/>
          <a:chExt cx="0" cy="0"/>
        </a:xfrm>
      </p:grpSpPr>
      <p:sp>
        <p:nvSpPr>
          <p:cNvPr id="8" name="Footer Placeholder 11">
            <a:extLst>
              <a:ext uri="{FF2B5EF4-FFF2-40B4-BE49-F238E27FC236}">
                <a16:creationId xmlns:a16="http://schemas.microsoft.com/office/drawing/2014/main" id="{02F485FC-1AE5-6C75-FC18-5154454267EF}"/>
              </a:ext>
            </a:extLst>
          </p:cNvPr>
          <p:cNvSpPr txBox="1">
            <a:spLocks/>
          </p:cNvSpPr>
          <p:nvPr/>
        </p:nvSpPr>
        <p:spPr>
          <a:xfrm>
            <a:off x="1688274" y="662124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5" name="Title 3">
            <a:extLst>
              <a:ext uri="{FF2B5EF4-FFF2-40B4-BE49-F238E27FC236}">
                <a16:creationId xmlns:a16="http://schemas.microsoft.com/office/drawing/2014/main" id="{2CFE7389-FAE5-1F63-5185-A70D94B84D09}"/>
              </a:ext>
            </a:extLst>
          </p:cNvPr>
          <p:cNvSpPr>
            <a:spLocks noGrp="1"/>
          </p:cNvSpPr>
          <p:nvPr>
            <p:ph type="title"/>
          </p:nvPr>
        </p:nvSpPr>
        <p:spPr>
          <a:xfrm>
            <a:off x="1586560" y="182780"/>
            <a:ext cx="9936000" cy="587613"/>
          </a:xfrm>
        </p:spPr>
        <p:txBody>
          <a:bodyPr>
            <a:normAutofit fontScale="90000"/>
          </a:bodyPr>
          <a:lstStyle/>
          <a:p>
            <a:r>
              <a:rPr lang="en-US" dirty="0"/>
              <a:t>Regulated items under GEWCA – </a:t>
            </a:r>
            <a:r>
              <a:rPr lang="en-US" b="1" dirty="0"/>
              <a:t>Explosives </a:t>
            </a:r>
            <a:endParaRPr lang="en-SG" b="1" dirty="0"/>
          </a:p>
        </p:txBody>
      </p:sp>
      <p:graphicFrame>
        <p:nvGraphicFramePr>
          <p:cNvPr id="6" name="Table 5">
            <a:extLst>
              <a:ext uri="{FF2B5EF4-FFF2-40B4-BE49-F238E27FC236}">
                <a16:creationId xmlns:a16="http://schemas.microsoft.com/office/drawing/2014/main" id="{3F4298A6-3987-B97C-5E63-8AB0D7B67011}"/>
              </a:ext>
            </a:extLst>
          </p:cNvPr>
          <p:cNvGraphicFramePr>
            <a:graphicFrameLocks noGrp="1"/>
          </p:cNvGraphicFramePr>
          <p:nvPr>
            <p:extLst>
              <p:ext uri="{D42A27DB-BD31-4B8C-83A1-F6EECF244321}">
                <p14:modId xmlns:p14="http://schemas.microsoft.com/office/powerpoint/2010/main" val="2296133211"/>
              </p:ext>
            </p:extLst>
          </p:nvPr>
        </p:nvGraphicFramePr>
        <p:xfrm>
          <a:off x="1688274" y="886206"/>
          <a:ext cx="10370543" cy="5735043"/>
        </p:xfrm>
        <a:graphic>
          <a:graphicData uri="http://schemas.openxmlformats.org/drawingml/2006/table">
            <a:tbl>
              <a:tblPr firstRow="1" bandRow="1">
                <a:tableStyleId>{5C22544A-7EE6-4342-B048-85BDC9FD1C3A}</a:tableStyleId>
              </a:tblPr>
              <a:tblGrid>
                <a:gridCol w="413743">
                  <a:extLst>
                    <a:ext uri="{9D8B030D-6E8A-4147-A177-3AD203B41FA5}">
                      <a16:colId xmlns:a16="http://schemas.microsoft.com/office/drawing/2014/main" val="2785115619"/>
                    </a:ext>
                  </a:extLst>
                </a:gridCol>
                <a:gridCol w="1868499">
                  <a:extLst>
                    <a:ext uri="{9D8B030D-6E8A-4147-A177-3AD203B41FA5}">
                      <a16:colId xmlns:a16="http://schemas.microsoft.com/office/drawing/2014/main" val="2085916064"/>
                    </a:ext>
                  </a:extLst>
                </a:gridCol>
                <a:gridCol w="5865801">
                  <a:extLst>
                    <a:ext uri="{9D8B030D-6E8A-4147-A177-3AD203B41FA5}">
                      <a16:colId xmlns:a16="http://schemas.microsoft.com/office/drawing/2014/main" val="3348702959"/>
                    </a:ext>
                  </a:extLst>
                </a:gridCol>
                <a:gridCol w="2222500">
                  <a:extLst>
                    <a:ext uri="{9D8B030D-6E8A-4147-A177-3AD203B41FA5}">
                      <a16:colId xmlns:a16="http://schemas.microsoft.com/office/drawing/2014/main" val="570508880"/>
                    </a:ext>
                  </a:extLst>
                </a:gridCol>
              </a:tblGrid>
              <a:tr h="462003">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4886936">
                <a:tc>
                  <a:txBody>
                    <a:bodyPr/>
                    <a:lstStyle/>
                    <a:p>
                      <a:r>
                        <a:rPr lang="en-US" sz="2000" dirty="0"/>
                        <a:t>4</a:t>
                      </a:r>
                      <a:endParaRPr lang="en-SG" sz="2000" dirty="0"/>
                    </a:p>
                  </a:txBody>
                  <a:tcPr/>
                </a:tc>
                <a:tc>
                  <a:txBody>
                    <a:bodyPr/>
                    <a:lstStyle/>
                    <a:p>
                      <a:r>
                        <a:rPr lang="en-US" sz="2000" dirty="0"/>
                        <a:t>Other Fireworks (e.g., Firecrackers, Pop-Pop, Novelty Fireworks)</a:t>
                      </a:r>
                    </a:p>
                  </a:txBody>
                  <a:tcPr/>
                </a:tc>
                <a:tc>
                  <a:txBody>
                    <a:bodyPr/>
                    <a:lstStyle/>
                    <a:p>
                      <a:r>
                        <a:rPr lang="en-US" sz="2000" dirty="0"/>
                        <a:t>All types of fireworks and pyrotechnic devices used for entertainment or noise-making, including:</a:t>
                      </a:r>
                    </a:p>
                    <a:p>
                      <a:r>
                        <a:rPr lang="en-US" sz="2000" dirty="0"/>
                        <a:t>• Firecrackers </a:t>
                      </a:r>
                    </a:p>
                    <a:p>
                      <a:r>
                        <a:rPr lang="en-US" sz="2000" dirty="0"/>
                        <a:t>• Pop-Pop </a:t>
                      </a:r>
                    </a:p>
                    <a:p>
                      <a:r>
                        <a:rPr lang="en-US" sz="2000" dirty="0"/>
                        <a:t>• Novelty Fireworks </a:t>
                      </a:r>
                    </a:p>
                    <a:p>
                      <a:r>
                        <a:rPr lang="en-US" sz="2000" dirty="0"/>
                        <a:t>• Other Small Consumer Fireworks </a:t>
                      </a:r>
                    </a:p>
                    <a:p>
                      <a:endParaRPr lang="en-US" sz="2000" dirty="0"/>
                    </a:p>
                    <a:p>
                      <a:r>
                        <a:rPr lang="en-US" sz="2000" dirty="0"/>
                        <a:t>Legislation:</a:t>
                      </a:r>
                    </a:p>
                    <a:p>
                      <a:r>
                        <a:rPr lang="en-US" sz="2000" dirty="0"/>
                        <a:t>Regulated as Explosives under GEWCA.</a:t>
                      </a:r>
                    </a:p>
                    <a:p>
                      <a:endParaRPr lang="en-US" sz="2000" dirty="0"/>
                    </a:p>
                    <a:p>
                      <a:r>
                        <a:rPr lang="en-US" sz="2000" dirty="0"/>
                        <a:t>Requirements:</a:t>
                      </a:r>
                    </a:p>
                    <a:p>
                      <a:r>
                        <a:rPr lang="en-US" sz="2000" dirty="0"/>
                        <a:t>• Supply, Import and export </a:t>
                      </a:r>
                      <a:r>
                        <a:rPr lang="en-US" sz="2000" dirty="0" err="1"/>
                        <a:t>licence</a:t>
                      </a:r>
                      <a:r>
                        <a:rPr lang="en-US" sz="2000" dirty="0"/>
                        <a:t> required. </a:t>
                      </a:r>
                    </a:p>
                    <a:p>
                      <a:r>
                        <a:rPr lang="en-US" sz="2000" dirty="0"/>
                        <a:t>• Not allowed for sales to the general public. </a:t>
                      </a:r>
                    </a:p>
                    <a:p>
                      <a:pPr marL="177800" indent="-177800"/>
                      <a:r>
                        <a:rPr lang="en-US" sz="2000" dirty="0"/>
                        <a:t>• Restricted to licensed companies for approved event displays. </a:t>
                      </a:r>
                    </a:p>
                    <a:p>
                      <a:pPr marL="177800" indent="-177800"/>
                      <a:r>
                        <a:rPr lang="en-US" sz="2000" dirty="0"/>
                        <a:t>• Online platforms must not list, sell, promote, or advertise these items.</a:t>
                      </a:r>
                    </a:p>
                  </a:txBody>
                  <a:tcPr/>
                </a:tc>
                <a:tc>
                  <a:txBody>
                    <a:bodyPr/>
                    <a:lstStyle/>
                    <a:p>
                      <a:endParaRPr lang="en-SG" sz="2000" dirty="0"/>
                    </a:p>
                  </a:txBody>
                  <a:tcPr/>
                </a:tc>
                <a:extLst>
                  <a:ext uri="{0D108BD9-81ED-4DB2-BD59-A6C34878D82A}">
                    <a16:rowId xmlns:a16="http://schemas.microsoft.com/office/drawing/2014/main" val="3364787601"/>
                  </a:ext>
                </a:extLst>
              </a:tr>
            </a:tbl>
          </a:graphicData>
        </a:graphic>
      </p:graphicFrame>
      <p:pic>
        <p:nvPicPr>
          <p:cNvPr id="3" name="Picture 2">
            <a:extLst>
              <a:ext uri="{FF2B5EF4-FFF2-40B4-BE49-F238E27FC236}">
                <a16:creationId xmlns:a16="http://schemas.microsoft.com/office/drawing/2014/main" id="{DEA85CEE-51DD-85A6-C9CE-15B62B48EFF9}"/>
              </a:ext>
            </a:extLst>
          </p:cNvPr>
          <p:cNvPicPr>
            <a:picLocks noChangeAspect="1"/>
          </p:cNvPicPr>
          <p:nvPr/>
        </p:nvPicPr>
        <p:blipFill>
          <a:blip r:embed="rId3"/>
          <a:stretch>
            <a:fillRect/>
          </a:stretch>
        </p:blipFill>
        <p:spPr>
          <a:xfrm>
            <a:off x="9900525" y="1411860"/>
            <a:ext cx="2006380" cy="1916748"/>
          </a:xfrm>
          <a:prstGeom prst="rect">
            <a:avLst/>
          </a:prstGeom>
        </p:spPr>
      </p:pic>
      <p:pic>
        <p:nvPicPr>
          <p:cNvPr id="4" name="Picture 3">
            <a:extLst>
              <a:ext uri="{FF2B5EF4-FFF2-40B4-BE49-F238E27FC236}">
                <a16:creationId xmlns:a16="http://schemas.microsoft.com/office/drawing/2014/main" id="{792541E8-1552-29C5-A731-D45AF71EA051}"/>
              </a:ext>
            </a:extLst>
          </p:cNvPr>
          <p:cNvPicPr>
            <a:picLocks noChangeAspect="1"/>
          </p:cNvPicPr>
          <p:nvPr/>
        </p:nvPicPr>
        <p:blipFill>
          <a:blip r:embed="rId4"/>
          <a:stretch>
            <a:fillRect/>
          </a:stretch>
        </p:blipFill>
        <p:spPr>
          <a:xfrm>
            <a:off x="9900524" y="3379053"/>
            <a:ext cx="2006380" cy="1490270"/>
          </a:xfrm>
          <a:prstGeom prst="rect">
            <a:avLst/>
          </a:prstGeom>
        </p:spPr>
      </p:pic>
      <p:pic>
        <p:nvPicPr>
          <p:cNvPr id="9" name="Picture 8">
            <a:extLst>
              <a:ext uri="{FF2B5EF4-FFF2-40B4-BE49-F238E27FC236}">
                <a16:creationId xmlns:a16="http://schemas.microsoft.com/office/drawing/2014/main" id="{4D3DA903-4B52-44EC-BC6D-4375117878D1}"/>
              </a:ext>
            </a:extLst>
          </p:cNvPr>
          <p:cNvPicPr>
            <a:picLocks noChangeAspect="1"/>
          </p:cNvPicPr>
          <p:nvPr/>
        </p:nvPicPr>
        <p:blipFill>
          <a:blip r:embed="rId5"/>
          <a:stretch>
            <a:fillRect/>
          </a:stretch>
        </p:blipFill>
        <p:spPr>
          <a:xfrm>
            <a:off x="9942046" y="4903991"/>
            <a:ext cx="2006379" cy="1615526"/>
          </a:xfrm>
          <a:prstGeom prst="rect">
            <a:avLst/>
          </a:prstGeom>
        </p:spPr>
      </p:pic>
    </p:spTree>
    <p:extLst>
      <p:ext uri="{BB962C8B-B14F-4D97-AF65-F5344CB8AC3E}">
        <p14:creationId xmlns:p14="http://schemas.microsoft.com/office/powerpoint/2010/main" val="311022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BB24E-192A-49D3-AA3F-CC5854017FA3}"/>
            </a:ext>
          </a:extLst>
        </p:cNvPr>
        <p:cNvGrpSpPr/>
        <p:nvPr/>
      </p:nvGrpSpPr>
      <p:grpSpPr>
        <a:xfrm>
          <a:off x="0" y="0"/>
          <a:ext cx="0" cy="0"/>
          <a:chOff x="0" y="0"/>
          <a:chExt cx="0" cy="0"/>
        </a:xfrm>
      </p:grpSpPr>
      <p:sp>
        <p:nvSpPr>
          <p:cNvPr id="8" name="Footer Placeholder 11">
            <a:extLst>
              <a:ext uri="{FF2B5EF4-FFF2-40B4-BE49-F238E27FC236}">
                <a16:creationId xmlns:a16="http://schemas.microsoft.com/office/drawing/2014/main" id="{908F159E-3509-1136-3918-C171420A4715}"/>
              </a:ext>
            </a:extLst>
          </p:cNvPr>
          <p:cNvSpPr txBox="1">
            <a:spLocks/>
          </p:cNvSpPr>
          <p:nvPr/>
        </p:nvSpPr>
        <p:spPr>
          <a:xfrm>
            <a:off x="1524000" y="63813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Text Placeholder 4">
            <a:extLst>
              <a:ext uri="{FF2B5EF4-FFF2-40B4-BE49-F238E27FC236}">
                <a16:creationId xmlns:a16="http://schemas.microsoft.com/office/drawing/2014/main" id="{2382EB92-DF2C-0679-B00C-E9B582AC8073}"/>
              </a:ext>
            </a:extLst>
          </p:cNvPr>
          <p:cNvSpPr txBox="1">
            <a:spLocks/>
          </p:cNvSpPr>
          <p:nvPr/>
        </p:nvSpPr>
        <p:spPr>
          <a:xfrm>
            <a:off x="1543696" y="882890"/>
            <a:ext cx="9851857" cy="5863563"/>
          </a:xfrm>
          <a:prstGeom prst="rect">
            <a:avLst/>
          </a:prstGeom>
        </p:spPr>
        <p:txBody>
          <a:bodyPr/>
          <a:lst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363537" lvl="1" indent="0">
              <a:spcBef>
                <a:spcPts val="0"/>
              </a:spcBef>
              <a:buFont typeface="Arial" panose="020B0604020202020204" pitchFamily="34" charset="0"/>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5" name="Title 3">
            <a:extLst>
              <a:ext uri="{FF2B5EF4-FFF2-40B4-BE49-F238E27FC236}">
                <a16:creationId xmlns:a16="http://schemas.microsoft.com/office/drawing/2014/main" id="{142F380E-7543-5B80-D3F0-6C1EAFA2D4DC}"/>
              </a:ext>
            </a:extLst>
          </p:cNvPr>
          <p:cNvSpPr>
            <a:spLocks noGrp="1"/>
          </p:cNvSpPr>
          <p:nvPr>
            <p:ph type="title"/>
          </p:nvPr>
        </p:nvSpPr>
        <p:spPr>
          <a:xfrm>
            <a:off x="1543696" y="23192"/>
            <a:ext cx="9936000" cy="587613"/>
          </a:xfrm>
        </p:spPr>
        <p:txBody>
          <a:bodyPr>
            <a:normAutofit fontScale="90000"/>
          </a:bodyPr>
          <a:lstStyle/>
          <a:p>
            <a:r>
              <a:rPr lang="en-US" dirty="0"/>
              <a:t>Items under Class License or exempted – </a:t>
            </a:r>
            <a:r>
              <a:rPr lang="en-US" b="1" dirty="0"/>
              <a:t>Explosives </a:t>
            </a:r>
            <a:endParaRPr lang="en-SG" b="1" dirty="0"/>
          </a:p>
        </p:txBody>
      </p:sp>
      <p:graphicFrame>
        <p:nvGraphicFramePr>
          <p:cNvPr id="6" name="Table 5">
            <a:extLst>
              <a:ext uri="{FF2B5EF4-FFF2-40B4-BE49-F238E27FC236}">
                <a16:creationId xmlns:a16="http://schemas.microsoft.com/office/drawing/2014/main" id="{545C770C-0460-BBB0-0E13-532C4B763AB5}"/>
              </a:ext>
            </a:extLst>
          </p:cNvPr>
          <p:cNvGraphicFramePr>
            <a:graphicFrameLocks noGrp="1"/>
          </p:cNvGraphicFramePr>
          <p:nvPr>
            <p:extLst>
              <p:ext uri="{D42A27DB-BD31-4B8C-83A1-F6EECF244321}">
                <p14:modId xmlns:p14="http://schemas.microsoft.com/office/powerpoint/2010/main" val="2901642702"/>
              </p:ext>
            </p:extLst>
          </p:nvPr>
        </p:nvGraphicFramePr>
        <p:xfrm>
          <a:off x="1601248" y="548717"/>
          <a:ext cx="10487279" cy="6149340"/>
        </p:xfrm>
        <a:graphic>
          <a:graphicData uri="http://schemas.openxmlformats.org/drawingml/2006/table">
            <a:tbl>
              <a:tblPr firstRow="1" bandRow="1">
                <a:tableStyleId>{5C22544A-7EE6-4342-B048-85BDC9FD1C3A}</a:tableStyleId>
              </a:tblPr>
              <a:tblGrid>
                <a:gridCol w="210625">
                  <a:extLst>
                    <a:ext uri="{9D8B030D-6E8A-4147-A177-3AD203B41FA5}">
                      <a16:colId xmlns:a16="http://schemas.microsoft.com/office/drawing/2014/main" val="2785115619"/>
                    </a:ext>
                  </a:extLst>
                </a:gridCol>
                <a:gridCol w="1469868">
                  <a:extLst>
                    <a:ext uri="{9D8B030D-6E8A-4147-A177-3AD203B41FA5}">
                      <a16:colId xmlns:a16="http://schemas.microsoft.com/office/drawing/2014/main" val="2085916064"/>
                    </a:ext>
                  </a:extLst>
                </a:gridCol>
                <a:gridCol w="7080229">
                  <a:extLst>
                    <a:ext uri="{9D8B030D-6E8A-4147-A177-3AD203B41FA5}">
                      <a16:colId xmlns:a16="http://schemas.microsoft.com/office/drawing/2014/main" val="3348702959"/>
                    </a:ext>
                  </a:extLst>
                </a:gridCol>
                <a:gridCol w="1726557">
                  <a:extLst>
                    <a:ext uri="{9D8B030D-6E8A-4147-A177-3AD203B41FA5}">
                      <a16:colId xmlns:a16="http://schemas.microsoft.com/office/drawing/2014/main" val="570508880"/>
                    </a:ext>
                  </a:extLst>
                </a:gridCol>
              </a:tblGrid>
              <a:tr h="334689">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5432202">
                <a:tc>
                  <a:txBody>
                    <a:bodyPr/>
                    <a:lstStyle/>
                    <a:p>
                      <a:pPr>
                        <a:buNone/>
                      </a:pPr>
                      <a:r>
                        <a:rPr lang="en-US"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5</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buNone/>
                      </a:pPr>
                      <a:r>
                        <a:rPr lang="en-SG"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Wired Sparklers</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(Lower-risk Explosives)</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buNone/>
                      </a:pP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Wired sparklers are thin metal-wire sticks coated with pyrotechnic composition. </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14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14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US" sz="1800" dirty="0">
                          <a:effectLst/>
                          <a:latin typeface="Arial" panose="020B0604020202020204" pitchFamily="34" charset="0"/>
                          <a:ea typeface="MS Mincho" panose="02020609040205080304" pitchFamily="49" charset="-128"/>
                          <a:cs typeface="Times New Roman" panose="02020603050405020304" pitchFamily="18" charset="0"/>
                        </a:rPr>
                        <a:t>These wired sparklers are classified as lower risk explosives if they meet all of these:</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pPr>
                      <a:r>
                        <a:rPr lang="en-SG" sz="1800" dirty="0">
                          <a:effectLst/>
                          <a:latin typeface="Arial" panose="020B0604020202020204" pitchFamily="34" charset="0"/>
                          <a:ea typeface="MS Mincho" panose="02020609040205080304" pitchFamily="49" charset="-128"/>
                        </a:rPr>
                        <a:t>Sticks or wires designed to be held by hand or free standing or fixed to a base.</a:t>
                      </a:r>
                      <a:endParaRPr lang="en-SG" sz="1800" dirty="0">
                        <a:effectLst/>
                        <a:latin typeface="Calibri" panose="020F0502020204030204" pitchFamily="34" charset="0"/>
                        <a:ea typeface="MS Mincho" panose="02020609040205080304" pitchFamily="49" charset="-128"/>
                      </a:endParaRPr>
                    </a:p>
                    <a:p>
                      <a:pPr marL="342900" lvl="0" indent="-342900">
                        <a:buFont typeface="Arial" panose="020B0604020202020204" pitchFamily="34" charset="0"/>
                        <a:buChar char="•"/>
                      </a:pPr>
                      <a:r>
                        <a:rPr lang="en-SG" sz="1800" dirty="0">
                          <a:effectLst/>
                          <a:latin typeface="Arial" panose="020B0604020202020204" pitchFamily="34" charset="0"/>
                          <a:ea typeface="MS Mincho" panose="02020609040205080304" pitchFamily="49" charset="-128"/>
                        </a:rPr>
                        <a:t>The total length, including the part, which is not coated with explosives composition, when unbend must not exceed 40cm. They could be bend into numbers or shaped designs </a:t>
                      </a:r>
                      <a:r>
                        <a:rPr lang="en-SG" sz="1800" dirty="0" err="1">
                          <a:effectLst/>
                          <a:latin typeface="Arial" panose="020B0604020202020204" pitchFamily="34" charset="0"/>
                          <a:ea typeface="MS Mincho" panose="02020609040205080304" pitchFamily="49" charset="-128"/>
                        </a:rPr>
                        <a:t>eg.</a:t>
                      </a:r>
                      <a:r>
                        <a:rPr lang="en-SG" sz="1800" dirty="0">
                          <a:effectLst/>
                          <a:latin typeface="Arial" panose="020B0604020202020204" pitchFamily="34" charset="0"/>
                          <a:ea typeface="MS Mincho" panose="02020609040205080304" pitchFamily="49" charset="-128"/>
                        </a:rPr>
                        <a:t> heart, star etc. </a:t>
                      </a:r>
                      <a:endParaRPr lang="en-SG" sz="1800" dirty="0">
                        <a:effectLst/>
                        <a:latin typeface="Calibri" panose="020F0502020204030204" pitchFamily="34" charset="0"/>
                        <a:ea typeface="MS Mincho" panose="02020609040205080304" pitchFamily="49" charset="-128"/>
                      </a:endParaRPr>
                    </a:p>
                    <a:p>
                      <a:pPr marL="342900" lvl="0" indent="-342900">
                        <a:buFont typeface="Arial" panose="020B0604020202020204" pitchFamily="34" charset="0"/>
                        <a:buChar char="•"/>
                      </a:pPr>
                      <a:r>
                        <a:rPr lang="en-SG" sz="1800" dirty="0">
                          <a:effectLst/>
                          <a:latin typeface="Arial" panose="020B0604020202020204" pitchFamily="34" charset="0"/>
                          <a:ea typeface="MS Mincho" panose="02020609040205080304" pitchFamily="49" charset="-128"/>
                        </a:rPr>
                        <a:t>If these wire sparklers contained potassium perchlorate composition, it must not more than 3% composition</a:t>
                      </a:r>
                      <a:r>
                        <a:rPr lang="en-SG" sz="1800" dirty="0">
                          <a:solidFill>
                            <a:srgbClr val="000000"/>
                          </a:solidFill>
                          <a:effectLst/>
                          <a:latin typeface="Arial" panose="020B0604020202020204" pitchFamily="34" charset="0"/>
                          <a:ea typeface="MS Mincho" panose="02020609040205080304" pitchFamily="49" charset="-128"/>
                        </a:rPr>
                        <a:t>.</a:t>
                      </a:r>
                      <a:endParaRPr lang="en-SG" sz="1800" dirty="0">
                        <a:effectLst/>
                        <a:latin typeface="Calibri" panose="020F0502020204030204" pitchFamily="34" charset="0"/>
                        <a:ea typeface="MS Mincho" panose="02020609040205080304" pitchFamily="49" charset="-128"/>
                      </a:endParaRPr>
                    </a:p>
                    <a:p>
                      <a:pPr>
                        <a:buNone/>
                      </a:pPr>
                      <a:r>
                        <a:rPr lang="en-SG" sz="11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11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Regulated as </a:t>
                      </a:r>
                      <a:r>
                        <a:rPr lang="en-SG" sz="1800" u="sng"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Lower Risk Explosives </a:t>
                      </a: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under GEWCA. </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endParaRPr lang="en-SG" sz="105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a:buNone/>
                      </a:pP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Requirements:</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p>
                      <a:pPr marL="112395" indent="-112395">
                        <a:buNone/>
                      </a:pP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Must comply with the Class Licensing Order (storage, handling, documentation). </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p>
                      <a:pPr marL="112395" indent="-112395">
                        <a:buNone/>
                      </a:pP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Accurate declaration of chemical composition required during import. </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p>
                      <a:pPr marL="112395" indent="-112395">
                        <a:buNone/>
                      </a:pPr>
                      <a:r>
                        <a:rPr lang="en-SG" sz="18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Online platforms must verify compliance before allowing listings. </a:t>
                      </a:r>
                      <a:endParaRPr lang="en-SG"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buNone/>
                      </a:pPr>
                      <a:r>
                        <a:rPr lang="en-SG"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12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US" sz="1200" dirty="0">
                          <a:effectLst/>
                          <a:latin typeface="Cambria" panose="02040503050406030204" pitchFamily="18" charset="0"/>
                          <a:ea typeface="MS Mincho" panose="02020609040205080304" pitchFamily="49" charset="-128"/>
                          <a:cs typeface="Times New Roman" panose="02020603050405020304" pitchFamily="18" charset="0"/>
                        </a:rPr>
                        <a:t>    </a:t>
                      </a:r>
                      <a:endParaRPr lang="en-SG"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64787601"/>
                  </a:ext>
                </a:extLst>
              </a:tr>
            </a:tbl>
          </a:graphicData>
        </a:graphic>
      </p:graphicFrame>
      <p:pic>
        <p:nvPicPr>
          <p:cNvPr id="2" name="Picture 1">
            <a:extLst>
              <a:ext uri="{FF2B5EF4-FFF2-40B4-BE49-F238E27FC236}">
                <a16:creationId xmlns:a16="http://schemas.microsoft.com/office/drawing/2014/main" id="{A70C1A2F-8AE9-75C9-5AD9-703622D0AB52}"/>
              </a:ext>
            </a:extLst>
          </p:cNvPr>
          <p:cNvPicPr>
            <a:picLocks noChangeAspect="1"/>
          </p:cNvPicPr>
          <p:nvPr/>
        </p:nvPicPr>
        <p:blipFill>
          <a:blip r:embed="rId4"/>
          <a:stretch>
            <a:fillRect/>
          </a:stretch>
        </p:blipFill>
        <p:spPr>
          <a:xfrm>
            <a:off x="10206272" y="1069006"/>
            <a:ext cx="1804765" cy="1187345"/>
          </a:xfrm>
          <a:prstGeom prst="rect">
            <a:avLst/>
          </a:prstGeom>
        </p:spPr>
      </p:pic>
      <p:pic>
        <p:nvPicPr>
          <p:cNvPr id="10" name="Picture 9">
            <a:extLst>
              <a:ext uri="{FF2B5EF4-FFF2-40B4-BE49-F238E27FC236}">
                <a16:creationId xmlns:a16="http://schemas.microsoft.com/office/drawing/2014/main" id="{FCCBBFFB-8058-DDA6-0BC1-A3ECE3105516}"/>
              </a:ext>
            </a:extLst>
          </p:cNvPr>
          <p:cNvPicPr>
            <a:picLocks noChangeAspect="1"/>
          </p:cNvPicPr>
          <p:nvPr/>
        </p:nvPicPr>
        <p:blipFill>
          <a:blip r:embed="rId5"/>
          <a:srcRect r="67813"/>
          <a:stretch>
            <a:fillRect/>
          </a:stretch>
        </p:blipFill>
        <p:spPr>
          <a:xfrm>
            <a:off x="10237267" y="2559432"/>
            <a:ext cx="1804765" cy="2626773"/>
          </a:xfrm>
          <a:prstGeom prst="rect">
            <a:avLst/>
          </a:prstGeom>
        </p:spPr>
      </p:pic>
      <p:pic>
        <p:nvPicPr>
          <p:cNvPr id="11" name="Picture 10">
            <a:extLst>
              <a:ext uri="{FF2B5EF4-FFF2-40B4-BE49-F238E27FC236}">
                <a16:creationId xmlns:a16="http://schemas.microsoft.com/office/drawing/2014/main" id="{81D9BF9C-C3E3-0800-6F3C-47B30FFA16E8}"/>
              </a:ext>
            </a:extLst>
          </p:cNvPr>
          <p:cNvPicPr>
            <a:picLocks noChangeAspect="1"/>
          </p:cNvPicPr>
          <p:nvPr/>
        </p:nvPicPr>
        <p:blipFill>
          <a:blip r:embed="rId6"/>
          <a:stretch>
            <a:fillRect/>
          </a:stretch>
        </p:blipFill>
        <p:spPr>
          <a:xfrm>
            <a:off x="10281775" y="5186205"/>
            <a:ext cx="1730528" cy="1416752"/>
          </a:xfrm>
          <a:prstGeom prst="rect">
            <a:avLst/>
          </a:prstGeom>
        </p:spPr>
      </p:pic>
    </p:spTree>
    <p:extLst>
      <p:ext uri="{BB962C8B-B14F-4D97-AF65-F5344CB8AC3E}">
        <p14:creationId xmlns:p14="http://schemas.microsoft.com/office/powerpoint/2010/main" val="422057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9A8C-EAE0-0703-8BE0-1A45C8C2045C}"/>
            </a:ext>
          </a:extLst>
        </p:cNvPr>
        <p:cNvGrpSpPr/>
        <p:nvPr/>
      </p:nvGrpSpPr>
      <p:grpSpPr>
        <a:xfrm>
          <a:off x="0" y="0"/>
          <a:ext cx="0" cy="0"/>
          <a:chOff x="0" y="0"/>
          <a:chExt cx="0" cy="0"/>
        </a:xfrm>
      </p:grpSpPr>
      <p:sp>
        <p:nvSpPr>
          <p:cNvPr id="8" name="Footer Placeholder 11">
            <a:extLst>
              <a:ext uri="{FF2B5EF4-FFF2-40B4-BE49-F238E27FC236}">
                <a16:creationId xmlns:a16="http://schemas.microsoft.com/office/drawing/2014/main" id="{23AF3A0B-E3D7-6BF7-1136-2D7BB9FF2A56}"/>
              </a:ext>
            </a:extLst>
          </p:cNvPr>
          <p:cNvSpPr txBox="1">
            <a:spLocks/>
          </p:cNvSpPr>
          <p:nvPr/>
        </p:nvSpPr>
        <p:spPr>
          <a:xfrm>
            <a:off x="1524000" y="652420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Text Placeholder 4">
            <a:extLst>
              <a:ext uri="{FF2B5EF4-FFF2-40B4-BE49-F238E27FC236}">
                <a16:creationId xmlns:a16="http://schemas.microsoft.com/office/drawing/2014/main" id="{1C48E2F5-4AAF-4AB4-F39E-4628A77D0CEE}"/>
              </a:ext>
            </a:extLst>
          </p:cNvPr>
          <p:cNvSpPr txBox="1">
            <a:spLocks/>
          </p:cNvSpPr>
          <p:nvPr/>
        </p:nvSpPr>
        <p:spPr>
          <a:xfrm>
            <a:off x="1543696" y="882890"/>
            <a:ext cx="9851857" cy="5863563"/>
          </a:xfrm>
          <a:prstGeom prst="rect">
            <a:avLst/>
          </a:prstGeom>
        </p:spPr>
        <p:txBody>
          <a:bodyPr/>
          <a:lst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363537" lvl="1" indent="0">
              <a:spcBef>
                <a:spcPts val="0"/>
              </a:spcBef>
              <a:buFont typeface="Arial" panose="020B0604020202020204" pitchFamily="34" charset="0"/>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5" name="Title 3">
            <a:extLst>
              <a:ext uri="{FF2B5EF4-FFF2-40B4-BE49-F238E27FC236}">
                <a16:creationId xmlns:a16="http://schemas.microsoft.com/office/drawing/2014/main" id="{8DD6B174-F4CF-03A4-9524-A2B136C96AF5}"/>
              </a:ext>
            </a:extLst>
          </p:cNvPr>
          <p:cNvSpPr>
            <a:spLocks noGrp="1"/>
          </p:cNvSpPr>
          <p:nvPr>
            <p:ph type="title"/>
          </p:nvPr>
        </p:nvSpPr>
        <p:spPr>
          <a:xfrm>
            <a:off x="1543696" y="66056"/>
            <a:ext cx="9936000" cy="587613"/>
          </a:xfrm>
        </p:spPr>
        <p:txBody>
          <a:bodyPr>
            <a:normAutofit fontScale="90000"/>
          </a:bodyPr>
          <a:lstStyle/>
          <a:p>
            <a:r>
              <a:rPr lang="en-US" dirty="0"/>
              <a:t>Items under Class License or exempted – </a:t>
            </a:r>
            <a:r>
              <a:rPr lang="en-US" b="1" dirty="0"/>
              <a:t>Explosives </a:t>
            </a:r>
            <a:endParaRPr lang="en-SG" b="1" dirty="0"/>
          </a:p>
        </p:txBody>
      </p:sp>
      <p:graphicFrame>
        <p:nvGraphicFramePr>
          <p:cNvPr id="6" name="Table 5">
            <a:extLst>
              <a:ext uri="{FF2B5EF4-FFF2-40B4-BE49-F238E27FC236}">
                <a16:creationId xmlns:a16="http://schemas.microsoft.com/office/drawing/2014/main" id="{D05D9784-D3C2-ADE2-BE29-A3144DC032C9}"/>
              </a:ext>
            </a:extLst>
          </p:cNvPr>
          <p:cNvGraphicFramePr>
            <a:graphicFrameLocks noGrp="1"/>
          </p:cNvGraphicFramePr>
          <p:nvPr>
            <p:extLst>
              <p:ext uri="{D42A27DB-BD31-4B8C-83A1-F6EECF244321}">
                <p14:modId xmlns:p14="http://schemas.microsoft.com/office/powerpoint/2010/main" val="2829871451"/>
              </p:ext>
            </p:extLst>
          </p:nvPr>
        </p:nvGraphicFramePr>
        <p:xfrm>
          <a:off x="1601248" y="725204"/>
          <a:ext cx="10487279" cy="5828442"/>
        </p:xfrm>
        <a:graphic>
          <a:graphicData uri="http://schemas.openxmlformats.org/drawingml/2006/table">
            <a:tbl>
              <a:tblPr firstRow="1" bandRow="1">
                <a:tableStyleId>{5C22544A-7EE6-4342-B048-85BDC9FD1C3A}</a:tableStyleId>
              </a:tblPr>
              <a:tblGrid>
                <a:gridCol w="210625">
                  <a:extLst>
                    <a:ext uri="{9D8B030D-6E8A-4147-A177-3AD203B41FA5}">
                      <a16:colId xmlns:a16="http://schemas.microsoft.com/office/drawing/2014/main" val="2785115619"/>
                    </a:ext>
                  </a:extLst>
                </a:gridCol>
                <a:gridCol w="1469868">
                  <a:extLst>
                    <a:ext uri="{9D8B030D-6E8A-4147-A177-3AD203B41FA5}">
                      <a16:colId xmlns:a16="http://schemas.microsoft.com/office/drawing/2014/main" val="2085916064"/>
                    </a:ext>
                  </a:extLst>
                </a:gridCol>
                <a:gridCol w="7080229">
                  <a:extLst>
                    <a:ext uri="{9D8B030D-6E8A-4147-A177-3AD203B41FA5}">
                      <a16:colId xmlns:a16="http://schemas.microsoft.com/office/drawing/2014/main" val="3348702959"/>
                    </a:ext>
                  </a:extLst>
                </a:gridCol>
                <a:gridCol w="1726557">
                  <a:extLst>
                    <a:ext uri="{9D8B030D-6E8A-4147-A177-3AD203B41FA5}">
                      <a16:colId xmlns:a16="http://schemas.microsoft.com/office/drawing/2014/main" val="570508880"/>
                    </a:ext>
                  </a:extLst>
                </a:gridCol>
              </a:tblGrid>
              <a:tr h="334689">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5432202">
                <a:tc>
                  <a:txBody>
                    <a:bodyPr/>
                    <a:lstStyle/>
                    <a:p>
                      <a:pPr>
                        <a:buNone/>
                      </a:pPr>
                      <a:r>
                        <a:rPr lang="en-US"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6</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buNone/>
                      </a:pPr>
                      <a:r>
                        <a:rPr lang="en-SG"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Party Explosives:</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Party Poppers,  Confetti Poppers, Christmas Crackers</a:t>
                      </a:r>
                      <a:endParaRPr lang="en-SG" sz="20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buNone/>
                      </a:pPr>
                      <a:r>
                        <a:rPr lang="en-SG"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 pyrotechnic device designed to project confetti or streamers and to emit a report when an igniting string is pulled and containing an explosive substance with a mass </a:t>
                      </a:r>
                      <a:r>
                        <a:rPr lang="en-SG"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not exceeding 20 milligrams. </a:t>
                      </a:r>
                      <a:endParaRPr lang="en-SG" sz="20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20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Regulated as </a:t>
                      </a:r>
                      <a:r>
                        <a:rPr lang="en-SG" sz="2000" u="sng"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Lower Risk Explosives</a:t>
                      </a:r>
                      <a:r>
                        <a:rPr lang="en-SG"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under GEWCA. They are exempted from licensing. </a:t>
                      </a:r>
                      <a:endParaRPr lang="en-SG" sz="20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en-SG" sz="20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SG" sz="2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Requirement: </a:t>
                      </a:r>
                      <a:endParaRPr lang="en-SG" sz="20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en-SG" sz="2000" dirty="0">
                          <a:solidFill>
                            <a:srgbClr val="000000"/>
                          </a:solidFill>
                          <a:effectLst/>
                          <a:latin typeface="Arial" panose="020B0604020202020204" pitchFamily="34" charset="0"/>
                          <a:ea typeface="Calibri" panose="020F0502020204030204" pitchFamily="34" charset="0"/>
                        </a:rPr>
                        <a:t>Exempted from Import / Export Licence. </a:t>
                      </a:r>
                      <a:endParaRPr lang="en-SG" sz="20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SG" sz="2000" dirty="0">
                          <a:solidFill>
                            <a:srgbClr val="000000"/>
                          </a:solidFill>
                          <a:effectLst/>
                          <a:latin typeface="Arial" panose="020B0604020202020204" pitchFamily="34" charset="0"/>
                          <a:ea typeface="Calibri" panose="020F0502020204030204" pitchFamily="34" charset="0"/>
                        </a:rPr>
                        <a:t>Use for intended purposes.</a:t>
                      </a:r>
                      <a:endParaRPr lang="en-SG" sz="20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SG" sz="2000" dirty="0">
                          <a:solidFill>
                            <a:srgbClr val="000000"/>
                          </a:solidFill>
                          <a:effectLst/>
                          <a:latin typeface="Arial" panose="020B0604020202020204" pitchFamily="34" charset="0"/>
                          <a:ea typeface="Calibri" panose="020F0502020204030204" pitchFamily="34" charset="0"/>
                        </a:rPr>
                        <a:t>Accurate declaration of chemical composition required during import. </a:t>
                      </a:r>
                      <a:endParaRPr lang="en-SG" sz="20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SG" sz="2000" dirty="0">
                          <a:solidFill>
                            <a:srgbClr val="000000"/>
                          </a:solidFill>
                          <a:effectLst/>
                          <a:latin typeface="Arial" panose="020B0604020202020204" pitchFamily="34" charset="0"/>
                          <a:ea typeface="Calibri" panose="020F0502020204030204" pitchFamily="34" charset="0"/>
                        </a:rPr>
                        <a:t>Online platforms must verify compliance before allowing listings. </a:t>
                      </a:r>
                      <a:endParaRPr lang="en-SG" sz="2000" dirty="0">
                        <a:effectLst/>
                        <a:latin typeface="Calibri" panose="020F0502020204030204" pitchFamily="34" charset="0"/>
                        <a:ea typeface="Calibri" panose="020F0502020204030204" pitchFamily="34" charset="0"/>
                      </a:endParaRPr>
                    </a:p>
                    <a:p>
                      <a:pPr marL="457200">
                        <a:buNone/>
                      </a:pPr>
                      <a:r>
                        <a:rPr lang="en-SG" sz="2000" dirty="0">
                          <a:solidFill>
                            <a:srgbClr val="000000"/>
                          </a:solidFill>
                          <a:effectLst/>
                          <a:latin typeface="Arial" panose="020B0604020202020204" pitchFamily="34" charset="0"/>
                          <a:ea typeface="Calibri" panose="020F0502020204030204" pitchFamily="34" charset="0"/>
                        </a:rPr>
                        <a:t> </a:t>
                      </a:r>
                      <a:endParaRPr lang="en-SG" sz="2000" dirty="0">
                        <a:effectLst/>
                        <a:latin typeface="Calibri" panose="020F0502020204030204" pitchFamily="34" charset="0"/>
                        <a:ea typeface="Calibri" panose="020F0502020204030204" pitchFamily="34" charset="0"/>
                      </a:endParaRPr>
                    </a:p>
                  </a:txBody>
                  <a:tcPr marL="68580" marR="68580" marT="0" marB="0"/>
                </a:tc>
                <a:tc>
                  <a:txBody>
                    <a:bodyPr/>
                    <a:lstStyle/>
                    <a:p>
                      <a:pPr>
                        <a:buNone/>
                      </a:pPr>
                      <a:endParaRPr lang="en-SG" sz="2000" dirty="0">
                        <a:effectLst/>
                        <a:latin typeface="Cambria" panose="02040503050406030204" pitchFamily="18" charset="0"/>
                      </a:endParaRPr>
                    </a:p>
                  </a:txBody>
                  <a:tcPr marL="68580" marR="68580" marT="0" marB="0"/>
                </a:tc>
                <a:extLst>
                  <a:ext uri="{0D108BD9-81ED-4DB2-BD59-A6C34878D82A}">
                    <a16:rowId xmlns:a16="http://schemas.microsoft.com/office/drawing/2014/main" val="3364787601"/>
                  </a:ext>
                </a:extLst>
              </a:tr>
            </a:tbl>
          </a:graphicData>
        </a:graphic>
      </p:graphicFrame>
      <p:pic>
        <p:nvPicPr>
          <p:cNvPr id="3" name="Picture 2">
            <a:extLst>
              <a:ext uri="{FF2B5EF4-FFF2-40B4-BE49-F238E27FC236}">
                <a16:creationId xmlns:a16="http://schemas.microsoft.com/office/drawing/2014/main" id="{EE0FD3E7-B020-0CFD-E3A4-3B5B6541E6BC}"/>
              </a:ext>
            </a:extLst>
          </p:cNvPr>
          <p:cNvPicPr>
            <a:picLocks noChangeAspect="1"/>
          </p:cNvPicPr>
          <p:nvPr/>
        </p:nvPicPr>
        <p:blipFill>
          <a:blip r:embed="rId4"/>
          <a:stretch>
            <a:fillRect/>
          </a:stretch>
        </p:blipFill>
        <p:spPr>
          <a:xfrm>
            <a:off x="10348531" y="1042125"/>
            <a:ext cx="1712713" cy="1561590"/>
          </a:xfrm>
          <a:prstGeom prst="rect">
            <a:avLst/>
          </a:prstGeom>
        </p:spPr>
      </p:pic>
      <p:pic>
        <p:nvPicPr>
          <p:cNvPr id="4" name="Picture 3">
            <a:extLst>
              <a:ext uri="{FF2B5EF4-FFF2-40B4-BE49-F238E27FC236}">
                <a16:creationId xmlns:a16="http://schemas.microsoft.com/office/drawing/2014/main" id="{1188C7A0-6E0F-C1D9-C637-3EE059504ED4}"/>
              </a:ext>
            </a:extLst>
          </p:cNvPr>
          <p:cNvPicPr>
            <a:picLocks noChangeAspect="1"/>
          </p:cNvPicPr>
          <p:nvPr/>
        </p:nvPicPr>
        <p:blipFill>
          <a:blip r:embed="rId5"/>
          <a:stretch>
            <a:fillRect/>
          </a:stretch>
        </p:blipFill>
        <p:spPr>
          <a:xfrm>
            <a:off x="10348531" y="2623087"/>
            <a:ext cx="1778432" cy="1778432"/>
          </a:xfrm>
          <a:prstGeom prst="rect">
            <a:avLst/>
          </a:prstGeom>
        </p:spPr>
      </p:pic>
      <p:pic>
        <p:nvPicPr>
          <p:cNvPr id="9" name="Picture 8">
            <a:extLst>
              <a:ext uri="{FF2B5EF4-FFF2-40B4-BE49-F238E27FC236}">
                <a16:creationId xmlns:a16="http://schemas.microsoft.com/office/drawing/2014/main" id="{402013EE-C363-08C7-071B-A95E3943760E}"/>
              </a:ext>
            </a:extLst>
          </p:cNvPr>
          <p:cNvPicPr>
            <a:picLocks noChangeAspect="1"/>
          </p:cNvPicPr>
          <p:nvPr/>
        </p:nvPicPr>
        <p:blipFill>
          <a:blip r:embed="rId6"/>
          <a:stretch>
            <a:fillRect/>
          </a:stretch>
        </p:blipFill>
        <p:spPr>
          <a:xfrm>
            <a:off x="10348530" y="4491432"/>
            <a:ext cx="1712713" cy="1899555"/>
          </a:xfrm>
          <a:prstGeom prst="rect">
            <a:avLst/>
          </a:prstGeom>
        </p:spPr>
      </p:pic>
    </p:spTree>
    <p:extLst>
      <p:ext uri="{BB962C8B-B14F-4D97-AF65-F5344CB8AC3E}">
        <p14:creationId xmlns:p14="http://schemas.microsoft.com/office/powerpoint/2010/main" val="3746289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DEE03-0182-F9CF-6011-95C6EB7DE0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A3E1BA-BC16-0C75-1357-ACD77509D5ED}"/>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EPs </a:t>
            </a:r>
          </a:p>
        </p:txBody>
      </p:sp>
      <p:sp>
        <p:nvSpPr>
          <p:cNvPr id="4" name="Footer Placeholder 3">
            <a:extLst>
              <a:ext uri="{FF2B5EF4-FFF2-40B4-BE49-F238E27FC236}">
                <a16:creationId xmlns:a16="http://schemas.microsoft.com/office/drawing/2014/main" id="{0FE266C0-9B3D-0E4C-9F59-ACF7BA3A5B6D}"/>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398435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34111-3102-6C89-2303-439A8D5E75F0}"/>
              </a:ext>
            </a:extLst>
          </p:cNvPr>
          <p:cNvSpPr>
            <a:spLocks noGrp="1"/>
          </p:cNvSpPr>
          <p:nvPr>
            <p:ph type="title"/>
          </p:nvPr>
        </p:nvSpPr>
        <p:spPr/>
        <p:txBody>
          <a:bodyPr/>
          <a:lstStyle/>
          <a:p>
            <a:r>
              <a:rPr lang="en-US" dirty="0"/>
              <a:t>Regulated Activities under GEWCA</a:t>
            </a:r>
            <a:endParaRPr lang="en-SG" dirty="0"/>
          </a:p>
        </p:txBody>
      </p:sp>
      <p:graphicFrame>
        <p:nvGraphicFramePr>
          <p:cNvPr id="6" name="Table 6">
            <a:extLst>
              <a:ext uri="{FF2B5EF4-FFF2-40B4-BE49-F238E27FC236}">
                <a16:creationId xmlns:a16="http://schemas.microsoft.com/office/drawing/2014/main" id="{14198874-4947-4819-5BC5-AB6431E7E4C4}"/>
              </a:ext>
            </a:extLst>
          </p:cNvPr>
          <p:cNvGraphicFramePr>
            <a:graphicFrameLocks noGrp="1"/>
          </p:cNvGraphicFramePr>
          <p:nvPr>
            <p:extLst>
              <p:ext uri="{D42A27DB-BD31-4B8C-83A1-F6EECF244321}">
                <p14:modId xmlns:p14="http://schemas.microsoft.com/office/powerpoint/2010/main" val="2245311706"/>
              </p:ext>
            </p:extLst>
          </p:nvPr>
        </p:nvGraphicFramePr>
        <p:xfrm>
          <a:off x="1784712" y="767037"/>
          <a:ext cx="9541718" cy="4937760"/>
        </p:xfrm>
        <a:graphic>
          <a:graphicData uri="http://schemas.openxmlformats.org/drawingml/2006/table">
            <a:tbl>
              <a:tblPr firstRow="1" bandRow="1">
                <a:tableStyleId>{5C22544A-7EE6-4342-B048-85BDC9FD1C3A}</a:tableStyleId>
              </a:tblPr>
              <a:tblGrid>
                <a:gridCol w="1971528">
                  <a:extLst>
                    <a:ext uri="{9D8B030D-6E8A-4147-A177-3AD203B41FA5}">
                      <a16:colId xmlns:a16="http://schemas.microsoft.com/office/drawing/2014/main" val="1071045158"/>
                    </a:ext>
                  </a:extLst>
                </a:gridCol>
                <a:gridCol w="1447346">
                  <a:extLst>
                    <a:ext uri="{9D8B030D-6E8A-4147-A177-3AD203B41FA5}">
                      <a16:colId xmlns:a16="http://schemas.microsoft.com/office/drawing/2014/main" val="3044875713"/>
                    </a:ext>
                  </a:extLst>
                </a:gridCol>
                <a:gridCol w="1447346">
                  <a:extLst>
                    <a:ext uri="{9D8B030D-6E8A-4147-A177-3AD203B41FA5}">
                      <a16:colId xmlns:a16="http://schemas.microsoft.com/office/drawing/2014/main" val="927973374"/>
                    </a:ext>
                  </a:extLst>
                </a:gridCol>
                <a:gridCol w="1447346">
                  <a:extLst>
                    <a:ext uri="{9D8B030D-6E8A-4147-A177-3AD203B41FA5}">
                      <a16:colId xmlns:a16="http://schemas.microsoft.com/office/drawing/2014/main" val="2689044973"/>
                    </a:ext>
                  </a:extLst>
                </a:gridCol>
                <a:gridCol w="1559929">
                  <a:extLst>
                    <a:ext uri="{9D8B030D-6E8A-4147-A177-3AD203B41FA5}">
                      <a16:colId xmlns:a16="http://schemas.microsoft.com/office/drawing/2014/main" val="2117108318"/>
                    </a:ext>
                  </a:extLst>
                </a:gridCol>
                <a:gridCol w="1668223">
                  <a:extLst>
                    <a:ext uri="{9D8B030D-6E8A-4147-A177-3AD203B41FA5}">
                      <a16:colId xmlns:a16="http://schemas.microsoft.com/office/drawing/2014/main" val="2455753746"/>
                    </a:ext>
                  </a:extLst>
                </a:gridCol>
              </a:tblGrid>
              <a:tr h="849112">
                <a:tc>
                  <a:txBody>
                    <a:bodyPr/>
                    <a:lstStyle/>
                    <a:p>
                      <a:pPr marL="0" algn="ctr" defTabSz="457200" rtl="0" eaLnBrk="1" latinLnBrk="0" hangingPunct="1"/>
                      <a:r>
                        <a:rPr lang="en-US" sz="1800" b="1" kern="1200" dirty="0">
                          <a:solidFill>
                            <a:schemeClr val="lt1"/>
                          </a:solidFill>
                          <a:latin typeface="+mn-lt"/>
                          <a:ea typeface="+mn-ea"/>
                          <a:cs typeface="+mn-cs"/>
                        </a:rPr>
                        <a:t>Licence </a:t>
                      </a:r>
                      <a:endParaRPr lang="en-SG" sz="1800" b="1" kern="1200" dirty="0">
                        <a:solidFill>
                          <a:schemeClr val="lt1"/>
                        </a:solidFill>
                        <a:latin typeface="+mn-lt"/>
                        <a:ea typeface="+mn-ea"/>
                        <a:cs typeface="+mn-cs"/>
                      </a:endParaRPr>
                    </a:p>
                  </a:txBody>
                  <a:tcPr>
                    <a:solidFill>
                      <a:srgbClr val="00205B"/>
                    </a:solidFill>
                  </a:tcPr>
                </a:tc>
                <a:tc>
                  <a:txBody>
                    <a:bodyPr/>
                    <a:lstStyle/>
                    <a:p>
                      <a:pPr algn="ctr"/>
                      <a:r>
                        <a:rPr lang="en-US" sz="1800" dirty="0"/>
                        <a:t>Guns</a:t>
                      </a:r>
                      <a:endParaRPr lang="en-SG" sz="1800" dirty="0"/>
                    </a:p>
                  </a:txBody>
                  <a:tcPr>
                    <a:solidFill>
                      <a:srgbClr val="00205B"/>
                    </a:solidFill>
                  </a:tcPr>
                </a:tc>
                <a:tc>
                  <a:txBody>
                    <a:bodyPr/>
                    <a:lstStyle/>
                    <a:p>
                      <a:pPr algn="ctr"/>
                      <a:r>
                        <a:rPr lang="en-US" sz="1800" dirty="0"/>
                        <a:t>Explosives</a:t>
                      </a:r>
                    </a:p>
                  </a:txBody>
                  <a:tcPr>
                    <a:solidFill>
                      <a:srgbClr val="00205B"/>
                    </a:solidFill>
                  </a:tcPr>
                </a:tc>
                <a:tc>
                  <a:txBody>
                    <a:bodyPr/>
                    <a:lstStyle/>
                    <a:p>
                      <a:pPr algn="ctr"/>
                      <a:r>
                        <a:rPr lang="en-US" sz="1800" dirty="0">
                          <a:solidFill>
                            <a:srgbClr val="FFFF00"/>
                          </a:solidFill>
                          <a:latin typeface="+mn-lt"/>
                        </a:rPr>
                        <a:t>Explosive</a:t>
                      </a:r>
                    </a:p>
                    <a:p>
                      <a:pPr algn="ctr"/>
                      <a:r>
                        <a:rPr lang="en-US" sz="1800" dirty="0">
                          <a:solidFill>
                            <a:srgbClr val="FFFF00"/>
                          </a:solidFill>
                          <a:latin typeface="+mn-lt"/>
                        </a:rPr>
                        <a:t>Precursors (EPs)*</a:t>
                      </a:r>
                      <a:endParaRPr lang="en-SG" sz="1800" dirty="0">
                        <a:solidFill>
                          <a:srgbClr val="FFFF00"/>
                        </a:solidFill>
                        <a:latin typeface="+mn-lt"/>
                      </a:endParaRPr>
                    </a:p>
                  </a:txBody>
                  <a:tcPr>
                    <a:solidFill>
                      <a:srgbClr val="00205B"/>
                    </a:solidFill>
                  </a:tcPr>
                </a:tc>
                <a:tc>
                  <a:txBody>
                    <a:bodyPr/>
                    <a:lstStyle/>
                    <a:p>
                      <a:pPr algn="ctr"/>
                      <a:r>
                        <a:rPr lang="en-US" sz="1800" dirty="0"/>
                        <a:t>Noxious Substances</a:t>
                      </a:r>
                    </a:p>
                  </a:txBody>
                  <a:tcPr>
                    <a:solidFill>
                      <a:srgbClr val="00205B"/>
                    </a:solidFill>
                  </a:tcPr>
                </a:tc>
                <a:tc>
                  <a:txBody>
                    <a:bodyPr/>
                    <a:lstStyle/>
                    <a:p>
                      <a:pPr algn="ctr"/>
                      <a:r>
                        <a:rPr lang="en-US" sz="1800" dirty="0">
                          <a:solidFill>
                            <a:schemeClr val="bg1">
                              <a:lumMod val="95000"/>
                            </a:schemeClr>
                          </a:solidFill>
                        </a:rPr>
                        <a:t>Weapons</a:t>
                      </a:r>
                    </a:p>
                    <a:p>
                      <a:pPr marL="0" algn="ctr" defTabSz="457200" rtl="0" eaLnBrk="1" latinLnBrk="0" hangingPunct="1"/>
                      <a:endParaRPr lang="en-US" sz="1800" kern="1200" dirty="0">
                        <a:solidFill>
                          <a:schemeClr val="bg1">
                            <a:lumMod val="95000"/>
                          </a:schemeClr>
                        </a:solidFill>
                        <a:latin typeface="+mn-lt"/>
                        <a:ea typeface="+mn-ea"/>
                        <a:cs typeface="+mn-cs"/>
                      </a:endParaRPr>
                    </a:p>
                  </a:txBody>
                  <a:tcPr>
                    <a:solidFill>
                      <a:srgbClr val="00205B"/>
                    </a:solidFill>
                  </a:tcPr>
                </a:tc>
                <a:extLst>
                  <a:ext uri="{0D108BD9-81ED-4DB2-BD59-A6C34878D82A}">
                    <a16:rowId xmlns:a16="http://schemas.microsoft.com/office/drawing/2014/main" val="1937967516"/>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M</a:t>
                      </a:r>
                      <a:r>
                        <a:rPr lang="en-SG" sz="1600" b="1" kern="1200" dirty="0" err="1">
                          <a:solidFill>
                            <a:srgbClr val="002060"/>
                          </a:solidFill>
                          <a:latin typeface="+mn-lt"/>
                          <a:ea typeface="+mn-ea"/>
                          <a:cs typeface="+mn-cs"/>
                        </a:rPr>
                        <a:t>anufacture</a:t>
                      </a:r>
                      <a:r>
                        <a:rPr lang="en-SG" sz="1600" b="1" kern="1200" dirty="0">
                          <a:solidFill>
                            <a:srgbClr val="002060"/>
                          </a:solidFill>
                          <a:latin typeface="+mn-lt"/>
                          <a:ea typeface="+mn-ea"/>
                          <a:cs typeface="+mn-cs"/>
                        </a:rPr>
                        <a:t> </a:t>
                      </a: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chemeClr val="tx1"/>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44546819"/>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S</a:t>
                      </a:r>
                      <a:r>
                        <a:rPr lang="en-SG" sz="1600" b="1" kern="1200" dirty="0" err="1">
                          <a:solidFill>
                            <a:srgbClr val="002060"/>
                          </a:solidFill>
                          <a:latin typeface="+mn-lt"/>
                          <a:ea typeface="+mn-ea"/>
                          <a:cs typeface="+mn-cs"/>
                        </a:rPr>
                        <a:t>upply</a:t>
                      </a:r>
                      <a:r>
                        <a:rPr lang="en-SG" sz="1600" b="1" kern="1200" dirty="0">
                          <a:solidFill>
                            <a:srgbClr val="002060"/>
                          </a:solidFill>
                          <a:latin typeface="+mn-lt"/>
                          <a:ea typeface="+mn-ea"/>
                          <a:cs typeface="+mn-cs"/>
                        </a:rPr>
                        <a:t> </a:t>
                      </a: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lang="en-SG"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lang="en-SG" sz="1600" dirty="0"/>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484809260"/>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Possess</a:t>
                      </a:r>
                      <a:endParaRPr lang="en-SG" sz="1600" b="1" kern="1200" dirty="0">
                        <a:solidFill>
                          <a:srgbClr val="002060"/>
                        </a:solidFill>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chemeClr val="tx1"/>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6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chemeClr val="tx1"/>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extLst>
                  <a:ext uri="{0D108BD9-81ED-4DB2-BD59-A6C34878D82A}">
                    <a16:rowId xmlns:a16="http://schemas.microsoft.com/office/drawing/2014/main" val="2168136279"/>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Store</a:t>
                      </a:r>
                      <a:endParaRPr lang="en-SG" sz="1600" b="1" kern="1200" dirty="0">
                        <a:solidFill>
                          <a:srgbClr val="002060"/>
                        </a:solidFill>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t>
                      </a:r>
                      <a:endParaRPr kumimoji="0" lang="en-SG"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t>
                      </a:r>
                      <a:endParaRPr kumimoji="0" lang="en-SG"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926190576"/>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R</a:t>
                      </a:r>
                      <a:r>
                        <a:rPr lang="en-SG" sz="1600" b="1" kern="1200" dirty="0" err="1">
                          <a:solidFill>
                            <a:srgbClr val="002060"/>
                          </a:solidFill>
                          <a:latin typeface="+mn-lt"/>
                          <a:ea typeface="+mn-ea"/>
                          <a:cs typeface="+mn-cs"/>
                        </a:rPr>
                        <a:t>epair</a:t>
                      </a:r>
                      <a:endParaRPr lang="en-SG" sz="1600" b="1" kern="1200" dirty="0">
                        <a:solidFill>
                          <a:srgbClr val="002060"/>
                        </a:solidFill>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239850481"/>
                  </a:ext>
                </a:extLst>
              </a:tr>
              <a:tr h="358167">
                <a:tc>
                  <a:txBody>
                    <a:bodyPr/>
                    <a:lstStyle/>
                    <a:p>
                      <a:pPr marL="0" algn="l" defTabSz="457200" rtl="0" eaLnBrk="1" latinLnBrk="0" hangingPunct="1">
                        <a:lnSpc>
                          <a:spcPct val="107000"/>
                        </a:lnSpc>
                      </a:pPr>
                      <a:r>
                        <a:rPr lang="en-SG" sz="1600" b="1" kern="1200" dirty="0">
                          <a:solidFill>
                            <a:srgbClr val="002060"/>
                          </a:solidFill>
                          <a:latin typeface="+mn-lt"/>
                          <a:ea typeface="+mn-ea"/>
                          <a:cs typeface="+mn-cs"/>
                        </a:rPr>
                        <a:t>Dispose</a:t>
                      </a: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chemeClr val="tx1"/>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FF0000"/>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3807257685"/>
                  </a:ext>
                </a:extLst>
              </a:tr>
              <a:tr h="358167">
                <a:tc>
                  <a:txBody>
                    <a:bodyPr/>
                    <a:lstStyle/>
                    <a:p>
                      <a:pPr marL="0" algn="l" defTabSz="457200" rtl="0" eaLnBrk="1" latinLnBrk="0" hangingPunct="1">
                        <a:lnSpc>
                          <a:spcPct val="107000"/>
                        </a:lnSpc>
                      </a:pPr>
                      <a:r>
                        <a:rPr lang="en-SG" sz="1600" b="1" kern="1200" dirty="0">
                          <a:solidFill>
                            <a:srgbClr val="002060"/>
                          </a:solidFill>
                          <a:latin typeface="+mn-lt"/>
                          <a:ea typeface="+mn-ea"/>
                          <a:cs typeface="+mn-cs"/>
                        </a:rPr>
                        <a:t>Range</a:t>
                      </a:r>
                      <a:endParaRPr lang="en-SG" sz="1600" b="1" kern="1200" dirty="0">
                        <a:solidFill>
                          <a:srgbClr val="002060"/>
                        </a:solidFill>
                        <a:highlight>
                          <a:srgbClr val="FFFF00"/>
                        </a:highlight>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algn="ctr"/>
                      <a:r>
                        <a:rPr lang="en-US" sz="1600" dirty="0"/>
                        <a:t>-</a:t>
                      </a:r>
                      <a:endParaRPr lang="en-SG"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t>
                      </a:r>
                      <a:endParaRPr lang="en-SG" sz="1600" dirty="0"/>
                    </a:p>
                  </a:txBody>
                  <a:tcPr>
                    <a:solidFill>
                      <a:schemeClr val="accent1">
                        <a:lumMod val="60000"/>
                        <a:lumOff val="40000"/>
                      </a:schemeClr>
                    </a:solidFill>
                  </a:tcPr>
                </a:tc>
                <a:tc>
                  <a:txBody>
                    <a:bodyPr/>
                    <a:lstStyle/>
                    <a:p>
                      <a:pPr algn="ctr"/>
                      <a:r>
                        <a:rPr lang="en-US" sz="1600" dirty="0"/>
                        <a:t>-</a:t>
                      </a:r>
                      <a:endParaRPr lang="en-SG" sz="1600" dirty="0"/>
                    </a:p>
                  </a:txBody>
                  <a:tcPr/>
                </a:tc>
                <a:tc>
                  <a:txBody>
                    <a:bodyPr/>
                    <a:lstStyle/>
                    <a:p>
                      <a:pPr algn="ctr"/>
                      <a:r>
                        <a:rPr lang="en-US" sz="1600" dirty="0"/>
                        <a:t>-</a:t>
                      </a:r>
                      <a:endParaRPr lang="en-SG" sz="1600" dirty="0"/>
                    </a:p>
                  </a:txBody>
                  <a:tcPr/>
                </a:tc>
                <a:extLst>
                  <a:ext uri="{0D108BD9-81ED-4DB2-BD59-A6C34878D82A}">
                    <a16:rowId xmlns:a16="http://schemas.microsoft.com/office/drawing/2014/main" val="1570584577"/>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Import/Export</a:t>
                      </a:r>
                      <a:endParaRPr lang="en-SG" sz="1600" b="1" kern="1200" dirty="0">
                        <a:solidFill>
                          <a:srgbClr val="002060"/>
                        </a:solidFill>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chemeClr val="tx1"/>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416613914"/>
                  </a:ext>
                </a:extLst>
              </a:tr>
              <a:tr h="358167">
                <a:tc>
                  <a:txBody>
                    <a:bodyPr/>
                    <a:lstStyle/>
                    <a:p>
                      <a:pPr marL="0" algn="l" defTabSz="457200" rtl="0" eaLnBrk="1" latinLnBrk="0" hangingPunct="1">
                        <a:lnSpc>
                          <a:spcPct val="107000"/>
                        </a:lnSpc>
                      </a:pPr>
                      <a:r>
                        <a:rPr lang="en-US" sz="1600" b="1" kern="1200" dirty="0">
                          <a:solidFill>
                            <a:srgbClr val="002060"/>
                          </a:solidFill>
                          <a:latin typeface="+mn-lt"/>
                          <a:ea typeface="+mn-ea"/>
                          <a:cs typeface="+mn-cs"/>
                        </a:rPr>
                        <a:t>Conveyance</a:t>
                      </a:r>
                      <a:endParaRPr lang="en-SG" sz="1600" b="1" kern="1200" dirty="0">
                        <a:solidFill>
                          <a:srgbClr val="002060"/>
                        </a:solidFill>
                        <a:latin typeface="+mn-lt"/>
                        <a:ea typeface="+mn-ea"/>
                        <a:cs typeface="+mn-cs"/>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chemeClr val="tx1"/>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chemeClr val="tx1"/>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1"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1" i="0" u="none" strike="noStrike" kern="1200" cap="none" spc="0" normalizeH="0" baseline="0" noProof="0" dirty="0">
                        <a:ln>
                          <a:noFill/>
                        </a:ln>
                        <a:solidFill>
                          <a:srgbClr val="FF0000"/>
                        </a:solidFill>
                        <a:effectLst/>
                        <a:uLnTx/>
                        <a:uFillTx/>
                        <a:latin typeface="Calibri"/>
                        <a:ea typeface="+mn-ea"/>
                        <a:cs typeface="+mn-cs"/>
                      </a:endParaRPr>
                    </a:p>
                  </a:txBody>
                  <a:tcPr>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3367274626"/>
                  </a:ext>
                </a:extLst>
              </a:tr>
              <a:tr h="358167">
                <a:tc>
                  <a:txBody>
                    <a:bodyPr/>
                    <a:lstStyle/>
                    <a:p>
                      <a:pPr marL="0" algn="l" defTabSz="457200" rtl="0" eaLnBrk="1" latinLnBrk="0" hangingPunct="1">
                        <a:lnSpc>
                          <a:spcPct val="107000"/>
                        </a:lnSpc>
                      </a:pPr>
                      <a:r>
                        <a:rPr lang="en-SG" sz="1600" b="1" kern="1200" dirty="0">
                          <a:solidFill>
                            <a:srgbClr val="002060"/>
                          </a:solidFill>
                          <a:latin typeface="+mn-lt"/>
                          <a:ea typeface="+mn-ea"/>
                          <a:cs typeface="+mn-cs"/>
                        </a:rPr>
                        <a:t>Rock Blasting</a:t>
                      </a:r>
                    </a:p>
                  </a:txBody>
                  <a:tcPr marL="68580" marR="68580" marT="0" marB="0"/>
                </a:tc>
                <a:tc>
                  <a:txBody>
                    <a:bodyPr/>
                    <a:lstStyle/>
                    <a:p>
                      <a:pPr algn="ctr"/>
                      <a:r>
                        <a:rPr lang="en-US" sz="1600" dirty="0"/>
                        <a:t>-</a:t>
                      </a:r>
                      <a:endParaRPr lang="en-SG"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t>
                      </a:r>
                      <a:endParaRPr lang="en-SG" sz="1600" dirty="0"/>
                    </a:p>
                  </a:txBody>
                  <a:tcPr>
                    <a:solidFill>
                      <a:schemeClr val="accent1">
                        <a:lumMod val="60000"/>
                        <a:lumOff val="40000"/>
                      </a:schemeClr>
                    </a:solidFill>
                  </a:tcPr>
                </a:tc>
                <a:tc>
                  <a:txBody>
                    <a:bodyPr/>
                    <a:lstStyle/>
                    <a:p>
                      <a:pPr algn="ctr"/>
                      <a:r>
                        <a:rPr lang="en-US" sz="1600" dirty="0"/>
                        <a:t>-</a:t>
                      </a:r>
                      <a:endParaRPr lang="en-SG" sz="1600" dirty="0"/>
                    </a:p>
                  </a:txBody>
                  <a:tcPr/>
                </a:tc>
                <a:tc>
                  <a:txBody>
                    <a:bodyPr/>
                    <a:lstStyle/>
                    <a:p>
                      <a:pPr algn="ctr"/>
                      <a:r>
                        <a:rPr lang="en-US" sz="1600" dirty="0"/>
                        <a:t>-</a:t>
                      </a:r>
                      <a:endParaRPr lang="en-SG" sz="1600" dirty="0"/>
                    </a:p>
                  </a:txBody>
                  <a:tcPr/>
                </a:tc>
                <a:extLst>
                  <a:ext uri="{0D108BD9-81ED-4DB2-BD59-A6C34878D82A}">
                    <a16:rowId xmlns:a16="http://schemas.microsoft.com/office/drawing/2014/main" val="2501591259"/>
                  </a:ext>
                </a:extLst>
              </a:tr>
              <a:tr h="305867">
                <a:tc>
                  <a:txBody>
                    <a:bodyPr/>
                    <a:lstStyle/>
                    <a:p>
                      <a:pPr marL="0" algn="l" defTabSz="457200" rtl="0" eaLnBrk="1" latinLnBrk="0" hangingPunct="1">
                        <a:lnSpc>
                          <a:spcPct val="107000"/>
                        </a:lnSpc>
                      </a:pPr>
                      <a:r>
                        <a:rPr lang="en-SG" sz="1600" b="1" kern="1200" dirty="0">
                          <a:solidFill>
                            <a:srgbClr val="002060"/>
                          </a:solidFill>
                          <a:latin typeface="+mn-lt"/>
                          <a:ea typeface="+mn-ea"/>
                          <a:cs typeface="+mn-cs"/>
                        </a:rPr>
                        <a:t>Fireworks Display</a:t>
                      </a:r>
                    </a:p>
                  </a:txBody>
                  <a:tcPr marL="68580" marR="68580" marT="0" marB="0"/>
                </a:tc>
                <a:tc>
                  <a:txBody>
                    <a:bodyPr/>
                    <a:lstStyle/>
                    <a:p>
                      <a:pPr algn="ctr"/>
                      <a:r>
                        <a:rPr lang="en-US" sz="1600" dirty="0"/>
                        <a:t>-</a:t>
                      </a:r>
                      <a:endParaRPr lang="en-SG"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FF000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800" b="0" i="0" u="none" strike="noStrike" kern="1200" cap="none" spc="0" normalizeH="0" baseline="0" noProof="0" dirty="0">
                        <a:ln>
                          <a:noFill/>
                        </a:ln>
                        <a:solidFill>
                          <a:srgbClr val="FF0000"/>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a:t>
                      </a:r>
                      <a:endParaRPr lang="en-SG" sz="1600" dirty="0"/>
                    </a:p>
                  </a:txBody>
                  <a:tcPr>
                    <a:solidFill>
                      <a:schemeClr val="accent1">
                        <a:lumMod val="60000"/>
                        <a:lumOff val="40000"/>
                      </a:schemeClr>
                    </a:solidFill>
                  </a:tcPr>
                </a:tc>
                <a:tc>
                  <a:txBody>
                    <a:bodyPr/>
                    <a:lstStyle/>
                    <a:p>
                      <a:pPr algn="ctr"/>
                      <a:r>
                        <a:rPr lang="en-US" sz="1600" dirty="0"/>
                        <a:t>-</a:t>
                      </a:r>
                      <a:endParaRPr lang="en-SG" sz="1600" dirty="0"/>
                    </a:p>
                  </a:txBody>
                  <a:tcPr/>
                </a:tc>
                <a:tc>
                  <a:txBody>
                    <a:bodyPr/>
                    <a:lstStyle/>
                    <a:p>
                      <a:pPr algn="ctr"/>
                      <a:r>
                        <a:rPr lang="en-US" sz="1600" dirty="0"/>
                        <a:t>-</a:t>
                      </a:r>
                      <a:endParaRPr lang="en-SG" sz="1600" dirty="0"/>
                    </a:p>
                  </a:txBody>
                  <a:tcPr/>
                </a:tc>
                <a:extLst>
                  <a:ext uri="{0D108BD9-81ED-4DB2-BD59-A6C34878D82A}">
                    <a16:rowId xmlns:a16="http://schemas.microsoft.com/office/drawing/2014/main" val="2744233818"/>
                  </a:ext>
                </a:extLst>
              </a:tr>
            </a:tbl>
          </a:graphicData>
        </a:graphic>
      </p:graphicFrame>
      <p:sp>
        <p:nvSpPr>
          <p:cNvPr id="7" name="TextBox 6">
            <a:extLst>
              <a:ext uri="{FF2B5EF4-FFF2-40B4-BE49-F238E27FC236}">
                <a16:creationId xmlns:a16="http://schemas.microsoft.com/office/drawing/2014/main" id="{8A0D860E-A788-CE60-0B96-7AC81D026776}"/>
              </a:ext>
            </a:extLst>
          </p:cNvPr>
          <p:cNvSpPr txBox="1"/>
          <p:nvPr/>
        </p:nvSpPr>
        <p:spPr>
          <a:xfrm>
            <a:off x="1693292" y="5778412"/>
            <a:ext cx="9741623" cy="954107"/>
          </a:xfrm>
          <a:prstGeom prst="rect">
            <a:avLst/>
          </a:prstGeom>
          <a:noFill/>
        </p:spPr>
        <p:txBody>
          <a:bodyPr wrap="square">
            <a:spAutoFit/>
          </a:bodyPr>
          <a:lstStyle/>
          <a:p>
            <a:pPr marL="285750" indent="-285750" algn="just">
              <a:buFont typeface="Wingdings" panose="05000000000000000000" pitchFamily="2" charset="2"/>
              <a:buChar char="ü"/>
              <a:defRPr/>
            </a:pPr>
            <a:r>
              <a:rPr kumimoji="0" lang="en-US" sz="140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Activity regulated under previous AEA and regulations</a:t>
            </a:r>
          </a:p>
          <a:p>
            <a:pPr marL="285750" indent="-285750" algn="just">
              <a:buFont typeface="Wingdings" panose="05000000000000000000" pitchFamily="2" charset="2"/>
              <a:buChar char="ü"/>
              <a:defRPr/>
            </a:pPr>
            <a:r>
              <a:rPr kumimoji="0" lang="en-US" sz="1400" i="0" u="none"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Activity is previously regulated </a:t>
            </a:r>
            <a:r>
              <a:rPr kumimoji="0" lang="en-US" sz="1400" i="0" u="none" strike="noStrike" kern="1200" cap="none" spc="0" normalizeH="0" baseline="0" noProof="0" dirty="0" err="1">
                <a:ln>
                  <a:noFill/>
                </a:ln>
                <a:solidFill>
                  <a:srgbClr val="FF0000"/>
                </a:solidFill>
                <a:effectLst/>
                <a:uLnTx/>
                <a:uFillTx/>
                <a:ea typeface="Calibri" panose="020F0502020204030204" pitchFamily="34" charset="0"/>
                <a:cs typeface="Calibri" panose="020F0502020204030204" pitchFamily="34" charset="0"/>
              </a:rPr>
              <a:t>bu</a:t>
            </a:r>
            <a:r>
              <a:rPr lang="en-US" sz="1400" dirty="0">
                <a:solidFill>
                  <a:srgbClr val="FF0000"/>
                </a:solidFill>
                <a:ea typeface="Calibri" panose="020F0502020204030204" pitchFamily="34" charset="0"/>
                <a:cs typeface="Calibri" panose="020F0502020204030204" pitchFamily="34" charset="0"/>
              </a:rPr>
              <a:t>t subsumed under a broad activity. </a:t>
            </a:r>
            <a:r>
              <a:rPr kumimoji="0" lang="en-US" sz="1400" i="0" u="none"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GEWCA narrows the activity further to be licensed as a specific and separate</a:t>
            </a:r>
            <a:r>
              <a:rPr kumimoji="0" lang="en-SG" sz="1400" i="0" u="none" strike="noStrike" kern="1200" cap="none" spc="0" normalizeH="0" baseline="0" noProof="0" dirty="0">
                <a:ln>
                  <a:noFill/>
                </a:ln>
                <a:solidFill>
                  <a:srgbClr val="FF0000"/>
                </a:solidFill>
                <a:effectLst/>
                <a:uLnTx/>
                <a:uFillTx/>
                <a:ea typeface="Calibri" panose="020F0502020204030204" pitchFamily="34" charset="0"/>
                <a:cs typeface="Calibri" panose="020F0502020204030204" pitchFamily="34" charset="0"/>
              </a:rPr>
              <a:t> activity</a:t>
            </a:r>
            <a:endParaRPr kumimoji="0" lang="en-SG" sz="1400" i="0" u="none" strike="noStrike" kern="1200" cap="none" spc="0" normalizeH="0" baseline="0" noProof="0" dirty="0">
              <a:ln>
                <a:noFill/>
              </a:ln>
              <a:effectLst/>
              <a:uLnTx/>
              <a:uFillTx/>
              <a:ea typeface="Calibri" panose="020F0502020204030204" pitchFamily="34" charset="0"/>
              <a:cs typeface="Calibri" panose="020F0502020204030204" pitchFamily="34" charset="0"/>
            </a:endParaRPr>
          </a:p>
          <a:p>
            <a:pPr algn="just">
              <a:defRPr/>
            </a:pPr>
            <a:r>
              <a:rPr lang="en-SG" sz="1400" dirty="0">
                <a:ea typeface="Calibri" panose="020F0502020204030204" pitchFamily="34" charset="0"/>
                <a:cs typeface="Calibri" panose="020F0502020204030204" pitchFamily="34" charset="0"/>
              </a:rPr>
              <a:t>(-) Not applicable</a:t>
            </a:r>
            <a:endParaRPr kumimoji="0" lang="en-SG" sz="1400" i="0" u="none" strike="noStrike" kern="1200" cap="none" spc="0" normalizeH="0" baseline="0" noProof="0" dirty="0">
              <a:ln>
                <a:noFill/>
              </a:ln>
              <a:effectLst/>
              <a:uLnTx/>
              <a:uFillTx/>
              <a:ea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43D1354A-150D-4261-2DF7-CF691428174C}"/>
              </a:ext>
            </a:extLst>
          </p:cNvPr>
          <p:cNvSpPr>
            <a:spLocks noGrp="1"/>
          </p:cNvSpPr>
          <p:nvPr>
            <p:ph type="ftr" sz="quarter" idx="14"/>
          </p:nvPr>
        </p:nvSpPr>
        <p:spPr>
          <a:xfrm>
            <a:off x="1119188" y="6581362"/>
            <a:ext cx="11072812" cy="270240"/>
          </a:xfrm>
        </p:spPr>
        <p:txBody>
          <a:bodyPr/>
          <a:lstStyle/>
          <a:p>
            <a:r>
              <a:rPr lang="en-US" dirty="0"/>
              <a:t>Official (Closed)/Non-Sensitive</a:t>
            </a:r>
          </a:p>
        </p:txBody>
      </p:sp>
    </p:spTree>
    <p:extLst>
      <p:ext uri="{BB962C8B-B14F-4D97-AF65-F5344CB8AC3E}">
        <p14:creationId xmlns:p14="http://schemas.microsoft.com/office/powerpoint/2010/main" val="131345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48066C-EB2B-14F0-0BA5-F64F7C01C173}"/>
              </a:ext>
            </a:extLst>
          </p:cNvPr>
          <p:cNvSpPr>
            <a:spLocks noGrp="1"/>
          </p:cNvSpPr>
          <p:nvPr>
            <p:ph type="title"/>
          </p:nvPr>
        </p:nvSpPr>
        <p:spPr>
          <a:xfrm>
            <a:off x="1119189" y="37882"/>
            <a:ext cx="10918482" cy="587613"/>
          </a:xfrm>
        </p:spPr>
        <p:txBody>
          <a:bodyPr/>
          <a:lstStyle/>
          <a:p>
            <a:pPr marL="0" indent="0"/>
            <a:r>
              <a:rPr lang="en-US" sz="2800" b="1" dirty="0"/>
              <a:t>List of 15 Explosive Precursors regulated by the Police </a:t>
            </a:r>
            <a:br>
              <a:rPr lang="en-US" sz="2800" b="1" dirty="0"/>
            </a:br>
            <a:br>
              <a:rPr lang="en-US" sz="2800" dirty="0"/>
            </a:br>
            <a:endParaRPr lang="en-SG" sz="2800" dirty="0"/>
          </a:p>
        </p:txBody>
      </p:sp>
      <p:graphicFrame>
        <p:nvGraphicFramePr>
          <p:cNvPr id="7" name="Table 6">
            <a:extLst>
              <a:ext uri="{FF2B5EF4-FFF2-40B4-BE49-F238E27FC236}">
                <a16:creationId xmlns:a16="http://schemas.microsoft.com/office/drawing/2014/main" id="{A5FE0CC1-450B-1CD1-0BEC-06F62F5A9532}"/>
              </a:ext>
            </a:extLst>
          </p:cNvPr>
          <p:cNvGraphicFramePr>
            <a:graphicFrameLocks noGrp="1"/>
          </p:cNvGraphicFramePr>
          <p:nvPr>
            <p:extLst>
              <p:ext uri="{D42A27DB-BD31-4B8C-83A1-F6EECF244321}">
                <p14:modId xmlns:p14="http://schemas.microsoft.com/office/powerpoint/2010/main" val="3330894332"/>
              </p:ext>
            </p:extLst>
          </p:nvPr>
        </p:nvGraphicFramePr>
        <p:xfrm>
          <a:off x="1119189" y="469324"/>
          <a:ext cx="10971211" cy="6205811"/>
        </p:xfrm>
        <a:graphic>
          <a:graphicData uri="http://schemas.openxmlformats.org/drawingml/2006/table">
            <a:tbl>
              <a:tblPr firstRow="1" firstCol="1" bandRow="1">
                <a:tableStyleId>{5C22544A-7EE6-4342-B048-85BDC9FD1C3A}</a:tableStyleId>
              </a:tblPr>
              <a:tblGrid>
                <a:gridCol w="423840">
                  <a:extLst>
                    <a:ext uri="{9D8B030D-6E8A-4147-A177-3AD203B41FA5}">
                      <a16:colId xmlns:a16="http://schemas.microsoft.com/office/drawing/2014/main" val="2281849760"/>
                    </a:ext>
                  </a:extLst>
                </a:gridCol>
                <a:gridCol w="2286000">
                  <a:extLst>
                    <a:ext uri="{9D8B030D-6E8A-4147-A177-3AD203B41FA5}">
                      <a16:colId xmlns:a16="http://schemas.microsoft.com/office/drawing/2014/main" val="4046921373"/>
                    </a:ext>
                  </a:extLst>
                </a:gridCol>
                <a:gridCol w="8261371">
                  <a:extLst>
                    <a:ext uri="{9D8B030D-6E8A-4147-A177-3AD203B41FA5}">
                      <a16:colId xmlns:a16="http://schemas.microsoft.com/office/drawing/2014/main" val="1074437643"/>
                    </a:ext>
                  </a:extLst>
                </a:gridCol>
              </a:tblGrid>
              <a:tr h="0">
                <a:tc>
                  <a:txBody>
                    <a:bodyPr/>
                    <a:lstStyle/>
                    <a:p>
                      <a:pPr algn="ctr">
                        <a:spcAft>
                          <a:spcPts val="0"/>
                        </a:spcAft>
                      </a:pPr>
                      <a:endParaRPr lang="en-SG"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1E60"/>
                    </a:solidFill>
                  </a:tcPr>
                </a:tc>
                <a:tc>
                  <a:txBody>
                    <a:bodyPr/>
                    <a:lstStyle/>
                    <a:p>
                      <a:pPr algn="ctr">
                        <a:spcAft>
                          <a:spcPts val="0"/>
                        </a:spcAft>
                      </a:pPr>
                      <a:r>
                        <a:rPr lang="en-US" sz="1600" b="0" dirty="0">
                          <a:effectLst/>
                          <a:latin typeface="Arial" panose="020B0604020202020204" pitchFamily="34" charset="0"/>
                          <a:ea typeface="Times New Roman" panose="02020603050405020304" pitchFamily="18" charset="0"/>
                          <a:cs typeface="Arial" panose="020B0604020202020204" pitchFamily="34" charset="0"/>
                        </a:rPr>
                        <a:t>EP</a:t>
                      </a:r>
                      <a:endParaRPr lang="en-SG"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1E60"/>
                    </a:solidFill>
                  </a:tcPr>
                </a:tc>
                <a:tc>
                  <a:txBody>
                    <a:bodyPr/>
                    <a:lstStyle/>
                    <a:p>
                      <a:pPr algn="ctr">
                        <a:spcAft>
                          <a:spcPts val="0"/>
                        </a:spcAft>
                      </a:pPr>
                      <a:r>
                        <a:rPr lang="en-US" sz="1600" b="0" dirty="0">
                          <a:effectLst/>
                          <a:latin typeface="Arial" panose="020B0604020202020204" pitchFamily="34" charset="0"/>
                          <a:ea typeface="Times New Roman" panose="02020603050405020304" pitchFamily="18" charset="0"/>
                          <a:cs typeface="Arial" panose="020B0604020202020204" pitchFamily="34" charset="0"/>
                        </a:rPr>
                        <a:t>Regulatory Threshold (if any)</a:t>
                      </a:r>
                      <a:endParaRPr lang="en-SG"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1E60"/>
                    </a:solidFill>
                  </a:tcPr>
                </a:tc>
                <a:extLst>
                  <a:ext uri="{0D108BD9-81ED-4DB2-BD59-A6C34878D82A}">
                    <a16:rowId xmlns:a16="http://schemas.microsoft.com/office/drawing/2014/main" val="3822351675"/>
                  </a:ext>
                </a:extLst>
              </a:tr>
              <a:tr h="10609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b="0" dirty="0">
                          <a:solidFill>
                            <a:srgbClr val="002060"/>
                          </a:solidFill>
                          <a:effectLst/>
                          <a:latin typeface="Arial" panose="020B0604020202020204" pitchFamily="34" charset="0"/>
                          <a:cs typeface="Arial" panose="020B0604020202020204"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effectLst/>
                          <a:latin typeface="Arial" panose="020B0604020202020204" pitchFamily="34" charset="0"/>
                          <a:cs typeface="Arial" panose="020B0604020202020204" pitchFamily="34" charset="0"/>
                        </a:rPr>
                        <a:t>Ammonium nitrate</a:t>
                      </a:r>
                      <a:endParaRPr lang="en-SG" sz="160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any mixture of components one of which is ammonium nitrate, but not including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aqueous solutions containing less than 60%, weight in weight, of ammonium nitrate; or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any material in solid form comprising a mixture of components, one of which is ammonium nitrate, where the nitrogen content derived from ammonium nitrate is less than 28% by weight of the said mixture.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232295"/>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2</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Ammonium perchlorate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010892"/>
                  </a:ext>
                </a:extLst>
              </a:tr>
              <a:tr h="396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3</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Barium nitrate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preparations and solutions containing less than 10%, weight in weight, of barium nitrate.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963320"/>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4</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Guanidine nitrate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850439"/>
                  </a:ext>
                </a:extLst>
              </a:tr>
              <a:tr h="396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5</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Hydrogen peroxide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preparations and solutions containing not more than 20%, weight in weight, of hydrogen peroxide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617106"/>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6</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Potassium chlorate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80892"/>
                  </a:ext>
                </a:extLst>
              </a:tr>
              <a:tr h="396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7</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Potassium nitrate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preparations and solutions containing less than 5%, weight in weight, of potassium nitrate or a combination of both potassium nitrate and sodium nitrate.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626219"/>
                  </a:ext>
                </a:extLst>
              </a:tr>
              <a:tr h="396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8</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Potassium nitrite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aqueous solutions containing less than 5%, weight in weight, of potassium nitrite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878159"/>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9</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Potassium perchlorate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244338"/>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10</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Sodium chlorate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56957"/>
                  </a:ext>
                </a:extLst>
              </a:tr>
              <a:tr h="396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11</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Sodium nitrate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preparations and solutions containing less than 5%, weight in weight, of sodium nitrate or a combination of both sodium nitrate and potassium nitrate.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525522"/>
                  </a:ext>
                </a:extLst>
              </a:tr>
              <a:tr h="353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12</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Sodium nitrite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excluding aqueous solutions containing less than 5%, weight in weight, of sodium nitrite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306321"/>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13</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Sodium perchlorate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3157440"/>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14</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Perchloric acid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624291"/>
                  </a:ext>
                </a:extLst>
              </a:tr>
              <a:tr h="231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Arial" panose="020B0604020202020204" pitchFamily="34" charset="0"/>
                          <a:cs typeface="Arial" panose="020B0604020202020204" pitchFamily="34" charset="0"/>
                        </a:rPr>
                        <a:t>15</a:t>
                      </a:r>
                      <a:endParaRPr lang="en-SG" sz="1600" b="0" dirty="0">
                        <a:solidFill>
                          <a:srgbClr val="002060"/>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600" dirty="0">
                          <a:solidFill>
                            <a:srgbClr val="002060"/>
                          </a:solidFill>
                          <a:effectLst/>
                          <a:latin typeface="Arial" panose="020B0604020202020204" pitchFamily="34" charset="0"/>
                          <a:cs typeface="Arial" panose="020B0604020202020204" pitchFamily="34" charset="0"/>
                        </a:rPr>
                        <a:t>Tetranitromethane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71651"/>
                  </a:ext>
                </a:extLst>
              </a:tr>
            </a:tbl>
          </a:graphicData>
        </a:graphic>
      </p:graphicFrame>
    </p:spTree>
    <p:extLst>
      <p:ext uri="{BB962C8B-B14F-4D97-AF65-F5344CB8AC3E}">
        <p14:creationId xmlns:p14="http://schemas.microsoft.com/office/powerpoint/2010/main" val="97867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4FEF-52A6-1523-52FA-10E6DA573BB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865609-4627-890D-E741-4DF38CBB9EF4}"/>
              </a:ext>
            </a:extLst>
          </p:cNvPr>
          <p:cNvSpPr>
            <a:spLocks noGrp="1"/>
          </p:cNvSpPr>
          <p:nvPr>
            <p:ph type="title"/>
          </p:nvPr>
        </p:nvSpPr>
        <p:spPr>
          <a:xfrm>
            <a:off x="1126671" y="2480406"/>
            <a:ext cx="11062623" cy="1160918"/>
          </a:xfrm>
        </p:spPr>
        <p:txBody>
          <a:bodyPr/>
          <a:lstStyle/>
          <a:p>
            <a:r>
              <a:rPr lang="en-US" dirty="0"/>
              <a:t>GEWCA R</a:t>
            </a:r>
            <a:r>
              <a:rPr lang="en-US" sz="3600" dirty="0"/>
              <a:t>egulatory Regime For </a:t>
            </a:r>
            <a:br>
              <a:rPr lang="en-US" sz="3600" dirty="0"/>
            </a:br>
            <a:r>
              <a:rPr lang="en-US" sz="3600" dirty="0"/>
              <a:t>Weapons/ Noxious Substances</a:t>
            </a:r>
          </a:p>
        </p:txBody>
      </p:sp>
      <p:sp>
        <p:nvSpPr>
          <p:cNvPr id="4" name="Footer Placeholder 3">
            <a:extLst>
              <a:ext uri="{FF2B5EF4-FFF2-40B4-BE49-F238E27FC236}">
                <a16:creationId xmlns:a16="http://schemas.microsoft.com/office/drawing/2014/main" id="{FD566EE5-28F8-A9DE-C593-6F2990C064BB}"/>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2322938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F039BAB-5B70-22DC-7B7D-94D16234B212}"/>
              </a:ext>
            </a:extLst>
          </p:cNvPr>
          <p:cNvSpPr>
            <a:spLocks noGrp="1"/>
          </p:cNvSpPr>
          <p:nvPr>
            <p:ph type="body" sz="quarter" idx="12"/>
          </p:nvPr>
        </p:nvSpPr>
        <p:spPr>
          <a:xfrm>
            <a:off x="1290042" y="679493"/>
            <a:ext cx="10436149" cy="5304300"/>
          </a:xfrm>
        </p:spPr>
        <p:txBody>
          <a:bodyPr>
            <a:noAutofit/>
          </a:bodyPr>
          <a:lstStyle/>
          <a:p>
            <a:r>
              <a:rPr lang="en-US" dirty="0"/>
              <a:t>Weapons are categorised into 3 different types with corresponding regulatory controls and t</a:t>
            </a:r>
            <a:r>
              <a:rPr lang="en-US" sz="2000" dirty="0"/>
              <a:t>he number of regulated bladed weapons are expanded from 6 to 24</a:t>
            </a:r>
            <a:r>
              <a:rPr lang="en-US" dirty="0"/>
              <a:t>:  </a:t>
            </a:r>
            <a:endParaRPr lang="en-US" sz="1800" u="sng" dirty="0"/>
          </a:p>
          <a:p>
            <a:pPr marL="446087" lvl="1" indent="0">
              <a:buNone/>
            </a:pPr>
            <a:endParaRPr lang="en-US" dirty="0"/>
          </a:p>
        </p:txBody>
      </p:sp>
      <p:sp>
        <p:nvSpPr>
          <p:cNvPr id="2" name="Title 1">
            <a:extLst>
              <a:ext uri="{FF2B5EF4-FFF2-40B4-BE49-F238E27FC236}">
                <a16:creationId xmlns:a16="http://schemas.microsoft.com/office/drawing/2014/main" id="{707C3D5B-D06D-4E7B-AC50-FAE55CDAF315}"/>
              </a:ext>
            </a:extLst>
          </p:cNvPr>
          <p:cNvSpPr>
            <a:spLocks noGrp="1"/>
          </p:cNvSpPr>
          <p:nvPr>
            <p:ph type="title"/>
          </p:nvPr>
        </p:nvSpPr>
        <p:spPr>
          <a:xfrm>
            <a:off x="1238338" y="149932"/>
            <a:ext cx="10953662" cy="587613"/>
          </a:xfrm>
        </p:spPr>
        <p:txBody>
          <a:bodyPr/>
          <a:lstStyle/>
          <a:p>
            <a:r>
              <a:rPr lang="en-US" sz="2800" dirty="0"/>
              <a:t>GEWCA Regulatory Regime for </a:t>
            </a:r>
            <a:r>
              <a:rPr lang="en-US" sz="2800" b="1" u="sng" dirty="0"/>
              <a:t>Weapons</a:t>
            </a:r>
            <a:endParaRPr lang="en-US" dirty="0"/>
          </a:p>
        </p:txBody>
      </p:sp>
      <p:sp>
        <p:nvSpPr>
          <p:cNvPr id="5" name="Footer Placeholder 4">
            <a:extLst>
              <a:ext uri="{FF2B5EF4-FFF2-40B4-BE49-F238E27FC236}">
                <a16:creationId xmlns:a16="http://schemas.microsoft.com/office/drawing/2014/main" id="{21D1B31B-E8FD-4A72-8C76-40ADCB4857FD}"/>
              </a:ext>
            </a:extLst>
          </p:cNvPr>
          <p:cNvSpPr>
            <a:spLocks noGrp="1"/>
          </p:cNvSpPr>
          <p:nvPr>
            <p:ph type="ftr" sz="quarter" idx="14"/>
          </p:nvPr>
        </p:nvSpPr>
        <p:spPr/>
        <p:txBody>
          <a:bodyPr/>
          <a:lstStyle/>
          <a:p>
            <a:r>
              <a:rPr lang="en-US" dirty="0"/>
              <a:t>Confidential / Non-Sensitive</a:t>
            </a:r>
          </a:p>
        </p:txBody>
      </p:sp>
      <p:graphicFrame>
        <p:nvGraphicFramePr>
          <p:cNvPr id="9" name="Table 6">
            <a:extLst>
              <a:ext uri="{FF2B5EF4-FFF2-40B4-BE49-F238E27FC236}">
                <a16:creationId xmlns:a16="http://schemas.microsoft.com/office/drawing/2014/main" id="{7B74DCA9-C60A-C92F-9B2A-7A1567B504FB}"/>
              </a:ext>
            </a:extLst>
          </p:cNvPr>
          <p:cNvGraphicFramePr>
            <a:graphicFrameLocks noGrp="1"/>
          </p:cNvGraphicFramePr>
          <p:nvPr>
            <p:extLst>
              <p:ext uri="{D42A27DB-BD31-4B8C-83A1-F6EECF244321}">
                <p14:modId xmlns:p14="http://schemas.microsoft.com/office/powerpoint/2010/main" val="1585801085"/>
              </p:ext>
            </p:extLst>
          </p:nvPr>
        </p:nvGraphicFramePr>
        <p:xfrm>
          <a:off x="1390242" y="1383209"/>
          <a:ext cx="10635854" cy="5078937"/>
        </p:xfrm>
        <a:graphic>
          <a:graphicData uri="http://schemas.openxmlformats.org/drawingml/2006/table">
            <a:tbl>
              <a:tblPr firstRow="1" bandRow="1">
                <a:tableStyleId>{5C22544A-7EE6-4342-B048-85BDC9FD1C3A}</a:tableStyleId>
              </a:tblPr>
              <a:tblGrid>
                <a:gridCol w="1471679">
                  <a:extLst>
                    <a:ext uri="{9D8B030D-6E8A-4147-A177-3AD203B41FA5}">
                      <a16:colId xmlns:a16="http://schemas.microsoft.com/office/drawing/2014/main" val="3044875713"/>
                    </a:ext>
                  </a:extLst>
                </a:gridCol>
                <a:gridCol w="3366795">
                  <a:extLst>
                    <a:ext uri="{9D8B030D-6E8A-4147-A177-3AD203B41FA5}">
                      <a16:colId xmlns:a16="http://schemas.microsoft.com/office/drawing/2014/main" val="927973374"/>
                    </a:ext>
                  </a:extLst>
                </a:gridCol>
                <a:gridCol w="5797380">
                  <a:extLst>
                    <a:ext uri="{9D8B030D-6E8A-4147-A177-3AD203B41FA5}">
                      <a16:colId xmlns:a16="http://schemas.microsoft.com/office/drawing/2014/main" val="2689044973"/>
                    </a:ext>
                  </a:extLst>
                </a:gridCol>
              </a:tblGrid>
              <a:tr h="478707">
                <a:tc>
                  <a:txBody>
                    <a:bodyPr/>
                    <a:lstStyle/>
                    <a:p>
                      <a:pPr algn="ctr"/>
                      <a:r>
                        <a:rPr lang="en-US" sz="1800" b="0" dirty="0">
                          <a:latin typeface="+mn-lt"/>
                        </a:rPr>
                        <a:t>Weapons Category</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marL="0" indent="0" algn="ctr">
                        <a:buFont typeface="Arial" panose="020B0604020202020204" pitchFamily="34" charset="0"/>
                        <a:buNone/>
                      </a:pPr>
                      <a:r>
                        <a:rPr lang="en-US" sz="1800" b="0" dirty="0" err="1">
                          <a:latin typeface="+mn-lt"/>
                        </a:rPr>
                        <a:t>Licence</a:t>
                      </a:r>
                      <a:endParaRPr lang="en-US"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a:txBody>
                    <a:bodyPr/>
                    <a:lstStyle/>
                    <a:p>
                      <a:pPr algn="ctr"/>
                      <a:r>
                        <a:rPr lang="en-US" sz="1800" b="0" dirty="0">
                          <a:latin typeface="+mn-lt"/>
                        </a:rPr>
                        <a:t>Remarks</a:t>
                      </a:r>
                      <a:endParaRPr lang="en-SG" sz="18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extLst>
                  <a:ext uri="{0D108BD9-81ED-4DB2-BD59-A6C34878D82A}">
                    <a16:rowId xmlns:a16="http://schemas.microsoft.com/office/drawing/2014/main" val="1937967516"/>
                  </a:ext>
                </a:extLst>
              </a:tr>
              <a:tr h="1299349">
                <a:tc>
                  <a:txBody>
                    <a:bodyPr/>
                    <a:lstStyle/>
                    <a:p>
                      <a:pPr algn="just"/>
                      <a:r>
                        <a:rPr lang="en-US" sz="1600" b="1" dirty="0">
                          <a:solidFill>
                            <a:srgbClr val="00205B"/>
                          </a:solidFill>
                          <a:latin typeface="+mn-lt"/>
                        </a:rPr>
                        <a:t>Type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600" b="1" dirty="0">
                          <a:solidFill>
                            <a:srgbClr val="00205B"/>
                          </a:solidFill>
                          <a:latin typeface="+mn-lt"/>
                        </a:rPr>
                        <a:t>Individual licensing</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00205B"/>
                          </a:solidFill>
                          <a:latin typeface="+mn-lt"/>
                        </a:rPr>
                        <a:t>[Weapons designed to cause hurt and have very limited legitimate day-to-day uses ]</a:t>
                      </a:r>
                      <a:endParaRPr lang="en-SG" sz="1600" b="0" dirty="0">
                        <a:solidFill>
                          <a:srgbClr val="00205B"/>
                        </a:solidFill>
                        <a:latin typeface="+mn-lt"/>
                      </a:endParaRPr>
                    </a:p>
                    <a:p>
                      <a:pPr marL="0" indent="0" algn="just">
                        <a:buFont typeface="Arial" panose="020B0604020202020204" pitchFamily="34" charset="0"/>
                        <a:buNone/>
                      </a:pPr>
                      <a:endParaRPr lang="en-SG" sz="1600" b="1"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5B"/>
                          </a:solidFill>
                          <a:effectLst/>
                          <a:uLnTx/>
                          <a:uFillTx/>
                          <a:latin typeface="+mn-lt"/>
                          <a:ea typeface="+mn-ea"/>
                          <a:cs typeface="+mn-cs"/>
                        </a:rPr>
                        <a:t>Items pose high risks to safety and security and dealers/owners require an </a:t>
                      </a:r>
                      <a:r>
                        <a:rPr kumimoji="0" lang="en-US" sz="1600" b="0" i="0" u="sng" strike="noStrike" kern="1200" cap="none" spc="0" normalizeH="0" baseline="0" noProof="0" dirty="0">
                          <a:ln>
                            <a:noFill/>
                          </a:ln>
                          <a:solidFill>
                            <a:srgbClr val="00205B"/>
                          </a:solidFill>
                          <a:effectLst/>
                          <a:uLnTx/>
                          <a:uFillTx/>
                          <a:latin typeface="+mn-lt"/>
                          <a:ea typeface="+mn-ea"/>
                          <a:cs typeface="+mn-cs"/>
                        </a:rPr>
                        <a:t>individual licence.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00205B"/>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SG" sz="1600" b="0" dirty="0">
                          <a:solidFill>
                            <a:srgbClr val="00205B"/>
                          </a:solidFill>
                          <a:latin typeface="+mn-lt"/>
                        </a:rPr>
                        <a:t>Licence required from PRD. </a:t>
                      </a:r>
                      <a:r>
                        <a:rPr lang="en-SG" sz="1600" b="0" dirty="0">
                          <a:solidFill>
                            <a:srgbClr val="FF0000"/>
                          </a:solidFill>
                          <a:latin typeface="+mn-lt"/>
                        </a:rPr>
                        <a:t>Approval is not typically granted for personal collection etc (except for swords).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0020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46819"/>
                  </a:ext>
                </a:extLst>
              </a:tr>
              <a:tr h="1329897">
                <a:tc>
                  <a:txBody>
                    <a:bodyPr/>
                    <a:lstStyle/>
                    <a:p>
                      <a:pPr algn="just"/>
                      <a:r>
                        <a:rPr lang="en-US" sz="1600" b="1" dirty="0">
                          <a:solidFill>
                            <a:srgbClr val="00205B"/>
                          </a:solidFill>
                          <a:latin typeface="+mn-lt"/>
                        </a:rPr>
                        <a:t>Type 2</a:t>
                      </a:r>
                      <a:endParaRPr lang="en-SG" sz="1600" b="1"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Font typeface="Arial" panose="020B0604020202020204" pitchFamily="34" charset="0"/>
                        <a:buNone/>
                      </a:pPr>
                      <a:r>
                        <a:rPr lang="en-US" sz="1600" b="1" dirty="0">
                          <a:solidFill>
                            <a:srgbClr val="00205B"/>
                          </a:solidFill>
                          <a:latin typeface="+mn-lt"/>
                        </a:rPr>
                        <a:t>Class licensing</a:t>
                      </a:r>
                    </a:p>
                    <a:p>
                      <a:pPr marL="0" indent="0" algn="just">
                        <a:buFont typeface="Arial" panose="020B0604020202020204" pitchFamily="34" charset="0"/>
                        <a:buNone/>
                      </a:pPr>
                      <a:r>
                        <a:rPr lang="en-US" sz="1600" b="0" dirty="0">
                          <a:solidFill>
                            <a:srgbClr val="00205B"/>
                          </a:solidFill>
                          <a:latin typeface="+mn-lt"/>
                        </a:rPr>
                        <a:t>[</a:t>
                      </a:r>
                      <a:r>
                        <a:rPr lang="en-US" sz="1600" b="0" dirty="0">
                          <a:solidFill>
                            <a:srgbClr val="00205B"/>
                          </a:solidFill>
                        </a:rPr>
                        <a:t>Weapons designed to cause hurt but have legitimate uses (e.g. blunt swords for sporting purpose)]</a:t>
                      </a:r>
                      <a:endParaRPr lang="en-SG" sz="1600" b="0"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205B"/>
                          </a:solidFill>
                          <a:effectLst/>
                          <a:uLnTx/>
                          <a:uFillTx/>
                          <a:latin typeface="+mn-lt"/>
                          <a:ea typeface="+mn-ea"/>
                          <a:cs typeface="+mn-cs"/>
                        </a:rPr>
                        <a:t>Items pose moderate risk and dealers/owners must abide by </a:t>
                      </a:r>
                      <a:r>
                        <a:rPr kumimoji="0" lang="en-US" sz="1600" b="0" i="0" u="sng" strike="noStrike" kern="1200" cap="none" spc="0" normalizeH="0" baseline="0" noProof="0" dirty="0">
                          <a:ln>
                            <a:noFill/>
                          </a:ln>
                          <a:solidFill>
                            <a:srgbClr val="00205B"/>
                          </a:solidFill>
                          <a:effectLst/>
                          <a:uLnTx/>
                          <a:uFillTx/>
                          <a:latin typeface="+mn-lt"/>
                          <a:ea typeface="+mn-ea"/>
                          <a:cs typeface="+mn-cs"/>
                        </a:rPr>
                        <a:t>class licence.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sng" strike="noStrike" kern="1200" cap="none" spc="0" normalizeH="0" baseline="0" noProof="0" dirty="0">
                        <a:ln>
                          <a:noFill/>
                        </a:ln>
                        <a:solidFill>
                          <a:srgbClr val="00205B"/>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600" b="0" dirty="0">
                          <a:solidFill>
                            <a:srgbClr val="00205B"/>
                          </a:solidFill>
                          <a:latin typeface="+mn-lt"/>
                        </a:rPr>
                        <a:t>Automatically a Class Licensee if all conditions are complied. No application and no approval required from PRD.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571797"/>
                  </a:ext>
                </a:extLst>
              </a:tr>
              <a:tr h="1299349">
                <a:tc>
                  <a:txBody>
                    <a:bodyPr/>
                    <a:lstStyle/>
                    <a:p>
                      <a:pPr algn="just"/>
                      <a:r>
                        <a:rPr lang="en-US" sz="1600" b="1" dirty="0">
                          <a:solidFill>
                            <a:srgbClr val="00205B"/>
                          </a:solidFill>
                          <a:latin typeface="+mn-lt"/>
                        </a:rPr>
                        <a:t>Type 3</a:t>
                      </a:r>
                      <a:endParaRPr lang="en-SG" sz="1600" b="1"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SG" sz="1600" b="1" i="0" u="none" strike="noStrike" baseline="0" dirty="0">
                          <a:solidFill>
                            <a:srgbClr val="00205B"/>
                          </a:solidFill>
                          <a:latin typeface="+mn-lt"/>
                        </a:rPr>
                        <a:t>Exemption</a:t>
                      </a:r>
                      <a:r>
                        <a:rPr lang="en-SG" sz="1600" b="0" i="0" u="none" strike="noStrike" baseline="0" dirty="0">
                          <a:solidFill>
                            <a:srgbClr val="00205B"/>
                          </a:solidFill>
                          <a:latin typeface="+mn-lt"/>
                        </a:rPr>
                        <a:t>	</a:t>
                      </a:r>
                    </a:p>
                    <a:p>
                      <a:r>
                        <a:rPr lang="en-US" sz="1600" b="0" i="0" u="none" strike="noStrike" baseline="0" dirty="0">
                          <a:solidFill>
                            <a:srgbClr val="00205B"/>
                          </a:solidFill>
                          <a:latin typeface="+mn-lt"/>
                        </a:rPr>
                        <a:t>[Weapons designed as tools of trade but may be misused to cause hurt (e.g. axes and parangs were designed for agricultural and woodworking purposes] </a:t>
                      </a:r>
                      <a:endParaRPr lang="en-SG" sz="1600" b="0" i="0" u="none" strike="noStrike" baseline="0" dirty="0">
                        <a:solidFill>
                          <a:srgbClr val="00205B"/>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SG" sz="1600" b="0" i="0" u="none" strike="noStrike" baseline="0" dirty="0">
                          <a:solidFill>
                            <a:srgbClr val="00205B"/>
                          </a:solidFill>
                          <a:latin typeface="+mn-lt"/>
                        </a:rPr>
                        <a:t>Items pose low risks and dealers/owners are exempted from licensing requirements.</a:t>
                      </a:r>
                    </a:p>
                    <a:p>
                      <a:endParaRPr lang="en-SG" sz="1600" b="0" i="0" u="none" strike="noStrike" baseline="0" dirty="0">
                        <a:solidFill>
                          <a:srgbClr val="00205B"/>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1600" b="0" i="0" u="none" strike="noStrike" baseline="0" dirty="0">
                          <a:solidFill>
                            <a:srgbClr val="00205B"/>
                          </a:solidFill>
                          <a:latin typeface="+mn-lt"/>
                        </a:rPr>
                        <a:t>No approval required from PRD.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079319"/>
                  </a:ext>
                </a:extLst>
              </a:tr>
            </a:tbl>
          </a:graphicData>
        </a:graphic>
      </p:graphicFrame>
    </p:spTree>
    <p:extLst>
      <p:ext uri="{BB962C8B-B14F-4D97-AF65-F5344CB8AC3E}">
        <p14:creationId xmlns:p14="http://schemas.microsoft.com/office/powerpoint/2010/main" val="225362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CBCCC-4646-2D04-C3D6-47D79E72D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954A6-A69A-5CC1-D50C-2F62E8FFE960}"/>
              </a:ext>
            </a:extLst>
          </p:cNvPr>
          <p:cNvSpPr>
            <a:spLocks noGrp="1"/>
          </p:cNvSpPr>
          <p:nvPr>
            <p:ph type="title"/>
          </p:nvPr>
        </p:nvSpPr>
        <p:spPr>
          <a:xfrm>
            <a:off x="1909886" y="2348371"/>
            <a:ext cx="9491416" cy="1160918"/>
          </a:xfrm>
        </p:spPr>
        <p:txBody>
          <a:bodyPr/>
          <a:lstStyle/>
          <a:p>
            <a:r>
              <a:rPr lang="en-US" dirty="0">
                <a:latin typeface="+mn-lt"/>
              </a:rPr>
              <a:t>Background to Regulatory Changes</a:t>
            </a:r>
            <a:endParaRPr lang="en-SG" dirty="0"/>
          </a:p>
        </p:txBody>
      </p:sp>
      <p:sp>
        <p:nvSpPr>
          <p:cNvPr id="5" name="Footer Placeholder 3">
            <a:extLst>
              <a:ext uri="{FF2B5EF4-FFF2-40B4-BE49-F238E27FC236}">
                <a16:creationId xmlns:a16="http://schemas.microsoft.com/office/drawing/2014/main" id="{5DC7E1A6-7FB6-6876-784A-4D13679243E9}"/>
              </a:ext>
            </a:extLst>
          </p:cNvPr>
          <p:cNvSpPr>
            <a:spLocks noGrp="1"/>
          </p:cNvSpPr>
          <p:nvPr>
            <p:ph type="ftr" sz="quarter" idx="14"/>
          </p:nvPr>
        </p:nvSpPr>
        <p:spPr>
          <a:xfrm>
            <a:off x="1119188" y="6562705"/>
            <a:ext cx="11072812" cy="270240"/>
          </a:xfrm>
        </p:spPr>
        <p:txBody>
          <a:bodyPr/>
          <a:lstStyle/>
          <a:p>
            <a:r>
              <a:rPr lang="en-US" dirty="0"/>
              <a:t>Official (Closed) / Non-Sensitive</a:t>
            </a:r>
          </a:p>
        </p:txBody>
      </p:sp>
    </p:spTree>
    <p:extLst>
      <p:ext uri="{BB962C8B-B14F-4D97-AF65-F5344CB8AC3E}">
        <p14:creationId xmlns:p14="http://schemas.microsoft.com/office/powerpoint/2010/main" val="293052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2418-ADEC-4EE1-A993-3ECA732EC2A4}"/>
              </a:ext>
            </a:extLst>
          </p:cNvPr>
          <p:cNvSpPr>
            <a:spLocks noGrp="1"/>
          </p:cNvSpPr>
          <p:nvPr>
            <p:ph type="title"/>
          </p:nvPr>
        </p:nvSpPr>
        <p:spPr>
          <a:xfrm>
            <a:off x="1199735" y="3215"/>
            <a:ext cx="9936000" cy="587613"/>
          </a:xfrm>
        </p:spPr>
        <p:txBody>
          <a:bodyPr/>
          <a:lstStyle/>
          <a:p>
            <a:r>
              <a:rPr lang="en-US" b="1" dirty="0">
                <a:solidFill>
                  <a:srgbClr val="002060"/>
                </a:solidFill>
              </a:rPr>
              <a:t>Summary of Weapons – Type 1 (Licence)</a:t>
            </a:r>
            <a:endParaRPr lang="en-SG" b="1" dirty="0">
              <a:solidFill>
                <a:srgbClr val="002060"/>
              </a:solidFill>
            </a:endParaRPr>
          </a:p>
        </p:txBody>
      </p:sp>
      <p:graphicFrame>
        <p:nvGraphicFramePr>
          <p:cNvPr id="4" name="Table 5">
            <a:extLst>
              <a:ext uri="{FF2B5EF4-FFF2-40B4-BE49-F238E27FC236}">
                <a16:creationId xmlns:a16="http://schemas.microsoft.com/office/drawing/2014/main" id="{09BC158D-8766-580F-DCD4-F69EE953DF38}"/>
              </a:ext>
            </a:extLst>
          </p:cNvPr>
          <p:cNvGraphicFramePr>
            <a:graphicFrameLocks/>
          </p:cNvGraphicFramePr>
          <p:nvPr>
            <p:extLst>
              <p:ext uri="{D42A27DB-BD31-4B8C-83A1-F6EECF244321}">
                <p14:modId xmlns:p14="http://schemas.microsoft.com/office/powerpoint/2010/main" val="1869311741"/>
              </p:ext>
            </p:extLst>
          </p:nvPr>
        </p:nvGraphicFramePr>
        <p:xfrm>
          <a:off x="1317030" y="432041"/>
          <a:ext cx="10049470" cy="6416040"/>
        </p:xfrm>
        <a:graphic>
          <a:graphicData uri="http://schemas.openxmlformats.org/drawingml/2006/table">
            <a:tbl>
              <a:tblPr firstRow="1" bandRow="1">
                <a:tableStyleId>{5C22544A-7EE6-4342-B048-85BDC9FD1C3A}</a:tableStyleId>
              </a:tblPr>
              <a:tblGrid>
                <a:gridCol w="619409">
                  <a:extLst>
                    <a:ext uri="{9D8B030D-6E8A-4147-A177-3AD203B41FA5}">
                      <a16:colId xmlns:a16="http://schemas.microsoft.com/office/drawing/2014/main" val="3800349824"/>
                    </a:ext>
                  </a:extLst>
                </a:gridCol>
                <a:gridCol w="4001226">
                  <a:extLst>
                    <a:ext uri="{9D8B030D-6E8A-4147-A177-3AD203B41FA5}">
                      <a16:colId xmlns:a16="http://schemas.microsoft.com/office/drawing/2014/main" val="280119620"/>
                    </a:ext>
                  </a:extLst>
                </a:gridCol>
                <a:gridCol w="2091275">
                  <a:extLst>
                    <a:ext uri="{9D8B030D-6E8A-4147-A177-3AD203B41FA5}">
                      <a16:colId xmlns:a16="http://schemas.microsoft.com/office/drawing/2014/main" val="614342810"/>
                    </a:ext>
                  </a:extLst>
                </a:gridCol>
                <a:gridCol w="2010825">
                  <a:extLst>
                    <a:ext uri="{9D8B030D-6E8A-4147-A177-3AD203B41FA5}">
                      <a16:colId xmlns:a16="http://schemas.microsoft.com/office/drawing/2014/main" val="2469640529"/>
                    </a:ext>
                  </a:extLst>
                </a:gridCol>
                <a:gridCol w="1326735">
                  <a:extLst>
                    <a:ext uri="{9D8B030D-6E8A-4147-A177-3AD203B41FA5}">
                      <a16:colId xmlns:a16="http://schemas.microsoft.com/office/drawing/2014/main" val="3575493338"/>
                    </a:ext>
                  </a:extLst>
                </a:gridCol>
              </a:tblGrid>
              <a:tr h="252710">
                <a:tc rowSpan="2">
                  <a:txBody>
                    <a:bodyPr/>
                    <a:lstStyle/>
                    <a:p>
                      <a:pPr algn="ctr"/>
                      <a:endParaRPr lang="en-SG"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SG" sz="1400" b="0" dirty="0"/>
                        <a:t>Weapon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gridSpan="3">
                  <a:txBody>
                    <a:bodyPr/>
                    <a:lstStyle/>
                    <a:p>
                      <a:pPr algn="ctr"/>
                      <a:r>
                        <a:rPr lang="en-US" sz="1500" b="1" dirty="0"/>
                        <a:t>GEWCA</a:t>
                      </a:r>
                      <a:endParaRPr lang="en-SG"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806390876"/>
                  </a:ext>
                </a:extLst>
              </a:tr>
              <a:tr h="0">
                <a:tc vMerge="1">
                  <a:txBody>
                    <a:bodyPr/>
                    <a:lstStyle/>
                    <a:p>
                      <a:r>
                        <a:rPr lang="en-SG" dirty="0"/>
                        <a:t>S/N</a:t>
                      </a:r>
                    </a:p>
                  </a:txBody>
                  <a:tcPr/>
                </a:tc>
                <a:tc vMerge="1">
                  <a:txBody>
                    <a:bodyPr/>
                    <a:lstStyle/>
                    <a:p>
                      <a:r>
                        <a:rPr lang="en-SG" dirty="0"/>
                        <a:t>Weapon </a:t>
                      </a:r>
                    </a:p>
                  </a:txBody>
                  <a:tcPr/>
                </a:tc>
                <a:tc>
                  <a:txBody>
                    <a:bodyPr/>
                    <a:lstStyle/>
                    <a:p>
                      <a:pPr algn="ctr"/>
                      <a:r>
                        <a:rPr lang="en-US" sz="1400" b="0" dirty="0">
                          <a:solidFill>
                            <a:srgbClr val="002060"/>
                          </a:solidFill>
                        </a:rPr>
                        <a:t>Individual Licence</a:t>
                      </a:r>
                      <a:endParaRPr lang="en-SG" sz="1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rgbClr val="002060"/>
                          </a:solidFill>
                        </a:rPr>
                        <a:t>Class Licence</a:t>
                      </a:r>
                      <a:endParaRPr lang="en-SG" sz="1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solidFill>
                            <a:srgbClr val="002060"/>
                          </a:solidFill>
                        </a:rPr>
                        <a:t>Exemption</a:t>
                      </a:r>
                      <a:endParaRPr lang="en-SG" sz="14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119708"/>
                  </a:ext>
                </a:extLst>
              </a:tr>
              <a:tr h="252710">
                <a:tc>
                  <a:txBody>
                    <a:bodyPr/>
                    <a:lstStyle/>
                    <a:p>
                      <a:pPr algn="ctr"/>
                      <a:r>
                        <a:rPr lang="en-US" sz="1400" dirty="0">
                          <a:solidFill>
                            <a:srgbClr val="002060"/>
                          </a:solidFill>
                        </a:rPr>
                        <a:t>1</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a:solidFill>
                            <a:srgbClr val="002060"/>
                          </a:solidFill>
                        </a:rPr>
                        <a:t>Arbalest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63939"/>
                  </a:ext>
                </a:extLst>
              </a:tr>
              <a:tr h="252710">
                <a:tc>
                  <a:txBody>
                    <a:bodyPr/>
                    <a:lstStyle/>
                    <a:p>
                      <a:pPr algn="ctr"/>
                      <a:r>
                        <a:rPr lang="en-US" sz="1400" dirty="0">
                          <a:solidFill>
                            <a:srgbClr val="002060"/>
                          </a:solidFill>
                        </a:rPr>
                        <a:t>2</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a:solidFill>
                            <a:srgbClr val="002060"/>
                          </a:solidFill>
                        </a:rPr>
                        <a:t>Crossbow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468493"/>
                  </a:ext>
                </a:extLst>
              </a:tr>
              <a:tr h="252710">
                <a:tc>
                  <a:txBody>
                    <a:bodyPr/>
                    <a:lstStyle/>
                    <a:p>
                      <a:pPr algn="ctr"/>
                      <a:r>
                        <a:rPr lang="en-US" sz="1400" dirty="0">
                          <a:solidFill>
                            <a:srgbClr val="002060"/>
                          </a:solidFill>
                        </a:rPr>
                        <a:t>3</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a:solidFill>
                            <a:srgbClr val="002060"/>
                          </a:solidFill>
                        </a:rPr>
                        <a:t>Throwing knife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8294726"/>
                  </a:ext>
                </a:extLst>
              </a:tr>
              <a:tr h="252710">
                <a:tc>
                  <a:txBody>
                    <a:bodyPr/>
                    <a:lstStyle/>
                    <a:p>
                      <a:pPr algn="ctr"/>
                      <a:r>
                        <a:rPr lang="en-US" sz="1400" dirty="0">
                          <a:solidFill>
                            <a:srgbClr val="002060"/>
                          </a:solidFill>
                        </a:rPr>
                        <a:t>4</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rgbClr val="002060"/>
                          </a:solidFill>
                        </a:rPr>
                        <a:t>Butterfly/Gravity Knife</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564591"/>
                  </a:ext>
                </a:extLst>
              </a:tr>
              <a:tr h="252710">
                <a:tc>
                  <a:txBody>
                    <a:bodyPr/>
                    <a:lstStyle/>
                    <a:p>
                      <a:pPr algn="ctr"/>
                      <a:r>
                        <a:rPr lang="en-US" sz="1400" dirty="0">
                          <a:solidFill>
                            <a:srgbClr val="002060"/>
                          </a:solidFill>
                        </a:rPr>
                        <a:t>5</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rgbClr val="002060"/>
                          </a:solidFill>
                        </a:rPr>
                        <a:t>Flick knife / switchblade</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839802"/>
                  </a:ext>
                </a:extLst>
              </a:tr>
              <a:tr h="252710">
                <a:tc>
                  <a:txBody>
                    <a:bodyPr/>
                    <a:lstStyle/>
                    <a:p>
                      <a:pPr algn="ctr"/>
                      <a:r>
                        <a:rPr lang="en-US" sz="1400" dirty="0">
                          <a:solidFill>
                            <a:srgbClr val="002060"/>
                          </a:solidFill>
                        </a:rPr>
                        <a:t>6</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rgbClr val="002060"/>
                          </a:solidFill>
                        </a:rPr>
                        <a:t>Wasp knife</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709932"/>
                  </a:ext>
                </a:extLst>
              </a:tr>
              <a:tr h="252710">
                <a:tc>
                  <a:txBody>
                    <a:bodyPr/>
                    <a:lstStyle/>
                    <a:p>
                      <a:pPr algn="ctr"/>
                      <a:r>
                        <a:rPr lang="en-US" sz="1400" dirty="0">
                          <a:solidFill>
                            <a:srgbClr val="002060"/>
                          </a:solidFill>
                        </a:rPr>
                        <a:t>7</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a:solidFill>
                            <a:srgbClr val="002060"/>
                          </a:solidFill>
                        </a:rPr>
                        <a:t>Throwing stars / Shuriken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47607"/>
                  </a:ext>
                </a:extLst>
              </a:tr>
              <a:tr h="252710">
                <a:tc>
                  <a:txBody>
                    <a:bodyPr/>
                    <a:lstStyle/>
                    <a:p>
                      <a:pPr algn="ctr"/>
                      <a:r>
                        <a:rPr lang="en-US" sz="1400" dirty="0">
                          <a:solidFill>
                            <a:srgbClr val="002060"/>
                          </a:solidFill>
                        </a:rPr>
                        <a:t>8</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a:solidFill>
                            <a:srgbClr val="002060"/>
                          </a:solidFill>
                          <a:latin typeface="+mn-lt"/>
                        </a:rPr>
                        <a:t>Knuckledusters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958156"/>
                  </a:ext>
                </a:extLst>
              </a:tr>
              <a:tr h="252710">
                <a:tc>
                  <a:txBody>
                    <a:bodyPr/>
                    <a:lstStyle/>
                    <a:p>
                      <a:pPr algn="ctr"/>
                      <a:r>
                        <a:rPr lang="en-US" sz="1400" dirty="0">
                          <a:solidFill>
                            <a:srgbClr val="002060"/>
                          </a:solidFill>
                        </a:rPr>
                        <a:t>9</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err="1">
                          <a:solidFill>
                            <a:srgbClr val="002060"/>
                          </a:solidFill>
                          <a:latin typeface="+mn-lt"/>
                        </a:rPr>
                        <a:t>Shoge</a:t>
                      </a:r>
                      <a:endParaRPr lang="en-SG"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1727560"/>
                  </a:ext>
                </a:extLst>
              </a:tr>
              <a:tr h="252710">
                <a:tc>
                  <a:txBody>
                    <a:bodyPr/>
                    <a:lstStyle/>
                    <a:p>
                      <a:pPr algn="ctr"/>
                      <a:r>
                        <a:rPr lang="en-US" sz="1400" dirty="0">
                          <a:solidFill>
                            <a:srgbClr val="002060"/>
                          </a:solidFill>
                        </a:rPr>
                        <a:t>10</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err="1">
                          <a:solidFill>
                            <a:srgbClr val="002060"/>
                          </a:solidFill>
                          <a:latin typeface="+mn-lt"/>
                        </a:rPr>
                        <a:t>Nanchaku</a:t>
                      </a:r>
                      <a:endParaRPr lang="en-SG"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5695529"/>
                  </a:ext>
                </a:extLst>
              </a:tr>
              <a:tr h="252710">
                <a:tc>
                  <a:txBody>
                    <a:bodyPr/>
                    <a:lstStyle/>
                    <a:p>
                      <a:pPr algn="ctr"/>
                      <a:r>
                        <a:rPr lang="en-US" sz="1400" dirty="0">
                          <a:solidFill>
                            <a:srgbClr val="002060"/>
                          </a:solidFill>
                        </a:rPr>
                        <a:t>11</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err="1">
                          <a:solidFill>
                            <a:srgbClr val="002060"/>
                          </a:solidFill>
                          <a:latin typeface="+mn-lt"/>
                        </a:rPr>
                        <a:t>Kasari</a:t>
                      </a:r>
                      <a:r>
                        <a:rPr lang="en-SG" sz="1400" dirty="0">
                          <a:solidFill>
                            <a:srgbClr val="002060"/>
                          </a:solidFill>
                          <a:latin typeface="+mn-lt"/>
                        </a:rPr>
                        <a:t>-</a:t>
                      </a:r>
                      <a:r>
                        <a:rPr lang="en-SG" sz="1400" dirty="0" err="1">
                          <a:solidFill>
                            <a:srgbClr val="002060"/>
                          </a:solidFill>
                          <a:latin typeface="+mn-lt"/>
                        </a:rPr>
                        <a:t>Fundo,Kusari</a:t>
                      </a:r>
                      <a:r>
                        <a:rPr lang="en-SG" sz="1400" dirty="0">
                          <a:solidFill>
                            <a:srgbClr val="002060"/>
                          </a:solidFill>
                          <a:latin typeface="+mn-lt"/>
                        </a:rPr>
                        <a:t>-Fundo </a:t>
                      </a:r>
                      <a:r>
                        <a:rPr lang="en-SG" sz="1400" dirty="0" err="1">
                          <a:solidFill>
                            <a:srgbClr val="002060"/>
                          </a:solidFill>
                          <a:latin typeface="+mn-lt"/>
                        </a:rPr>
                        <a:t>Manrikigusari</a:t>
                      </a:r>
                      <a:endParaRPr lang="en-SG"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29454"/>
                  </a:ext>
                </a:extLst>
              </a:tr>
              <a:tr h="252710">
                <a:tc>
                  <a:txBody>
                    <a:bodyPr/>
                    <a:lstStyle/>
                    <a:p>
                      <a:pPr algn="ctr"/>
                      <a:r>
                        <a:rPr lang="en-US" sz="1400" dirty="0">
                          <a:solidFill>
                            <a:srgbClr val="002060"/>
                          </a:solidFill>
                        </a:rPr>
                        <a:t>12</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err="1">
                          <a:solidFill>
                            <a:srgbClr val="002060"/>
                          </a:solidFill>
                          <a:latin typeface="+mn-lt"/>
                        </a:rPr>
                        <a:t>Karambit</a:t>
                      </a:r>
                      <a:r>
                        <a:rPr lang="en-SG" sz="1400" dirty="0">
                          <a:solidFill>
                            <a:srgbClr val="002060"/>
                          </a:solidFill>
                          <a:latin typeface="+mn-l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7797739"/>
                  </a:ext>
                </a:extLst>
              </a:tr>
              <a:tr h="154983">
                <a:tc>
                  <a:txBody>
                    <a:bodyPr/>
                    <a:lstStyle/>
                    <a:p>
                      <a:pPr algn="ctr"/>
                      <a:r>
                        <a:rPr lang="en-US" sz="1400" dirty="0">
                          <a:solidFill>
                            <a:srgbClr val="002060"/>
                          </a:solidFill>
                        </a:rPr>
                        <a:t>13</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SG" sz="1400" dirty="0">
                          <a:solidFill>
                            <a:srgbClr val="002060"/>
                          </a:solidFill>
                          <a:latin typeface="+mn-lt"/>
                        </a:rPr>
                        <a:t>Sai / </a:t>
                      </a:r>
                      <a:r>
                        <a:rPr lang="en-SG" sz="1400" dirty="0" err="1">
                          <a:solidFill>
                            <a:srgbClr val="002060"/>
                          </a:solidFill>
                          <a:latin typeface="+mn-lt"/>
                        </a:rPr>
                        <a:t>Jitte</a:t>
                      </a:r>
                      <a:endParaRPr lang="en-SG"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846940"/>
                  </a:ext>
                </a:extLst>
              </a:tr>
              <a:tr h="142886">
                <a:tc>
                  <a:txBody>
                    <a:bodyPr/>
                    <a:lstStyle/>
                    <a:p>
                      <a:pPr algn="ctr"/>
                      <a:r>
                        <a:rPr lang="en-US" sz="1400" dirty="0">
                          <a:solidFill>
                            <a:srgbClr val="002060"/>
                          </a:solidFill>
                        </a:rPr>
                        <a:t>14</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dirty="0">
                          <a:solidFill>
                            <a:srgbClr val="002060"/>
                          </a:solidFill>
                          <a:latin typeface="+mn-lt"/>
                        </a:rPr>
                        <a:t>Blow pipe &amp; dart</a:t>
                      </a:r>
                      <a:endParaRPr lang="en-SG"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7085014"/>
                  </a:ext>
                </a:extLst>
              </a:tr>
              <a:tr h="160303">
                <a:tc>
                  <a:txBody>
                    <a:bodyPr/>
                    <a:lstStyle/>
                    <a:p>
                      <a:pPr algn="ctr"/>
                      <a:r>
                        <a:rPr lang="en-US" sz="1400" dirty="0">
                          <a:solidFill>
                            <a:srgbClr val="002060"/>
                          </a:solidFill>
                        </a:rPr>
                        <a:t>15</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sz="1400" dirty="0">
                          <a:solidFill>
                            <a:srgbClr val="FF0000"/>
                          </a:solidFill>
                          <a:latin typeface="+mn-lt"/>
                        </a:rPr>
                        <a:t>Bayonet</a:t>
                      </a:r>
                      <a:endParaRPr lang="en-SG" sz="14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5">
                  <a:txBody>
                    <a:bodyPr/>
                    <a:lstStyle/>
                    <a:p>
                      <a:r>
                        <a:rPr lang="en-US" sz="1400" b="0" dirty="0">
                          <a:solidFill>
                            <a:srgbClr val="FF0000"/>
                          </a:solidFill>
                        </a:rPr>
                        <a:t>If the blade is blunt, it will be regulated as </a:t>
                      </a:r>
                      <a:r>
                        <a:rPr lang="en-US" sz="1400" b="1" u="sng" dirty="0">
                          <a:solidFill>
                            <a:srgbClr val="FF0000"/>
                          </a:solidFill>
                        </a:rPr>
                        <a:t>Type 2 weapon </a:t>
                      </a:r>
                      <a:r>
                        <a:rPr lang="en-US" sz="1400" b="0" dirty="0">
                          <a:solidFill>
                            <a:srgbClr val="FF0000"/>
                          </a:solidFill>
                        </a:rPr>
                        <a:t>under GEWCA as Class Licence.</a:t>
                      </a:r>
                      <a:endParaRPr lang="en-SG"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620943"/>
                  </a:ext>
                </a:extLst>
              </a:tr>
              <a:tr h="146274">
                <a:tc>
                  <a:txBody>
                    <a:bodyPr/>
                    <a:lstStyle/>
                    <a:p>
                      <a:pPr algn="ctr"/>
                      <a:r>
                        <a:rPr lang="en-US" sz="1400" dirty="0">
                          <a:solidFill>
                            <a:srgbClr val="002060"/>
                          </a:solidFill>
                        </a:rPr>
                        <a:t>16</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sz="1400" dirty="0">
                          <a:solidFill>
                            <a:srgbClr val="FF0000"/>
                          </a:solidFill>
                          <a:latin typeface="+mn-lt"/>
                        </a:rPr>
                        <a:t>Sword</a:t>
                      </a:r>
                      <a:endParaRPr lang="en-SG" sz="14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030818"/>
                  </a:ext>
                </a:extLst>
              </a:tr>
              <a:tr h="0">
                <a:tc>
                  <a:txBody>
                    <a:bodyPr/>
                    <a:lstStyle/>
                    <a:p>
                      <a:pPr algn="ctr"/>
                      <a:r>
                        <a:rPr lang="en-US" sz="1400" dirty="0">
                          <a:solidFill>
                            <a:srgbClr val="002060"/>
                          </a:solidFill>
                        </a:rPr>
                        <a:t>17</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sz="1400" dirty="0">
                          <a:solidFill>
                            <a:srgbClr val="FF0000"/>
                          </a:solidFill>
                          <a:latin typeface="+mn-lt"/>
                        </a:rPr>
                        <a:t>Spear</a:t>
                      </a:r>
                      <a:endParaRPr lang="en-SG" sz="14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4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14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723375"/>
                  </a:ext>
                </a:extLst>
              </a:tr>
              <a:tr h="0">
                <a:tc>
                  <a:txBody>
                    <a:bodyPr/>
                    <a:lstStyle/>
                    <a:p>
                      <a:pPr algn="ctr"/>
                      <a:r>
                        <a:rPr lang="en-US" sz="1400" dirty="0">
                          <a:solidFill>
                            <a:srgbClr val="002060"/>
                          </a:solidFill>
                        </a:rPr>
                        <a:t>18</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sz="1400" dirty="0">
                          <a:solidFill>
                            <a:srgbClr val="FF0000"/>
                          </a:solidFill>
                          <a:latin typeface="+mn-lt"/>
                        </a:rPr>
                        <a:t>Dagger</a:t>
                      </a:r>
                      <a:endParaRPr lang="en-SG" sz="14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2107757"/>
                  </a:ext>
                </a:extLst>
              </a:tr>
              <a:tr h="252710">
                <a:tc>
                  <a:txBody>
                    <a:bodyPr/>
                    <a:lstStyle/>
                    <a:p>
                      <a:pPr algn="ctr"/>
                      <a:r>
                        <a:rPr lang="en-US" sz="1400" dirty="0">
                          <a:solidFill>
                            <a:srgbClr val="002060"/>
                          </a:solidFill>
                        </a:rPr>
                        <a:t>19</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sz="1400" dirty="0">
                          <a:solidFill>
                            <a:srgbClr val="FF0000"/>
                          </a:solidFill>
                          <a:latin typeface="+mn-lt"/>
                        </a:rPr>
                        <a:t>Chinese whip/whip spear</a:t>
                      </a:r>
                      <a:endParaRPr lang="en-SG" sz="140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SG" sz="1400" dirty="0">
                          <a:solidFill>
                            <a:srgbClr val="002060"/>
                          </a:solidFill>
                          <a:effectLst/>
                          <a:latin typeface="Wingdings" panose="05000000000000000000" pitchFamily="2" charset="2"/>
                          <a:ea typeface="Calibri" panose="020F0502020204030204" pitchFamily="34" charset="0"/>
                          <a:cs typeface="Calibri" panose="020F0502020204030204" pitchFamily="34" charset="0"/>
                        </a:rPr>
                        <a:t>ü</a:t>
                      </a:r>
                      <a:endParaRPr lang="en-SG"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779321"/>
                  </a:ext>
                </a:extLst>
              </a:tr>
            </a:tbl>
          </a:graphicData>
        </a:graphic>
      </p:graphicFrame>
    </p:spTree>
    <p:extLst>
      <p:ext uri="{BB962C8B-B14F-4D97-AF65-F5344CB8AC3E}">
        <p14:creationId xmlns:p14="http://schemas.microsoft.com/office/powerpoint/2010/main" val="205903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2418-ADEC-4EE1-A993-3ECA732EC2A4}"/>
              </a:ext>
            </a:extLst>
          </p:cNvPr>
          <p:cNvSpPr>
            <a:spLocks noGrp="1"/>
          </p:cNvSpPr>
          <p:nvPr>
            <p:ph type="title"/>
          </p:nvPr>
        </p:nvSpPr>
        <p:spPr>
          <a:xfrm>
            <a:off x="1533335" y="248591"/>
            <a:ext cx="10469458" cy="587613"/>
          </a:xfrm>
        </p:spPr>
        <p:txBody>
          <a:bodyPr/>
          <a:lstStyle/>
          <a:p>
            <a:r>
              <a:rPr lang="en-US" b="1" dirty="0">
                <a:solidFill>
                  <a:srgbClr val="002060"/>
                </a:solidFill>
              </a:rPr>
              <a:t>Summary of Weapons  – Type 2 (Class Licence)</a:t>
            </a:r>
            <a:endParaRPr lang="en-SG" b="1" dirty="0">
              <a:solidFill>
                <a:srgbClr val="002060"/>
              </a:solidFill>
            </a:endParaRPr>
          </a:p>
        </p:txBody>
      </p:sp>
      <p:graphicFrame>
        <p:nvGraphicFramePr>
          <p:cNvPr id="4" name="Table 5">
            <a:extLst>
              <a:ext uri="{FF2B5EF4-FFF2-40B4-BE49-F238E27FC236}">
                <a16:creationId xmlns:a16="http://schemas.microsoft.com/office/drawing/2014/main" id="{09BC158D-8766-580F-DCD4-F69EE953DF38}"/>
              </a:ext>
            </a:extLst>
          </p:cNvPr>
          <p:cNvGraphicFramePr>
            <a:graphicFrameLocks/>
          </p:cNvGraphicFramePr>
          <p:nvPr>
            <p:extLst>
              <p:ext uri="{D42A27DB-BD31-4B8C-83A1-F6EECF244321}">
                <p14:modId xmlns:p14="http://schemas.microsoft.com/office/powerpoint/2010/main" val="2045606085"/>
              </p:ext>
            </p:extLst>
          </p:nvPr>
        </p:nvGraphicFramePr>
        <p:xfrm>
          <a:off x="1626326" y="858371"/>
          <a:ext cx="9385649" cy="4433964"/>
        </p:xfrm>
        <a:graphic>
          <a:graphicData uri="http://schemas.openxmlformats.org/drawingml/2006/table">
            <a:tbl>
              <a:tblPr firstRow="1" bandRow="1">
                <a:tableStyleId>{5C22544A-7EE6-4342-B048-85BDC9FD1C3A}</a:tableStyleId>
              </a:tblPr>
              <a:tblGrid>
                <a:gridCol w="873090">
                  <a:extLst>
                    <a:ext uri="{9D8B030D-6E8A-4147-A177-3AD203B41FA5}">
                      <a16:colId xmlns:a16="http://schemas.microsoft.com/office/drawing/2014/main" val="3800349824"/>
                    </a:ext>
                  </a:extLst>
                </a:gridCol>
                <a:gridCol w="2524524">
                  <a:extLst>
                    <a:ext uri="{9D8B030D-6E8A-4147-A177-3AD203B41FA5}">
                      <a16:colId xmlns:a16="http://schemas.microsoft.com/office/drawing/2014/main" val="280119620"/>
                    </a:ext>
                  </a:extLst>
                </a:gridCol>
                <a:gridCol w="2584435">
                  <a:extLst>
                    <a:ext uri="{9D8B030D-6E8A-4147-A177-3AD203B41FA5}">
                      <a16:colId xmlns:a16="http://schemas.microsoft.com/office/drawing/2014/main" val="614342810"/>
                    </a:ext>
                  </a:extLst>
                </a:gridCol>
                <a:gridCol w="1803400">
                  <a:extLst>
                    <a:ext uri="{9D8B030D-6E8A-4147-A177-3AD203B41FA5}">
                      <a16:colId xmlns:a16="http://schemas.microsoft.com/office/drawing/2014/main" val="2469640529"/>
                    </a:ext>
                  </a:extLst>
                </a:gridCol>
                <a:gridCol w="1600200">
                  <a:extLst>
                    <a:ext uri="{9D8B030D-6E8A-4147-A177-3AD203B41FA5}">
                      <a16:colId xmlns:a16="http://schemas.microsoft.com/office/drawing/2014/main" val="3575493338"/>
                    </a:ext>
                  </a:extLst>
                </a:gridCol>
              </a:tblGrid>
              <a:tr h="369903">
                <a:tc rowSpan="2">
                  <a:txBody>
                    <a:bodyPr/>
                    <a:lstStyle/>
                    <a:p>
                      <a:pPr algn="ctr"/>
                      <a:r>
                        <a:rPr lang="en-SG" sz="2000" b="0" dirty="0"/>
                        <a: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SG" sz="2000" b="0" dirty="0"/>
                        <a:t>Weapon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gridSpan="3">
                  <a:txBody>
                    <a:bodyPr/>
                    <a:lstStyle/>
                    <a:p>
                      <a:pPr algn="ctr"/>
                      <a:r>
                        <a:rPr lang="en-US" sz="2000" dirty="0"/>
                        <a:t>GEWCA</a:t>
                      </a:r>
                      <a:endParaRPr lang="en-SG"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806390876"/>
                  </a:ext>
                </a:extLst>
              </a:tr>
              <a:tr h="654444">
                <a:tc vMerge="1">
                  <a:txBody>
                    <a:bodyPr/>
                    <a:lstStyle/>
                    <a:p>
                      <a:r>
                        <a:rPr lang="en-SG" dirty="0"/>
                        <a:t>S/N</a:t>
                      </a:r>
                    </a:p>
                  </a:txBody>
                  <a:tcPr/>
                </a:tc>
                <a:tc vMerge="1">
                  <a:txBody>
                    <a:bodyPr/>
                    <a:lstStyle/>
                    <a:p>
                      <a:r>
                        <a:rPr lang="en-SG" dirty="0"/>
                        <a:t>Weapon </a:t>
                      </a:r>
                    </a:p>
                  </a:txBody>
                  <a:tcPr/>
                </a:tc>
                <a:tc>
                  <a:txBody>
                    <a:bodyPr/>
                    <a:lstStyle/>
                    <a:p>
                      <a:pPr algn="ctr"/>
                      <a:r>
                        <a:rPr lang="en-US" sz="2000" b="0" dirty="0">
                          <a:solidFill>
                            <a:srgbClr val="002060"/>
                          </a:solidFill>
                        </a:rPr>
                        <a:t>Individual Licence</a:t>
                      </a:r>
                      <a:endParaRPr lang="en-SG" sz="20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2060"/>
                          </a:solidFill>
                        </a:rPr>
                        <a:t>Class Licence</a:t>
                      </a:r>
                      <a:endParaRPr lang="en-SG" sz="20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rgbClr val="002060"/>
                          </a:solidFill>
                        </a:rPr>
                        <a:t>Exemption</a:t>
                      </a:r>
                      <a:endParaRPr lang="en-SG" sz="20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119708"/>
                  </a:ext>
                </a:extLst>
              </a:tr>
              <a:tr h="0">
                <a:tc>
                  <a:txBody>
                    <a:bodyPr/>
                    <a:lstStyle/>
                    <a:p>
                      <a:pPr algn="ctr"/>
                      <a:r>
                        <a:rPr lang="en-US" sz="1800" dirty="0">
                          <a:solidFill>
                            <a:srgbClr val="002060"/>
                          </a:solidFill>
                        </a:rPr>
                        <a:t>20</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Bayonet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223729"/>
                  </a:ext>
                </a:extLst>
              </a:tr>
              <a:tr h="0">
                <a:tc>
                  <a:txBody>
                    <a:bodyPr/>
                    <a:lstStyle/>
                    <a:p>
                      <a:pPr algn="ctr"/>
                      <a:r>
                        <a:rPr lang="en-US" sz="1800" dirty="0">
                          <a:solidFill>
                            <a:srgbClr val="002060"/>
                          </a:solidFill>
                        </a:rPr>
                        <a:t>21</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Sword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039640"/>
                  </a:ext>
                </a:extLst>
              </a:tr>
              <a:tr h="0">
                <a:tc>
                  <a:txBody>
                    <a:bodyPr/>
                    <a:lstStyle/>
                    <a:p>
                      <a:pPr algn="ctr"/>
                      <a:r>
                        <a:rPr lang="en-US" sz="1800" dirty="0">
                          <a:solidFill>
                            <a:srgbClr val="002060"/>
                          </a:solidFill>
                        </a:rPr>
                        <a:t>22</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Spear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863939"/>
                  </a:ext>
                </a:extLst>
              </a:tr>
              <a:tr h="0">
                <a:tc>
                  <a:txBody>
                    <a:bodyPr/>
                    <a:lstStyle/>
                    <a:p>
                      <a:pPr algn="ctr"/>
                      <a:r>
                        <a:rPr lang="en-US" sz="1800" dirty="0">
                          <a:solidFill>
                            <a:srgbClr val="002060"/>
                          </a:solidFill>
                        </a:rPr>
                        <a:t>23</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 </a:t>
                      </a:r>
                      <a:r>
                        <a:rPr lang="en-US" sz="1800" dirty="0">
                          <a:solidFill>
                            <a:srgbClr val="002060"/>
                          </a:solidFill>
                        </a:rPr>
                        <a:t>Dagger (including dirks, kirpans and kris)</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684047"/>
                  </a:ext>
                </a:extLst>
              </a:tr>
              <a:tr h="0">
                <a:tc>
                  <a:txBody>
                    <a:bodyPr/>
                    <a:lstStyle/>
                    <a:p>
                      <a:pPr algn="ctr"/>
                      <a:r>
                        <a:rPr lang="en-US" sz="1800" dirty="0">
                          <a:solidFill>
                            <a:srgbClr val="002060"/>
                          </a:solidFill>
                        </a:rPr>
                        <a:t>24</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b="1" dirty="0">
                          <a:solidFill>
                            <a:srgbClr val="002060"/>
                          </a:solidFill>
                        </a:rPr>
                        <a:t>Blunted</a:t>
                      </a:r>
                      <a:r>
                        <a:rPr lang="en-SG" sz="1800" dirty="0">
                          <a:solidFill>
                            <a:srgbClr val="002060"/>
                          </a:solidFill>
                        </a:rPr>
                        <a:t> Chinese whip / whip spear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468493"/>
                  </a:ext>
                </a:extLst>
              </a:tr>
              <a:tr h="0">
                <a:tc>
                  <a:txBody>
                    <a:bodyPr/>
                    <a:lstStyle/>
                    <a:p>
                      <a:pPr algn="ctr"/>
                      <a:r>
                        <a:rPr lang="en-US" sz="1800" dirty="0">
                          <a:solidFill>
                            <a:srgbClr val="002060"/>
                          </a:solidFill>
                        </a:rPr>
                        <a:t>25</a:t>
                      </a:r>
                      <a:endParaRPr lang="en-SG"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SG" sz="1800" dirty="0">
                          <a:solidFill>
                            <a:srgbClr val="002060"/>
                          </a:solidFill>
                        </a:rPr>
                        <a:t>Bow &amp; arrow (used for sporting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8294726"/>
                  </a:ext>
                </a:extLst>
              </a:tr>
            </a:tbl>
          </a:graphicData>
        </a:graphic>
      </p:graphicFrame>
      <p:sp>
        <p:nvSpPr>
          <p:cNvPr id="9" name="TextBox 8">
            <a:extLst>
              <a:ext uri="{FF2B5EF4-FFF2-40B4-BE49-F238E27FC236}">
                <a16:creationId xmlns:a16="http://schemas.microsoft.com/office/drawing/2014/main" id="{EB531349-8AC5-7F8B-BEBC-770537F46F24}"/>
              </a:ext>
            </a:extLst>
          </p:cNvPr>
          <p:cNvSpPr txBox="1"/>
          <p:nvPr/>
        </p:nvSpPr>
        <p:spPr>
          <a:xfrm>
            <a:off x="1409352" y="5456858"/>
            <a:ext cx="10338364" cy="646331"/>
          </a:xfrm>
          <a:prstGeom prst="rect">
            <a:avLst/>
          </a:prstGeom>
          <a:noFill/>
        </p:spPr>
        <p:txBody>
          <a:bodyPr wrap="square">
            <a:spAutoFit/>
          </a:bodyPr>
          <a:lstStyle/>
          <a:p>
            <a:r>
              <a:rPr lang="en-US" b="1" dirty="0">
                <a:solidFill>
                  <a:srgbClr val="FF0000"/>
                </a:solidFill>
              </a:rPr>
              <a:t>“Blunted” weapon means the cutting edges and points are blunt </a:t>
            </a:r>
            <a:r>
              <a:rPr lang="en-US" b="1" u="sng" dirty="0">
                <a:solidFill>
                  <a:srgbClr val="FF0000"/>
                </a:solidFill>
              </a:rPr>
              <a:t>AND </a:t>
            </a:r>
            <a:r>
              <a:rPr lang="en-US" b="1" dirty="0">
                <a:solidFill>
                  <a:srgbClr val="FF0000"/>
                </a:solidFill>
              </a:rPr>
              <a:t>not capable of causing serious injury or death. Individual </a:t>
            </a:r>
            <a:r>
              <a:rPr lang="en-US" b="1" dirty="0" err="1">
                <a:solidFill>
                  <a:srgbClr val="FF0000"/>
                </a:solidFill>
              </a:rPr>
              <a:t>licence</a:t>
            </a:r>
            <a:r>
              <a:rPr lang="en-US" b="1" dirty="0">
                <a:solidFill>
                  <a:srgbClr val="FF0000"/>
                </a:solidFill>
              </a:rPr>
              <a:t> (Type 1) is required if the blades are not blunted. </a:t>
            </a:r>
          </a:p>
        </p:txBody>
      </p:sp>
      <p:sp>
        <p:nvSpPr>
          <p:cNvPr id="3" name="Footer Placeholder 2">
            <a:extLst>
              <a:ext uri="{FF2B5EF4-FFF2-40B4-BE49-F238E27FC236}">
                <a16:creationId xmlns:a16="http://schemas.microsoft.com/office/drawing/2014/main" id="{B01F091F-2EE3-109D-E78A-BC6ADA6AE1A1}"/>
              </a:ext>
            </a:extLst>
          </p:cNvPr>
          <p:cNvSpPr>
            <a:spLocks noGrp="1"/>
          </p:cNvSpPr>
          <p:nvPr>
            <p:ph type="ftr" sz="quarter" idx="14"/>
          </p:nvPr>
        </p:nvSpPr>
        <p:spPr>
          <a:xfrm>
            <a:off x="1119188" y="6453140"/>
            <a:ext cx="11072812" cy="270240"/>
          </a:xfrm>
        </p:spPr>
        <p:txBody>
          <a:bodyPr/>
          <a:lstStyle/>
          <a:p>
            <a:r>
              <a:rPr lang="en-US" dirty="0"/>
              <a:t>Restricted / Non-Sensitive</a:t>
            </a:r>
          </a:p>
        </p:txBody>
      </p:sp>
    </p:spTree>
    <p:extLst>
      <p:ext uri="{BB962C8B-B14F-4D97-AF65-F5344CB8AC3E}">
        <p14:creationId xmlns:p14="http://schemas.microsoft.com/office/powerpoint/2010/main" val="2165667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2418-ADEC-4EE1-A993-3ECA732EC2A4}"/>
              </a:ext>
            </a:extLst>
          </p:cNvPr>
          <p:cNvSpPr>
            <a:spLocks noGrp="1"/>
          </p:cNvSpPr>
          <p:nvPr>
            <p:ph type="title"/>
          </p:nvPr>
        </p:nvSpPr>
        <p:spPr>
          <a:xfrm>
            <a:off x="1417740" y="248591"/>
            <a:ext cx="10452682" cy="587613"/>
          </a:xfrm>
        </p:spPr>
        <p:txBody>
          <a:bodyPr/>
          <a:lstStyle/>
          <a:p>
            <a:r>
              <a:rPr lang="en-US" b="1" dirty="0">
                <a:solidFill>
                  <a:schemeClr val="tx1"/>
                </a:solidFill>
              </a:rPr>
              <a:t>Summary of Weapons – Type 3 (Exempted, No Licence)</a:t>
            </a:r>
            <a:endParaRPr lang="en-SG" b="1" dirty="0">
              <a:solidFill>
                <a:schemeClr val="tx1"/>
              </a:solidFill>
            </a:endParaRPr>
          </a:p>
        </p:txBody>
      </p:sp>
      <p:sp>
        <p:nvSpPr>
          <p:cNvPr id="3" name="Footer Placeholder 2">
            <a:extLst>
              <a:ext uri="{FF2B5EF4-FFF2-40B4-BE49-F238E27FC236}">
                <a16:creationId xmlns:a16="http://schemas.microsoft.com/office/drawing/2014/main" id="{90318C9B-C063-7B8D-A706-07F53364E901}"/>
              </a:ext>
            </a:extLst>
          </p:cNvPr>
          <p:cNvSpPr>
            <a:spLocks noGrp="1"/>
          </p:cNvSpPr>
          <p:nvPr>
            <p:ph type="ftr" sz="quarter" idx="14"/>
          </p:nvPr>
        </p:nvSpPr>
        <p:spPr/>
        <p:txBody>
          <a:bodyPr/>
          <a:lstStyle/>
          <a:p>
            <a:pPr>
              <a:defRPr/>
            </a:pPr>
            <a:r>
              <a:rPr lang="en-SG" dirty="0"/>
              <a:t>Restricted / Non-Sensitive</a:t>
            </a:r>
          </a:p>
        </p:txBody>
      </p:sp>
      <p:graphicFrame>
        <p:nvGraphicFramePr>
          <p:cNvPr id="4" name="Table 5">
            <a:extLst>
              <a:ext uri="{FF2B5EF4-FFF2-40B4-BE49-F238E27FC236}">
                <a16:creationId xmlns:a16="http://schemas.microsoft.com/office/drawing/2014/main" id="{09BC158D-8766-580F-DCD4-F69EE953DF38}"/>
              </a:ext>
            </a:extLst>
          </p:cNvPr>
          <p:cNvGraphicFramePr>
            <a:graphicFrameLocks/>
          </p:cNvGraphicFramePr>
          <p:nvPr>
            <p:extLst>
              <p:ext uri="{D42A27DB-BD31-4B8C-83A1-F6EECF244321}">
                <p14:modId xmlns:p14="http://schemas.microsoft.com/office/powerpoint/2010/main" val="3240452316"/>
              </p:ext>
            </p:extLst>
          </p:nvPr>
        </p:nvGraphicFramePr>
        <p:xfrm>
          <a:off x="1417738" y="1232641"/>
          <a:ext cx="9758262" cy="3582867"/>
        </p:xfrm>
        <a:graphic>
          <a:graphicData uri="http://schemas.openxmlformats.org/drawingml/2006/table">
            <a:tbl>
              <a:tblPr firstRow="1" bandRow="1">
                <a:tableStyleId>{5C22544A-7EE6-4342-B048-85BDC9FD1C3A}</a:tableStyleId>
              </a:tblPr>
              <a:tblGrid>
                <a:gridCol w="871691">
                  <a:extLst>
                    <a:ext uri="{9D8B030D-6E8A-4147-A177-3AD203B41FA5}">
                      <a16:colId xmlns:a16="http://schemas.microsoft.com/office/drawing/2014/main" val="3800349824"/>
                    </a:ext>
                  </a:extLst>
                </a:gridCol>
                <a:gridCol w="2505055">
                  <a:extLst>
                    <a:ext uri="{9D8B030D-6E8A-4147-A177-3AD203B41FA5}">
                      <a16:colId xmlns:a16="http://schemas.microsoft.com/office/drawing/2014/main" val="280119620"/>
                    </a:ext>
                  </a:extLst>
                </a:gridCol>
                <a:gridCol w="2596916">
                  <a:extLst>
                    <a:ext uri="{9D8B030D-6E8A-4147-A177-3AD203B41FA5}">
                      <a16:colId xmlns:a16="http://schemas.microsoft.com/office/drawing/2014/main" val="614342810"/>
                    </a:ext>
                  </a:extLst>
                </a:gridCol>
                <a:gridCol w="1803400">
                  <a:extLst>
                    <a:ext uri="{9D8B030D-6E8A-4147-A177-3AD203B41FA5}">
                      <a16:colId xmlns:a16="http://schemas.microsoft.com/office/drawing/2014/main" val="2469640529"/>
                    </a:ext>
                  </a:extLst>
                </a:gridCol>
                <a:gridCol w="1981200">
                  <a:extLst>
                    <a:ext uri="{9D8B030D-6E8A-4147-A177-3AD203B41FA5}">
                      <a16:colId xmlns:a16="http://schemas.microsoft.com/office/drawing/2014/main" val="3575493338"/>
                    </a:ext>
                  </a:extLst>
                </a:gridCol>
              </a:tblGrid>
              <a:tr h="433734">
                <a:tc rowSpan="2">
                  <a:txBody>
                    <a:bodyPr/>
                    <a:lstStyle/>
                    <a:p>
                      <a:pPr algn="ctr"/>
                      <a:r>
                        <a:rPr lang="en-SG" sz="2000" b="0" dirty="0"/>
                        <a:t>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rowSpan="2">
                  <a:txBody>
                    <a:bodyPr/>
                    <a:lstStyle/>
                    <a:p>
                      <a:pPr algn="ctr"/>
                      <a:r>
                        <a:rPr lang="en-SG" sz="2000" b="0" dirty="0"/>
                        <a:t>Weapon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gridSpan="3">
                  <a:txBody>
                    <a:bodyPr/>
                    <a:lstStyle/>
                    <a:p>
                      <a:pPr algn="ctr"/>
                      <a:r>
                        <a:rPr lang="en-US" sz="2000" dirty="0"/>
                        <a:t>GEWCA </a:t>
                      </a:r>
                      <a:endParaRPr lang="en-SG"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5B"/>
                    </a:solidFill>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806390876"/>
                  </a:ext>
                </a:extLst>
              </a:tr>
              <a:tr h="767375">
                <a:tc vMerge="1">
                  <a:txBody>
                    <a:bodyPr/>
                    <a:lstStyle/>
                    <a:p>
                      <a:r>
                        <a:rPr lang="en-SG" dirty="0"/>
                        <a:t>S/N</a:t>
                      </a:r>
                    </a:p>
                  </a:txBody>
                  <a:tcPr/>
                </a:tc>
                <a:tc vMerge="1">
                  <a:txBody>
                    <a:bodyPr/>
                    <a:lstStyle/>
                    <a:p>
                      <a:r>
                        <a:rPr lang="en-SG" dirty="0"/>
                        <a:t>Weapon </a:t>
                      </a:r>
                    </a:p>
                  </a:txBody>
                  <a:tcPr/>
                </a:tc>
                <a:tc>
                  <a:txBody>
                    <a:bodyPr/>
                    <a:lstStyle/>
                    <a:p>
                      <a:pPr algn="ctr"/>
                      <a:r>
                        <a:rPr lang="en-US" sz="2000" b="0" dirty="0">
                          <a:solidFill>
                            <a:srgbClr val="002060"/>
                          </a:solidFill>
                        </a:rPr>
                        <a:t>Individual Licence</a:t>
                      </a:r>
                      <a:endParaRPr lang="en-SG" sz="20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2060"/>
                          </a:solidFill>
                        </a:rPr>
                        <a:t>Class Licence</a:t>
                      </a:r>
                      <a:endParaRPr lang="en-SG" sz="20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solidFill>
                            <a:srgbClr val="002060"/>
                          </a:solidFill>
                        </a:rPr>
                        <a:t>Exemption</a:t>
                      </a:r>
                      <a:endParaRPr lang="en-SG" sz="20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119708"/>
                  </a:ext>
                </a:extLst>
              </a:tr>
              <a:tr h="490232">
                <a:tc>
                  <a:txBody>
                    <a:bodyPr/>
                    <a:lstStyle/>
                    <a:p>
                      <a:pPr algn="ctr"/>
                      <a:r>
                        <a:rPr lang="en-US" sz="1800" dirty="0">
                          <a:solidFill>
                            <a:srgbClr val="002060"/>
                          </a:solidFill>
                        </a:rPr>
                        <a:t>26</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dirty="0">
                          <a:solidFill>
                            <a:srgbClr val="002060"/>
                          </a:solidFill>
                        </a:rPr>
                        <a:t>Machete / Parang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564591"/>
                  </a:ext>
                </a:extLst>
              </a:tr>
              <a:tr h="700647">
                <a:tc>
                  <a:txBody>
                    <a:bodyPr/>
                    <a:lstStyle/>
                    <a:p>
                      <a:pPr algn="ctr"/>
                      <a:r>
                        <a:rPr lang="en-US" sz="1800" dirty="0">
                          <a:solidFill>
                            <a:srgbClr val="002060"/>
                          </a:solidFill>
                        </a:rPr>
                        <a:t>27</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SG" sz="1800" dirty="0">
                          <a:solidFill>
                            <a:srgbClr val="002060"/>
                          </a:solidFill>
                        </a:rPr>
                        <a:t>Diving knife / Hunting knife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SG" sz="160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839802"/>
                  </a:ext>
                </a:extLst>
              </a:tr>
              <a:tr h="700647">
                <a:tc>
                  <a:txBody>
                    <a:bodyPr/>
                    <a:lstStyle/>
                    <a:p>
                      <a:pPr algn="ctr"/>
                      <a:r>
                        <a:rPr lang="en-US" sz="1800" dirty="0">
                          <a:solidFill>
                            <a:srgbClr val="002060"/>
                          </a:solidFill>
                        </a:rPr>
                        <a:t>28</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002060"/>
                          </a:solidFill>
                        </a:rPr>
                        <a:t>Scythe / sickle shaped article </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709932"/>
                  </a:ext>
                </a:extLst>
              </a:tr>
              <a:tr h="490232">
                <a:tc>
                  <a:txBody>
                    <a:bodyPr/>
                    <a:lstStyle/>
                    <a:p>
                      <a:pPr algn="ctr"/>
                      <a:r>
                        <a:rPr lang="en-US" sz="1800" dirty="0">
                          <a:solidFill>
                            <a:srgbClr val="002060"/>
                          </a:solidFill>
                        </a:rPr>
                        <a:t>29</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002060"/>
                          </a:solidFill>
                        </a:rPr>
                        <a:t>Axe</a:t>
                      </a:r>
                      <a:endParaRPr lang="en-SG" sz="18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dirty="0">
                        <a:ln>
                          <a:noFill/>
                        </a:ln>
                        <a:solidFill>
                          <a:srgbClr val="00206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200" cap="none" spc="0" normalizeH="0" baseline="0" noProof="0" dirty="0">
                          <a:ln>
                            <a:noFill/>
                          </a:ln>
                          <a:solidFill>
                            <a:srgbClr val="002060"/>
                          </a:solidFill>
                          <a:effectLst/>
                          <a:uLnTx/>
                          <a:uFillTx/>
                          <a:latin typeface="Wingdings" panose="05000000000000000000" pitchFamily="2" charset="2"/>
                          <a:ea typeface="Calibri" panose="020F0502020204030204" pitchFamily="34" charset="0"/>
                          <a:cs typeface="Calibri" panose="020F0502020204030204" pitchFamily="34" charset="0"/>
                        </a:rPr>
                        <a:t>ü</a:t>
                      </a:r>
                      <a:endParaRPr kumimoji="0" lang="en-SG" sz="2000" b="0" i="0" u="none" strike="noStrike" kern="1200" cap="none" spc="0" normalizeH="0" baseline="0" noProof="0" dirty="0">
                        <a:ln>
                          <a:noFill/>
                        </a:ln>
                        <a:solidFill>
                          <a:srgbClr val="002060"/>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147607"/>
                  </a:ext>
                </a:extLst>
              </a:tr>
            </a:tbl>
          </a:graphicData>
        </a:graphic>
      </p:graphicFrame>
    </p:spTree>
    <p:extLst>
      <p:ext uri="{BB962C8B-B14F-4D97-AF65-F5344CB8AC3E}">
        <p14:creationId xmlns:p14="http://schemas.microsoft.com/office/powerpoint/2010/main" val="3892779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FBC821-9FE7-2A89-55BA-99A47519B890}"/>
              </a:ext>
            </a:extLst>
          </p:cNvPr>
          <p:cNvSpPr>
            <a:spLocks noGrp="1"/>
          </p:cNvSpPr>
          <p:nvPr>
            <p:ph type="title"/>
          </p:nvPr>
        </p:nvSpPr>
        <p:spPr>
          <a:xfrm>
            <a:off x="1228175" y="21965"/>
            <a:ext cx="10765350" cy="451740"/>
          </a:xfrm>
        </p:spPr>
        <p:txBody>
          <a:bodyPr/>
          <a:lstStyle/>
          <a:p>
            <a:r>
              <a:rPr lang="en-US" dirty="0"/>
              <a:t> Comparison Table for Possession for Weapons </a:t>
            </a:r>
            <a:endParaRPr lang="en-GB" dirty="0"/>
          </a:p>
        </p:txBody>
      </p:sp>
      <p:sp>
        <p:nvSpPr>
          <p:cNvPr id="4" name="Slide Number Placeholder 3">
            <a:extLst>
              <a:ext uri="{FF2B5EF4-FFF2-40B4-BE49-F238E27FC236}">
                <a16:creationId xmlns:a16="http://schemas.microsoft.com/office/drawing/2014/main" id="{83117DBF-3E05-1F70-2848-ADA73358BB9A}"/>
              </a:ext>
            </a:extLst>
          </p:cNvPr>
          <p:cNvSpPr>
            <a:spLocks noGrp="1"/>
          </p:cNvSpPr>
          <p:nvPr>
            <p:ph type="sldNum" sz="quarter" idx="11"/>
          </p:nvPr>
        </p:nvSpPr>
        <p:spPr/>
        <p:txBody>
          <a:bodyPr/>
          <a:lstStyle/>
          <a:p>
            <a:fld id="{8C81137B-80AB-E148-8403-8E4221D909A0}" type="slidenum">
              <a:rPr lang="en-US" smtClean="0"/>
              <a:pPr/>
              <a:t>43</a:t>
            </a:fld>
            <a:endParaRPr lang="en-US" dirty="0"/>
          </a:p>
        </p:txBody>
      </p:sp>
      <p:sp>
        <p:nvSpPr>
          <p:cNvPr id="5" name="Footer Placeholder 4">
            <a:extLst>
              <a:ext uri="{FF2B5EF4-FFF2-40B4-BE49-F238E27FC236}">
                <a16:creationId xmlns:a16="http://schemas.microsoft.com/office/drawing/2014/main" id="{06877213-0D16-65C7-0ABA-BC18956E2227}"/>
              </a:ext>
            </a:extLst>
          </p:cNvPr>
          <p:cNvSpPr>
            <a:spLocks noGrp="1"/>
          </p:cNvSpPr>
          <p:nvPr>
            <p:ph type="ftr" sz="quarter" idx="14"/>
          </p:nvPr>
        </p:nvSpPr>
        <p:spPr/>
        <p:txBody>
          <a:bodyPr/>
          <a:lstStyle/>
          <a:p>
            <a:r>
              <a:rPr lang="en-US"/>
              <a:t>Restricted / Non-Sensitive</a:t>
            </a:r>
            <a:endParaRPr lang="en-US" dirty="0"/>
          </a:p>
        </p:txBody>
      </p:sp>
      <p:graphicFrame>
        <p:nvGraphicFramePr>
          <p:cNvPr id="6" name="Table 5">
            <a:extLst>
              <a:ext uri="{FF2B5EF4-FFF2-40B4-BE49-F238E27FC236}">
                <a16:creationId xmlns:a16="http://schemas.microsoft.com/office/drawing/2014/main" id="{BD27684D-56CA-5828-E154-25BFB2D67566}"/>
              </a:ext>
            </a:extLst>
          </p:cNvPr>
          <p:cNvGraphicFramePr>
            <a:graphicFrameLocks noGrp="1"/>
          </p:cNvGraphicFramePr>
          <p:nvPr>
            <p:extLst>
              <p:ext uri="{D42A27DB-BD31-4B8C-83A1-F6EECF244321}">
                <p14:modId xmlns:p14="http://schemas.microsoft.com/office/powerpoint/2010/main" val="2407079083"/>
              </p:ext>
            </p:extLst>
          </p:nvPr>
        </p:nvGraphicFramePr>
        <p:xfrm>
          <a:off x="1104900" y="448305"/>
          <a:ext cx="11099800" cy="6431280"/>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3377302226"/>
                    </a:ext>
                  </a:extLst>
                </a:gridCol>
                <a:gridCol w="5283200">
                  <a:extLst>
                    <a:ext uri="{9D8B030D-6E8A-4147-A177-3AD203B41FA5}">
                      <a16:colId xmlns:a16="http://schemas.microsoft.com/office/drawing/2014/main" val="2850643769"/>
                    </a:ext>
                  </a:extLst>
                </a:gridCol>
                <a:gridCol w="3860800">
                  <a:extLst>
                    <a:ext uri="{9D8B030D-6E8A-4147-A177-3AD203B41FA5}">
                      <a16:colId xmlns:a16="http://schemas.microsoft.com/office/drawing/2014/main" val="2232612178"/>
                    </a:ext>
                  </a:extLst>
                </a:gridCol>
              </a:tblGrid>
              <a:tr h="251803">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 </a:t>
                      </a:r>
                      <a:r>
                        <a:rPr lang="en-US" sz="1400" b="1" dirty="0">
                          <a:solidFill>
                            <a:srgbClr val="002060"/>
                          </a:solidFill>
                        </a:rPr>
                        <a:t>Type 1 Weapon </a:t>
                      </a:r>
                      <a:r>
                        <a:rPr lang="en-US" sz="1400" b="1" dirty="0">
                          <a:solidFill>
                            <a:schemeClr val="bg1"/>
                          </a:solidFill>
                        </a:rPr>
                        <a:t>(</a:t>
                      </a:r>
                      <a:r>
                        <a:rPr lang="en-US" sz="1400" dirty="0">
                          <a:solidFill>
                            <a:schemeClr val="bg1"/>
                          </a:solidFill>
                        </a:rPr>
                        <a:t>Bladed Weapon)</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solidFill>
                            <a:srgbClr val="002060"/>
                          </a:solidFill>
                        </a:rPr>
                        <a:t>Type 2 Weapon </a:t>
                      </a:r>
                      <a:r>
                        <a:rPr lang="en-US" sz="1400" b="1">
                          <a:solidFill>
                            <a:schemeClr val="bg1"/>
                          </a:solidFill>
                        </a:rPr>
                        <a:t>(</a:t>
                      </a:r>
                      <a:r>
                        <a:rPr lang="en-US" sz="1400">
                          <a:solidFill>
                            <a:schemeClr val="bg1"/>
                          </a:solidFill>
                        </a:rPr>
                        <a:t>Blunt Weapon)</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377532"/>
                  </a:ext>
                </a:extLst>
              </a:tr>
              <a:tr h="246390">
                <a:tc>
                  <a:txBody>
                    <a:bodyPr/>
                    <a:lstStyle/>
                    <a:p>
                      <a:r>
                        <a:rPr lang="en-US" sz="1400" b="1" dirty="0"/>
                        <a:t>Blade </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t>Sharp</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t>Blunted</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178266"/>
                  </a:ext>
                </a:extLst>
              </a:tr>
              <a:tr h="516895">
                <a:tc>
                  <a:txBody>
                    <a:bodyPr/>
                    <a:lstStyle/>
                    <a:p>
                      <a:r>
                        <a:rPr lang="en-US" sz="1400" b="1" dirty="0"/>
                        <a:t>Weapons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Bayonet, Spear, Chinse Whip Spear,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Sword, Dagger (including dirks, kirpans and kris)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Bayonet, Spear, Chinse Whip Spear, Sword, </a:t>
                      </a:r>
                      <a:r>
                        <a:rPr lang="en-US" sz="1400">
                          <a:solidFill>
                            <a:schemeClr val="tx1"/>
                          </a:solidFill>
                        </a:rPr>
                        <a:t>Dagger (including dirks, kirpans &amp; kris)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825971"/>
                  </a:ext>
                </a:extLst>
              </a:tr>
              <a:tr h="280675">
                <a:tc>
                  <a:txBody>
                    <a:bodyPr/>
                    <a:lstStyle/>
                    <a:p>
                      <a:r>
                        <a:rPr lang="en-US" sz="1400" b="1" dirty="0"/>
                        <a:t>Licensing Regime</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Individual Licence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Class Licensing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241731"/>
                  </a:ext>
                </a:extLst>
              </a:tr>
              <a:tr h="1529090">
                <a:tc>
                  <a:txBody>
                    <a:bodyPr/>
                    <a:lstStyle/>
                    <a:p>
                      <a:r>
                        <a:rPr lang="en-US" sz="1400" b="1" dirty="0"/>
                        <a:t>Licensing requirements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US" sz="1400" dirty="0">
                          <a:solidFill>
                            <a:srgbClr val="FF0000"/>
                          </a:solidFill>
                        </a:rPr>
                        <a:t>Person Fit and Proper Assessment</a:t>
                      </a:r>
                    </a:p>
                    <a:p>
                      <a:pPr marL="285750" indent="-285750" algn="ctr">
                        <a:buFont typeface="Wingdings" panose="05000000000000000000" pitchFamily="2" charset="2"/>
                        <a:buChar char="ü"/>
                      </a:pPr>
                      <a:r>
                        <a:rPr lang="en-US" sz="1400" dirty="0">
                          <a:solidFill>
                            <a:srgbClr val="FF0000"/>
                          </a:solidFill>
                        </a:rPr>
                        <a:t>Approved address only (cannot remove without approval)</a:t>
                      </a:r>
                    </a:p>
                    <a:p>
                      <a:pPr marL="285750" indent="-285750" algn="ctr">
                        <a:buFont typeface="Wingdings" panose="05000000000000000000" pitchFamily="2" charset="2"/>
                        <a:buChar char="ü"/>
                      </a:pPr>
                      <a:r>
                        <a:rPr lang="en-US" sz="1400" dirty="0">
                          <a:solidFill>
                            <a:srgbClr val="FF0000"/>
                          </a:solidFill>
                        </a:rPr>
                        <a:t>Suitable Storage</a:t>
                      </a:r>
                    </a:p>
                    <a:p>
                      <a:pPr marL="285750" indent="-285750" algn="ctr">
                        <a:buFont typeface="Wingdings" panose="05000000000000000000" pitchFamily="2" charset="2"/>
                        <a:buChar char="ü"/>
                      </a:pPr>
                      <a:r>
                        <a:rPr lang="en-US" sz="1400" dirty="0">
                          <a:solidFill>
                            <a:srgbClr val="FF0000"/>
                          </a:solidFill>
                        </a:rPr>
                        <a:t>Security and Safety Plan</a:t>
                      </a:r>
                    </a:p>
                    <a:p>
                      <a:pPr marL="285750" indent="-285750" algn="ctr">
                        <a:buFont typeface="Wingdings" panose="05000000000000000000" pitchFamily="2" charset="2"/>
                        <a:buChar char="ü"/>
                      </a:pPr>
                      <a:r>
                        <a:rPr lang="en-US" sz="1400" dirty="0">
                          <a:solidFill>
                            <a:srgbClr val="FF0000"/>
                          </a:solidFill>
                        </a:rPr>
                        <a:t>Record Keeping</a:t>
                      </a:r>
                    </a:p>
                    <a:p>
                      <a:pPr marL="285750" indent="-285750" algn="ctr">
                        <a:buFont typeface="Wingdings" panose="05000000000000000000" pitchFamily="2" charset="2"/>
                        <a:buChar char="ü"/>
                      </a:pPr>
                      <a:r>
                        <a:rPr lang="en-US" sz="1400" dirty="0">
                          <a:solidFill>
                            <a:srgbClr val="FF0000"/>
                          </a:solidFill>
                        </a:rPr>
                        <a:t>Approval required before changes to approved plans, termination of licence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a:t>Fulfil the class licensing conditions</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a:t>No Licence, No Application or Approval from PRD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8888532"/>
                  </a:ext>
                </a:extLst>
              </a:tr>
              <a:tr h="337459">
                <a:tc>
                  <a:txBody>
                    <a:bodyPr/>
                    <a:lstStyle/>
                    <a:p>
                      <a:r>
                        <a:rPr lang="en-US" sz="1400" b="1" dirty="0"/>
                        <a:t>Possession Licence Fees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rgbClr val="FF0000"/>
                          </a:solidFill>
                        </a:rPr>
                        <a:t>$150 regardless number of weapons for 5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NA</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6468879"/>
                  </a:ext>
                </a:extLst>
              </a:tr>
              <a:tr h="370289">
                <a:tc>
                  <a:txBody>
                    <a:bodyPr/>
                    <a:lstStyle/>
                    <a:p>
                      <a:r>
                        <a:rPr lang="en-US" sz="1400" b="1" dirty="0"/>
                        <a:t>Amendment Fees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$40 for each amendment (regardless requests) with no change to existing licence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t>NA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612519"/>
                  </a:ext>
                </a:extLst>
              </a:tr>
              <a:tr h="360423">
                <a:tc>
                  <a:txBody>
                    <a:bodyPr/>
                    <a:lstStyle/>
                    <a:p>
                      <a:r>
                        <a:rPr lang="en-US" sz="1400" b="1" dirty="0"/>
                        <a:t>Licence/Amendment Application</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Through GoBusiness Portal using </a:t>
                      </a:r>
                      <a:r>
                        <a:rPr lang="en-US" sz="1400" dirty="0" err="1"/>
                        <a:t>Singpass</a:t>
                      </a:r>
                      <a:r>
                        <a:rPr lang="en-US"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t>NA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162150"/>
                  </a:ext>
                </a:extLst>
              </a:tr>
              <a:tr h="296923">
                <a:tc>
                  <a:txBody>
                    <a:bodyPr/>
                    <a:lstStyle/>
                    <a:p>
                      <a:r>
                        <a:rPr lang="en-US" sz="1400" b="1" dirty="0"/>
                        <a:t>Disposal</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Through disposal facility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t>Through disposal facility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43453"/>
                  </a:ext>
                </a:extLst>
              </a:tr>
              <a:tr h="414734">
                <a:tc>
                  <a:txBody>
                    <a:bodyPr/>
                    <a:lstStyle/>
                    <a:p>
                      <a:r>
                        <a:rPr lang="en-US" sz="1400" b="1" dirty="0"/>
                        <a:t>Regulatory Action</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ctr"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rgbClr val="FF0000"/>
                          </a:solidFill>
                        </a:rPr>
                        <a:t>Onsite Compliance Checks are conducted by Authority</a:t>
                      </a:r>
                    </a:p>
                    <a:p>
                      <a:pPr marL="285750" indent="-285750" algn="ctr">
                        <a:buFont typeface="Wingdings" panose="05000000000000000000" pitchFamily="2" charset="2"/>
                        <a:buChar char="ü"/>
                      </a:pPr>
                      <a:r>
                        <a:rPr lang="en-US" sz="1400" dirty="0"/>
                        <a:t>Enforceable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US" sz="1400" dirty="0"/>
                        <a:t> Enforceable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2962159"/>
                  </a:ext>
                </a:extLst>
              </a:tr>
              <a:tr h="414734">
                <a:tc>
                  <a:txBody>
                    <a:bodyPr/>
                    <a:lstStyle/>
                    <a:p>
                      <a:r>
                        <a:rPr lang="en-US" sz="1400" b="1" dirty="0"/>
                        <a:t>Penalties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400" kern="1200" dirty="0">
                          <a:solidFill>
                            <a:schemeClr val="dk1"/>
                          </a:solidFill>
                          <a:effectLst/>
                          <a:latin typeface="+mn-lt"/>
                          <a:ea typeface="+mn-ea"/>
                          <a:cs typeface="+mn-cs"/>
                        </a:rPr>
                        <a:t>Violations for unlicensed activities may result in imprisonment of up to 5 years and fines of up to $50,000 for individuals and up to $100,000 for companies.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8777"/>
                  </a:ext>
                </a:extLst>
              </a:tr>
              <a:tr h="414734">
                <a:tc>
                  <a:txBody>
                    <a:bodyPr/>
                    <a:lstStyle/>
                    <a:p>
                      <a:r>
                        <a:rPr lang="en-US" sz="1400" b="1" dirty="0"/>
                        <a:t>Related activities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r>
                        <a:rPr lang="en-US" sz="1400" dirty="0">
                          <a:solidFill>
                            <a:srgbClr val="FF0000"/>
                          </a:solidFill>
                        </a:rPr>
                        <a:t>Other related transportation, import </a:t>
                      </a:r>
                      <a:r>
                        <a:rPr lang="en-US" sz="1400" dirty="0" err="1">
                          <a:solidFill>
                            <a:srgbClr val="FF0000"/>
                          </a:solidFill>
                        </a:rPr>
                        <a:t>licences</a:t>
                      </a:r>
                      <a:r>
                        <a:rPr lang="en-US" sz="1400" dirty="0">
                          <a:solidFill>
                            <a:srgbClr val="FF0000"/>
                          </a:solidFill>
                        </a:rPr>
                        <a:t> &amp; fees are  required </a:t>
                      </a:r>
                    </a:p>
                    <a:p>
                      <a:pPr algn="ctr"/>
                      <a:r>
                        <a:rPr lang="en-US" sz="1400" dirty="0">
                          <a:solidFill>
                            <a:srgbClr val="FF0000"/>
                          </a:solidFill>
                        </a:rPr>
                        <a:t>(e.g. transport of weapon from point A to B)</a:t>
                      </a: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582979"/>
                  </a:ext>
                </a:extLst>
              </a:tr>
            </a:tbl>
          </a:graphicData>
        </a:graphic>
      </p:graphicFrame>
    </p:spTree>
    <p:extLst>
      <p:ext uri="{BB962C8B-B14F-4D97-AF65-F5344CB8AC3E}">
        <p14:creationId xmlns:p14="http://schemas.microsoft.com/office/powerpoint/2010/main" val="2000991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3BCC9D-49DF-5D28-5E31-D8C47B10B07C}"/>
              </a:ext>
            </a:extLst>
          </p:cNvPr>
          <p:cNvSpPr>
            <a:spLocks noGrp="1"/>
          </p:cNvSpPr>
          <p:nvPr>
            <p:ph type="body" sz="quarter" idx="12"/>
          </p:nvPr>
        </p:nvSpPr>
        <p:spPr>
          <a:xfrm>
            <a:off x="1520783" y="1115604"/>
            <a:ext cx="9936000" cy="5304300"/>
          </a:xfrm>
        </p:spPr>
        <p:txBody>
          <a:bodyPr/>
          <a:lstStyle/>
          <a:p>
            <a:pPr marL="0" indent="0" algn="l">
              <a:buNone/>
            </a:pPr>
            <a:r>
              <a:rPr lang="en-GB" sz="2400" dirty="0">
                <a:solidFill>
                  <a:srgbClr val="002060"/>
                </a:solidFill>
                <a:effectLst/>
                <a:latin typeface="+mn-lt"/>
                <a:ea typeface="Times New Roman" panose="02020603050405020304" pitchFamily="18" charset="0"/>
              </a:rPr>
              <a:t>Every class licensee must comply with all the following under the class licence:  </a:t>
            </a:r>
          </a:p>
          <a:p>
            <a:pPr marL="363537" lvl="1" indent="0">
              <a:buNone/>
              <a:tabLst>
                <a:tab pos="683895" algn="r"/>
              </a:tabLst>
            </a:pPr>
            <a:r>
              <a:rPr lang="en-GB" sz="2400" dirty="0">
                <a:solidFill>
                  <a:srgbClr val="002060"/>
                </a:solidFill>
                <a:effectLst/>
                <a:latin typeface="+mn-lt"/>
                <a:ea typeface="Times New Roman" panose="02020603050405020304" pitchFamily="18" charset="0"/>
              </a:rPr>
              <a:t>	(</a:t>
            </a:r>
            <a:r>
              <a:rPr lang="en-GB" sz="2400" i="1" dirty="0">
                <a:solidFill>
                  <a:srgbClr val="002060"/>
                </a:solidFill>
                <a:effectLst/>
                <a:latin typeface="+mn-lt"/>
                <a:ea typeface="Times New Roman" panose="02020603050405020304" pitchFamily="18" charset="0"/>
              </a:rPr>
              <a:t>a</a:t>
            </a:r>
            <a:r>
              <a:rPr lang="en-GB" sz="2400" dirty="0">
                <a:solidFill>
                  <a:srgbClr val="002060"/>
                </a:solidFill>
                <a:effectLst/>
                <a:latin typeface="+mn-lt"/>
                <a:ea typeface="Times New Roman" panose="02020603050405020304" pitchFamily="18" charset="0"/>
              </a:rPr>
              <a:t>)	must ensure that the weapon, if blunted, remains blunted;</a:t>
            </a:r>
          </a:p>
          <a:p>
            <a:pPr marL="363537" lvl="1" indent="0">
              <a:buNone/>
              <a:tabLst>
                <a:tab pos="683895" algn="r"/>
              </a:tabLst>
            </a:pPr>
            <a:r>
              <a:rPr lang="en-GB" sz="2400" dirty="0">
                <a:solidFill>
                  <a:srgbClr val="002060"/>
                </a:solidFill>
                <a:effectLst/>
                <a:latin typeface="+mn-lt"/>
                <a:ea typeface="Times New Roman" panose="02020603050405020304" pitchFamily="18" charset="0"/>
              </a:rPr>
              <a:t>(</a:t>
            </a:r>
            <a:r>
              <a:rPr lang="en-GB" sz="2400" i="1" dirty="0">
                <a:solidFill>
                  <a:srgbClr val="002060"/>
                </a:solidFill>
                <a:effectLst/>
                <a:latin typeface="+mn-lt"/>
                <a:ea typeface="Times New Roman" panose="02020603050405020304" pitchFamily="18" charset="0"/>
              </a:rPr>
              <a:t>b</a:t>
            </a:r>
            <a:r>
              <a:rPr lang="en-GB" sz="2400" dirty="0">
                <a:solidFill>
                  <a:srgbClr val="002060"/>
                </a:solidFill>
                <a:effectLst/>
                <a:latin typeface="+mn-lt"/>
                <a:ea typeface="Times New Roman" panose="02020603050405020304" pitchFamily="18" charset="0"/>
              </a:rPr>
              <a:t>)  	must not abandon the weapon except by authorised disposal facility;</a:t>
            </a:r>
          </a:p>
          <a:p>
            <a:pPr marL="363537" lvl="1" indent="0">
              <a:buNone/>
              <a:tabLst>
                <a:tab pos="683895" algn="r"/>
              </a:tabLst>
            </a:pPr>
            <a:r>
              <a:rPr lang="en-GB" sz="2400" dirty="0">
                <a:solidFill>
                  <a:srgbClr val="002060"/>
                </a:solidFill>
                <a:effectLst/>
                <a:latin typeface="+mn-lt"/>
                <a:ea typeface="Times New Roman" panose="02020603050405020304" pitchFamily="18" charset="0"/>
              </a:rPr>
              <a:t>(</a:t>
            </a:r>
            <a:r>
              <a:rPr lang="en-GB" sz="2400" i="1" dirty="0">
                <a:solidFill>
                  <a:srgbClr val="002060"/>
                </a:solidFill>
                <a:effectLst/>
                <a:latin typeface="+mn-lt"/>
                <a:ea typeface="Times New Roman" panose="02020603050405020304" pitchFamily="18" charset="0"/>
              </a:rPr>
              <a:t>c</a:t>
            </a:r>
            <a:r>
              <a:rPr lang="en-GB" sz="2400" dirty="0">
                <a:solidFill>
                  <a:srgbClr val="002060"/>
                </a:solidFill>
                <a:effectLst/>
                <a:latin typeface="+mn-lt"/>
                <a:ea typeface="Times New Roman" panose="02020603050405020304" pitchFamily="18" charset="0"/>
              </a:rPr>
              <a:t>) 	must take reasonable precautions (e.g. key and lock) to ensure that the weapon —</a:t>
            </a:r>
          </a:p>
          <a:p>
            <a:pPr marL="1354137" lvl="1" indent="-685800">
              <a:tabLst>
                <a:tab pos="918210" algn="r"/>
              </a:tabLst>
            </a:pPr>
            <a:r>
              <a:rPr lang="en-GB" sz="2400" dirty="0">
                <a:solidFill>
                  <a:srgbClr val="002060"/>
                </a:solidFill>
                <a:effectLst/>
                <a:latin typeface="+mn-lt"/>
                <a:ea typeface="Times New Roman" panose="02020603050405020304" pitchFamily="18" charset="0"/>
              </a:rPr>
              <a:t>	(</a:t>
            </a:r>
            <a:r>
              <a:rPr lang="en-GB" sz="2400" dirty="0" err="1">
                <a:solidFill>
                  <a:srgbClr val="002060"/>
                </a:solidFill>
                <a:effectLst/>
                <a:latin typeface="+mn-lt"/>
                <a:ea typeface="Times New Roman" panose="02020603050405020304" pitchFamily="18" charset="0"/>
              </a:rPr>
              <a:t>i</a:t>
            </a:r>
            <a:r>
              <a:rPr lang="en-GB" sz="2400" dirty="0">
                <a:solidFill>
                  <a:srgbClr val="002060"/>
                </a:solidFill>
                <a:effectLst/>
                <a:latin typeface="+mn-lt"/>
                <a:ea typeface="Times New Roman" panose="02020603050405020304" pitchFamily="18" charset="0"/>
              </a:rPr>
              <a:t>)	is not lost or stolen; and</a:t>
            </a:r>
          </a:p>
          <a:p>
            <a:pPr marL="1354137" lvl="1" indent="-685800">
              <a:tabLst>
                <a:tab pos="918210" algn="r"/>
              </a:tabLst>
            </a:pPr>
            <a:r>
              <a:rPr lang="en-GB" sz="2400" dirty="0">
                <a:solidFill>
                  <a:srgbClr val="002060"/>
                </a:solidFill>
                <a:effectLst/>
                <a:latin typeface="+mn-lt"/>
                <a:ea typeface="Times New Roman" panose="02020603050405020304" pitchFamily="18" charset="0"/>
              </a:rPr>
              <a:t>	(ii)	is not accessible or transferred to anyone else who is not authorised by or under the Act to possess the weapon</a:t>
            </a:r>
          </a:p>
          <a:p>
            <a:pPr marL="304800" indent="0">
              <a:buNone/>
              <a:tabLst>
                <a:tab pos="918210" algn="r"/>
              </a:tabLst>
            </a:pPr>
            <a:r>
              <a:rPr lang="en-GB" sz="2400" dirty="0">
                <a:solidFill>
                  <a:srgbClr val="002060"/>
                </a:solidFill>
                <a:effectLst/>
                <a:latin typeface="+mn-lt"/>
                <a:ea typeface="Times New Roman" panose="02020603050405020304" pitchFamily="18" charset="0"/>
              </a:rPr>
              <a:t>(</a:t>
            </a:r>
            <a:r>
              <a:rPr lang="en-GB" sz="2400" i="1" dirty="0">
                <a:solidFill>
                  <a:srgbClr val="002060"/>
                </a:solidFill>
                <a:effectLst/>
                <a:latin typeface="+mn-lt"/>
                <a:ea typeface="Times New Roman" panose="02020603050405020304" pitchFamily="18" charset="0"/>
              </a:rPr>
              <a:t>d</a:t>
            </a:r>
            <a:r>
              <a:rPr lang="en-GB" sz="2400" dirty="0">
                <a:solidFill>
                  <a:srgbClr val="002060"/>
                </a:solidFill>
                <a:effectLst/>
                <a:latin typeface="+mn-lt"/>
                <a:ea typeface="Times New Roman" panose="02020603050405020304" pitchFamily="18" charset="0"/>
              </a:rPr>
              <a:t>)	     must take reasonable precautions </a:t>
            </a:r>
            <a:r>
              <a:rPr lang="en-GB" sz="2400" dirty="0">
                <a:solidFill>
                  <a:srgbClr val="002060"/>
                </a:solidFill>
                <a:latin typeface="+mn-lt"/>
                <a:ea typeface="Times New Roman" panose="02020603050405020304" pitchFamily="18" charset="0"/>
              </a:rPr>
              <a:t>not to cause public </a:t>
            </a:r>
            <a:r>
              <a:rPr lang="en-GB" sz="2400" dirty="0">
                <a:solidFill>
                  <a:srgbClr val="002060"/>
                </a:solidFill>
                <a:effectLst/>
                <a:latin typeface="+mn-lt"/>
                <a:ea typeface="Times New Roman" panose="02020603050405020304" pitchFamily="18" charset="0"/>
              </a:rPr>
              <a:t>alarm while carrying out the regulated activity authorised by the class licence. </a:t>
            </a:r>
          </a:p>
          <a:p>
            <a:pPr marL="0" indent="0">
              <a:buNone/>
            </a:pPr>
            <a:endParaRPr lang="en-GB" dirty="0">
              <a:latin typeface="+mn-lt"/>
            </a:endParaRPr>
          </a:p>
        </p:txBody>
      </p:sp>
      <p:sp>
        <p:nvSpPr>
          <p:cNvPr id="3" name="Title 2">
            <a:extLst>
              <a:ext uri="{FF2B5EF4-FFF2-40B4-BE49-F238E27FC236}">
                <a16:creationId xmlns:a16="http://schemas.microsoft.com/office/drawing/2014/main" id="{E8633875-68DC-79B4-638E-66E34CC41098}"/>
              </a:ext>
            </a:extLst>
          </p:cNvPr>
          <p:cNvSpPr>
            <a:spLocks noGrp="1"/>
          </p:cNvSpPr>
          <p:nvPr>
            <p:ph type="title"/>
          </p:nvPr>
        </p:nvSpPr>
        <p:spPr>
          <a:xfrm>
            <a:off x="1507742" y="350191"/>
            <a:ext cx="9936000" cy="587613"/>
          </a:xfrm>
        </p:spPr>
        <p:txBody>
          <a:bodyPr/>
          <a:lstStyle/>
          <a:p>
            <a:r>
              <a:rPr lang="en-US" dirty="0"/>
              <a:t>General Class Licensing Conditions</a:t>
            </a:r>
            <a:endParaRPr lang="en-GB" dirty="0"/>
          </a:p>
        </p:txBody>
      </p:sp>
      <p:sp>
        <p:nvSpPr>
          <p:cNvPr id="5" name="Footer Placeholder 4">
            <a:extLst>
              <a:ext uri="{FF2B5EF4-FFF2-40B4-BE49-F238E27FC236}">
                <a16:creationId xmlns:a16="http://schemas.microsoft.com/office/drawing/2014/main" id="{C629A61A-7A30-4D12-DA6F-C675A659E7D1}"/>
              </a:ext>
            </a:extLst>
          </p:cNvPr>
          <p:cNvSpPr>
            <a:spLocks noGrp="1"/>
          </p:cNvSpPr>
          <p:nvPr>
            <p:ph type="ftr" sz="quarter" idx="14"/>
          </p:nvPr>
        </p:nvSpPr>
        <p:spPr/>
        <p:txBody>
          <a:bodyPr/>
          <a:lstStyle/>
          <a:p>
            <a:r>
              <a:rPr lang="en-US"/>
              <a:t>Restricted / Non-Sensitive</a:t>
            </a:r>
            <a:endParaRPr lang="en-US" dirty="0"/>
          </a:p>
        </p:txBody>
      </p:sp>
    </p:spTree>
    <p:extLst>
      <p:ext uri="{BB962C8B-B14F-4D97-AF65-F5344CB8AC3E}">
        <p14:creationId xmlns:p14="http://schemas.microsoft.com/office/powerpoint/2010/main" val="2755840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263D293-F2BF-434A-A1A2-D957DD3986A4}"/>
              </a:ext>
            </a:extLst>
          </p:cNvPr>
          <p:cNvSpPr txBox="1">
            <a:spLocks/>
          </p:cNvSpPr>
          <p:nvPr/>
        </p:nvSpPr>
        <p:spPr>
          <a:xfrm>
            <a:off x="1323511" y="208574"/>
            <a:ext cx="10652587" cy="58261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3600" kern="1200">
                <a:solidFill>
                  <a:srgbClr val="002060"/>
                </a:solidFill>
                <a:latin typeface="Myriad Pro"/>
                <a:ea typeface="+mj-ea"/>
                <a:cs typeface="Myriad Pro"/>
              </a:defRPr>
            </a:lvl1pPr>
          </a:lstStyle>
          <a:p>
            <a:pPr marL="0" lvl="1"/>
            <a:r>
              <a:rPr lang="en-US" sz="2800" b="1" dirty="0">
                <a:latin typeface="Arial" panose="020B0604020202020204" pitchFamily="34" charset="0"/>
                <a:cs typeface="Arial" panose="020B0604020202020204" pitchFamily="34" charset="0"/>
              </a:rPr>
              <a:t>Individual Licensing Conditions for E-Commerce Platforms intending to sell Type 1 Weapons</a:t>
            </a:r>
          </a:p>
        </p:txBody>
      </p:sp>
      <p:graphicFrame>
        <p:nvGraphicFramePr>
          <p:cNvPr id="7" name="Table 6">
            <a:extLst>
              <a:ext uri="{FF2B5EF4-FFF2-40B4-BE49-F238E27FC236}">
                <a16:creationId xmlns:a16="http://schemas.microsoft.com/office/drawing/2014/main" id="{A51C1BE3-9F7E-4594-99D5-EDD9362444BA}"/>
              </a:ext>
            </a:extLst>
          </p:cNvPr>
          <p:cNvGraphicFramePr>
            <a:graphicFrameLocks noGrp="1"/>
          </p:cNvGraphicFramePr>
          <p:nvPr>
            <p:extLst>
              <p:ext uri="{D42A27DB-BD31-4B8C-83A1-F6EECF244321}">
                <p14:modId xmlns:p14="http://schemas.microsoft.com/office/powerpoint/2010/main" val="1252921208"/>
              </p:ext>
            </p:extLst>
          </p:nvPr>
        </p:nvGraphicFramePr>
        <p:xfrm>
          <a:off x="1323513" y="1084080"/>
          <a:ext cx="10474788" cy="4968240"/>
        </p:xfrm>
        <a:graphic>
          <a:graphicData uri="http://schemas.openxmlformats.org/drawingml/2006/table">
            <a:tbl>
              <a:tblPr firstRow="1" bandRow="1">
                <a:tableStyleId>{5C22544A-7EE6-4342-B048-85BDC9FD1C3A}</a:tableStyleId>
              </a:tblPr>
              <a:tblGrid>
                <a:gridCol w="10474788">
                  <a:extLst>
                    <a:ext uri="{9D8B030D-6E8A-4147-A177-3AD203B41FA5}">
                      <a16:colId xmlns:a16="http://schemas.microsoft.com/office/drawing/2014/main" val="2566942576"/>
                    </a:ext>
                  </a:extLst>
                </a:gridCol>
              </a:tblGrid>
              <a:tr h="2429760">
                <a:tc>
                  <a:txBody>
                    <a:bodyPr/>
                    <a:lstStyle/>
                    <a:p>
                      <a:pPr marL="0" lvl="0" algn="just" defTabSz="914400" rtl="0" eaLnBrk="1" latinLnBrk="0" hangingPunct="1"/>
                      <a:r>
                        <a:rPr lang="en-US" sz="1600" b="0" kern="1200" dirty="0">
                          <a:solidFill>
                            <a:schemeClr val="dk1"/>
                          </a:solidFill>
                          <a:latin typeface="Arial" panose="020B0604020202020204" pitchFamily="34" charset="0"/>
                          <a:ea typeface="+mn-ea"/>
                          <a:cs typeface="Arial" panose="020B0604020202020204" pitchFamily="34" charset="0"/>
                        </a:rPr>
                        <a:t>1. The licensee may only supply the types of </a:t>
                      </a:r>
                      <a:r>
                        <a:rPr lang="en-SG" sz="1600" b="0" kern="1200" dirty="0">
                          <a:solidFill>
                            <a:schemeClr val="dk1"/>
                          </a:solidFill>
                          <a:latin typeface="Arial" panose="020B0604020202020204" pitchFamily="34" charset="0"/>
                          <a:ea typeface="+mn-ea"/>
                          <a:cs typeface="Arial" panose="020B0604020202020204" pitchFamily="34" charset="0"/>
                        </a:rPr>
                        <a:t>weapons as stated in the licence, </a:t>
                      </a:r>
                      <a:r>
                        <a:rPr lang="en-US" sz="1600" b="0" kern="1200" dirty="0">
                          <a:solidFill>
                            <a:schemeClr val="dk1"/>
                          </a:solidFill>
                          <a:latin typeface="Arial" panose="020B0604020202020204" pitchFamily="34" charset="0"/>
                          <a:ea typeface="+mn-ea"/>
                          <a:cs typeface="Arial" panose="020B0604020202020204" pitchFamily="34" charset="0"/>
                        </a:rPr>
                        <a:t>unless otherwise approved by the Licensing Officer in writing</a:t>
                      </a:r>
                      <a:r>
                        <a:rPr lang="en-SG" sz="1600" b="0" kern="1200" dirty="0">
                          <a:solidFill>
                            <a:schemeClr val="dk1"/>
                          </a:solidFill>
                          <a:latin typeface="Arial" panose="020B0604020202020204" pitchFamily="34" charset="0"/>
                          <a:ea typeface="+mn-ea"/>
                          <a:cs typeface="Arial" panose="020B0604020202020204" pitchFamily="34" charset="0"/>
                        </a:rPr>
                        <a:t>.</a:t>
                      </a:r>
                    </a:p>
                    <a:p>
                      <a:pPr marL="0" algn="just" defTabSz="914400" rtl="0" eaLnBrk="1" latinLnBrk="0" hangingPunct="1"/>
                      <a:r>
                        <a:rPr lang="en-US" sz="1600" b="0" kern="1200" dirty="0">
                          <a:solidFill>
                            <a:schemeClr val="dk1"/>
                          </a:solidFill>
                          <a:latin typeface="Arial" panose="020B0604020202020204" pitchFamily="34" charset="0"/>
                          <a:ea typeface="+mn-ea"/>
                          <a:cs typeface="Arial" panose="020B0604020202020204" pitchFamily="34" charset="0"/>
                        </a:rPr>
                        <a:t> </a:t>
                      </a:r>
                      <a:endParaRPr lang="en-SG" sz="1600" b="0" kern="1200" dirty="0">
                        <a:solidFill>
                          <a:schemeClr val="dk1"/>
                        </a:solidFill>
                        <a:latin typeface="Arial" panose="020B0604020202020204" pitchFamily="34" charset="0"/>
                        <a:ea typeface="+mn-ea"/>
                        <a:cs typeface="Arial" panose="020B0604020202020204" pitchFamily="34" charset="0"/>
                      </a:endParaRPr>
                    </a:p>
                    <a:p>
                      <a:pPr marL="0" lv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2. The licensee shall only store weapons in a storage place approved by the Licensing Officer, including any temporary storage; e.g. pending delivery, while arranging for transportation of weapons, and for repair.</a:t>
                      </a:r>
                    </a:p>
                    <a:p>
                      <a:pPr mar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 </a:t>
                      </a:r>
                    </a:p>
                    <a:p>
                      <a:pPr marL="0" lv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3. The licensee shall ensure that CCTV cameras and CCTV recording system(s) are installed and maintained at the storage premises.</a:t>
                      </a:r>
                    </a:p>
                    <a:p>
                      <a:endParaRPr lang="en-US" sz="1600" b="0" dirty="0">
                        <a:latin typeface="Arial" panose="020B0604020202020204" pitchFamily="34" charset="0"/>
                        <a:cs typeface="Arial" panose="020B0604020202020204" pitchFamily="34" charset="0"/>
                      </a:endParaRPr>
                    </a:p>
                    <a:p>
                      <a:pPr marL="0" lv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4. The licensee is required to maintain weapon stock records showing:</a:t>
                      </a:r>
                    </a:p>
                    <a:p>
                      <a:pPr marL="457200" lvl="1"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 - Date of Import / Export </a:t>
                      </a:r>
                    </a:p>
                    <a:p>
                      <a:pPr marL="457200" lvl="1" indent="0" algn="just" defTabSz="914400" rtl="0" eaLnBrk="1" latinLnBrk="0" hangingPunct="1">
                        <a:buFont typeface="+mj-lt"/>
                        <a:buNone/>
                      </a:pPr>
                      <a:r>
                        <a:rPr lang="en-GB" sz="1600" b="0" kern="1200" dirty="0">
                          <a:solidFill>
                            <a:schemeClr val="dk1"/>
                          </a:solidFill>
                          <a:latin typeface="Arial" panose="020B0604020202020204" pitchFamily="34" charset="0"/>
                          <a:ea typeface="+mn-ea"/>
                          <a:cs typeface="Arial" panose="020B0604020202020204" pitchFamily="34" charset="0"/>
                        </a:rPr>
                        <a:t> - Import / Export </a:t>
                      </a:r>
                      <a:r>
                        <a:rPr lang="en-SG" sz="1600" b="0" kern="1200" dirty="0">
                          <a:solidFill>
                            <a:schemeClr val="dk1"/>
                          </a:solidFill>
                          <a:latin typeface="Arial" panose="020B0604020202020204" pitchFamily="34" charset="0"/>
                          <a:ea typeface="+mn-ea"/>
                          <a:cs typeface="Arial" panose="020B0604020202020204" pitchFamily="34" charset="0"/>
                        </a:rPr>
                        <a:t>Licence Number</a:t>
                      </a:r>
                    </a:p>
                    <a:p>
                      <a:pPr marL="457200" lvl="1" indent="0" algn="just" defTabSz="914400" rtl="0" eaLnBrk="1" latinLnBrk="0" hangingPunct="1">
                        <a:buFont typeface="+mj-lt"/>
                        <a:buNone/>
                      </a:pPr>
                      <a:r>
                        <a:rPr lang="en-GB" sz="1600" b="0" kern="1200" dirty="0">
                          <a:solidFill>
                            <a:schemeClr val="dk1"/>
                          </a:solidFill>
                          <a:latin typeface="Arial" panose="020B0604020202020204" pitchFamily="34" charset="0"/>
                          <a:ea typeface="+mn-ea"/>
                          <a:cs typeface="Arial" panose="020B0604020202020204" pitchFamily="34" charset="0"/>
                        </a:rPr>
                        <a:t> - Date of </a:t>
                      </a:r>
                      <a:r>
                        <a:rPr lang="en-SG" sz="1600" b="0" kern="1200" dirty="0">
                          <a:solidFill>
                            <a:schemeClr val="dk1"/>
                          </a:solidFill>
                          <a:latin typeface="Arial" panose="020B0604020202020204" pitchFamily="34" charset="0"/>
                          <a:ea typeface="+mn-ea"/>
                          <a:cs typeface="Arial" panose="020B0604020202020204" pitchFamily="34" charset="0"/>
                        </a:rPr>
                        <a:t>Sales of Weapons</a:t>
                      </a:r>
                    </a:p>
                    <a:p>
                      <a:pPr marL="457200" lvl="1" indent="0" algn="just" defTabSz="914400" rtl="0" eaLnBrk="1" latinLnBrk="0" hangingPunct="1">
                        <a:buFont typeface="+mj-lt"/>
                        <a:buNone/>
                      </a:pPr>
                      <a:r>
                        <a:rPr lang="en-SG" sz="1600" b="0" kern="1200" dirty="0">
                          <a:solidFill>
                            <a:schemeClr val="dk1"/>
                          </a:solidFill>
                          <a:latin typeface="Arial" panose="020B0604020202020204" pitchFamily="34" charset="0"/>
                          <a:ea typeface="+mn-ea"/>
                          <a:cs typeface="Arial" panose="020B0604020202020204" pitchFamily="34" charset="0"/>
                        </a:rPr>
                        <a:t> - Supplier/Buyer including company’s name and ACRA or individual’s name and identity card number </a:t>
                      </a:r>
                    </a:p>
                    <a:p>
                      <a:pPr marL="457200" lvl="1" indent="0" algn="just" defTabSz="914400" rtl="0" eaLnBrk="1" latinLnBrk="0" hangingPunct="1">
                        <a:buFont typeface="+mj-lt"/>
                        <a:buNone/>
                      </a:pPr>
                      <a:r>
                        <a:rPr lang="en-GB" sz="1600" b="0" kern="1200" dirty="0">
                          <a:solidFill>
                            <a:schemeClr val="dk1"/>
                          </a:solidFill>
                          <a:latin typeface="Arial" panose="020B0604020202020204" pitchFamily="34" charset="0"/>
                          <a:ea typeface="+mn-ea"/>
                          <a:cs typeface="Arial" panose="020B0604020202020204" pitchFamily="34" charset="0"/>
                        </a:rPr>
                        <a:t> - Quantity and </a:t>
                      </a:r>
                      <a:r>
                        <a:rPr lang="en-SG" sz="1600" b="0" kern="1200" dirty="0">
                          <a:solidFill>
                            <a:schemeClr val="dk1"/>
                          </a:solidFill>
                          <a:latin typeface="Arial" panose="020B0604020202020204" pitchFamily="34" charset="0"/>
                          <a:ea typeface="+mn-ea"/>
                          <a:cs typeface="Arial" panose="020B0604020202020204" pitchFamily="34" charset="0"/>
                        </a:rPr>
                        <a:t>Types of Weapons</a:t>
                      </a:r>
                    </a:p>
                    <a:p>
                      <a:pPr marL="457200" lvl="1" indent="0" algn="just" defTabSz="914400" rtl="0" eaLnBrk="1" latinLnBrk="0" hangingPunct="1">
                        <a:buFont typeface="+mj-lt"/>
                        <a:buNone/>
                      </a:pPr>
                      <a:r>
                        <a:rPr lang="en-SG" sz="1600" b="0" kern="1200" dirty="0">
                          <a:solidFill>
                            <a:schemeClr val="dk1"/>
                          </a:solidFill>
                          <a:latin typeface="Arial" panose="020B0604020202020204" pitchFamily="34" charset="0"/>
                          <a:ea typeface="+mn-ea"/>
                          <a:cs typeface="Arial" panose="020B0604020202020204" pitchFamily="34" charset="0"/>
                        </a:rPr>
                        <a:t> - Acknowledgement of Police advisory by Buyer/Customer</a:t>
                      </a:r>
                      <a:endParaRPr lang="en-SG" sz="1600" b="0" dirty="0"/>
                    </a:p>
                    <a:p>
                      <a:endParaRPr lang="en-US" sz="1600" b="0" dirty="0">
                        <a:latin typeface="Arial" panose="020B0604020202020204" pitchFamily="34" charset="0"/>
                        <a:cs typeface="Arial" panose="020B0604020202020204" pitchFamily="34" charset="0"/>
                      </a:endParaRPr>
                    </a:p>
                    <a:p>
                      <a:pPr marL="0" lvl="0" algn="just" defTabSz="914400" rtl="0" eaLnBrk="1" latinLnBrk="0" hangingPunct="1"/>
                      <a:r>
                        <a:rPr lang="en-US" sz="1600" b="0" kern="1200" dirty="0">
                          <a:solidFill>
                            <a:schemeClr val="dk1"/>
                          </a:solidFill>
                          <a:latin typeface="Arial" panose="020B0604020202020204" pitchFamily="34" charset="0"/>
                          <a:ea typeface="+mn-ea"/>
                          <a:cs typeface="Arial" panose="020B0604020202020204" pitchFamily="34" charset="0"/>
                        </a:rPr>
                        <a:t>5. The licensee shall keep all stock and sales records for a period of not less than 3 years from the date the record is made. </a:t>
                      </a:r>
                      <a:endParaRPr lang="en-SG" sz="1600" b="0" kern="120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US" sz="1600" b="0" kern="1200" dirty="0">
                          <a:solidFill>
                            <a:schemeClr val="dk1"/>
                          </a:solidFill>
                          <a:latin typeface="Arial" panose="020B0604020202020204" pitchFamily="34" charset="0"/>
                          <a:ea typeface="+mn-ea"/>
                          <a:cs typeface="Arial" panose="020B0604020202020204" pitchFamily="34" charset="0"/>
                        </a:rPr>
                        <a:t> </a:t>
                      </a:r>
                      <a:endParaRPr lang="en-SG" sz="1600" b="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001008672"/>
                  </a:ext>
                </a:extLst>
              </a:tr>
            </a:tbl>
          </a:graphicData>
        </a:graphic>
      </p:graphicFrame>
      <p:sp>
        <p:nvSpPr>
          <p:cNvPr id="3" name="Footer Placeholder 11">
            <a:extLst>
              <a:ext uri="{FF2B5EF4-FFF2-40B4-BE49-F238E27FC236}">
                <a16:creationId xmlns:a16="http://schemas.microsoft.com/office/drawing/2014/main" id="{DA276024-C32C-2BD7-5959-074A377627BC}"/>
              </a:ext>
            </a:extLst>
          </p:cNvPr>
          <p:cNvSpPr txBox="1">
            <a:spLocks/>
          </p:cNvSpPr>
          <p:nvPr/>
        </p:nvSpPr>
        <p:spPr>
          <a:xfrm>
            <a:off x="1524000" y="63813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Tree>
    <p:extLst>
      <p:ext uri="{BB962C8B-B14F-4D97-AF65-F5344CB8AC3E}">
        <p14:creationId xmlns:p14="http://schemas.microsoft.com/office/powerpoint/2010/main" val="2749001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51C1BE3-9F7E-4594-99D5-EDD9362444BA}"/>
              </a:ext>
            </a:extLst>
          </p:cNvPr>
          <p:cNvGraphicFramePr>
            <a:graphicFrameLocks noGrp="1"/>
          </p:cNvGraphicFramePr>
          <p:nvPr>
            <p:extLst>
              <p:ext uri="{D42A27DB-BD31-4B8C-83A1-F6EECF244321}">
                <p14:modId xmlns:p14="http://schemas.microsoft.com/office/powerpoint/2010/main" val="818992827"/>
              </p:ext>
            </p:extLst>
          </p:nvPr>
        </p:nvGraphicFramePr>
        <p:xfrm>
          <a:off x="1196400" y="1005482"/>
          <a:ext cx="10881300" cy="5658644"/>
        </p:xfrm>
        <a:graphic>
          <a:graphicData uri="http://schemas.openxmlformats.org/drawingml/2006/table">
            <a:tbl>
              <a:tblPr firstRow="1" bandRow="1">
                <a:tableStyleId>{5C22544A-7EE6-4342-B048-85BDC9FD1C3A}</a:tableStyleId>
              </a:tblPr>
              <a:tblGrid>
                <a:gridCol w="10881300">
                  <a:extLst>
                    <a:ext uri="{9D8B030D-6E8A-4147-A177-3AD203B41FA5}">
                      <a16:colId xmlns:a16="http://schemas.microsoft.com/office/drawing/2014/main" val="2566942576"/>
                    </a:ext>
                  </a:extLst>
                </a:gridCol>
              </a:tblGrid>
              <a:tr h="565864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Arial" panose="020B0604020202020204" pitchFamily="34" charset="0"/>
                          <a:ea typeface="+mn-ea"/>
                          <a:cs typeface="Arial" panose="020B0604020202020204" pitchFamily="34" charset="0"/>
                        </a:rPr>
                        <a:t>6. The licensee shall ensure that the weapon is carried in a fully concealed bag or casing whilst being transported and shall take reasonable efforts to ensure that the weapon does not cause any undue alarm to the general public. This is in addition to the weapons being fully sheathed, where applicable. </a:t>
                      </a:r>
                      <a:endParaRPr lang="en-SG" sz="1600" b="0" kern="120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endParaRPr lang="en-SG" sz="1600" b="0" kern="1200" dirty="0">
                        <a:solidFill>
                          <a:schemeClr val="dk1"/>
                        </a:solidFill>
                        <a:latin typeface="Arial" panose="020B0604020202020204" pitchFamily="34" charset="0"/>
                        <a:ea typeface="+mn-ea"/>
                        <a:cs typeface="Arial" panose="020B0604020202020204" pitchFamily="34" charset="0"/>
                      </a:endParaRPr>
                    </a:p>
                    <a:p>
                      <a:pPr mar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7. The licensee must ensure that the buyer is issued with a licence to possess type 1 weapon. </a:t>
                      </a:r>
                    </a:p>
                    <a:p>
                      <a:pPr marL="0" algn="just" defTabSz="914400" rtl="0" eaLnBrk="1" latinLnBrk="0" hangingPunct="1"/>
                      <a:endParaRPr lang="en-SG" sz="1600" b="0" kern="1200" dirty="0">
                        <a:solidFill>
                          <a:schemeClr val="dk1"/>
                        </a:solidFill>
                        <a:latin typeface="Arial" panose="020B0604020202020204" pitchFamily="34" charset="0"/>
                        <a:ea typeface="+mn-ea"/>
                        <a:cs typeface="Arial" panose="020B0604020202020204" pitchFamily="34" charset="0"/>
                      </a:endParaRPr>
                    </a:p>
                    <a:p>
                      <a:pPr marL="0" lv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8. The licensee must verify the age of buyers to ensure that weapons are not sold to person below 18 years old. </a:t>
                      </a:r>
                    </a:p>
                    <a:p>
                      <a:pPr marL="0" lvl="0" algn="just" defTabSz="914400" rtl="0" eaLnBrk="1" latinLnBrk="0" hangingPunct="1"/>
                      <a:endParaRPr lang="en-SG" sz="1600" b="0" kern="1200" dirty="0">
                        <a:solidFill>
                          <a:schemeClr val="dk1"/>
                        </a:solidFill>
                        <a:latin typeface="Arial" panose="020B0604020202020204" pitchFamily="34" charset="0"/>
                        <a:ea typeface="+mn-ea"/>
                        <a:cs typeface="Arial" panose="020B0604020202020204" pitchFamily="34" charset="0"/>
                      </a:endParaRPr>
                    </a:p>
                    <a:p>
                      <a:pPr marL="0" lvl="0" algn="just" defTabSz="914400" rtl="0" eaLnBrk="1" latinLnBrk="0" hangingPunct="1"/>
                      <a:r>
                        <a:rPr lang="en-US" sz="1600" b="0" kern="1200" dirty="0">
                          <a:solidFill>
                            <a:schemeClr val="dk1"/>
                          </a:solidFill>
                          <a:latin typeface="Arial" panose="020B0604020202020204" pitchFamily="34" charset="0"/>
                          <a:ea typeface="+mn-ea"/>
                          <a:cs typeface="Arial" panose="020B0604020202020204" pitchFamily="34" charset="0"/>
                        </a:rPr>
                        <a:t>9. Where any weapon needs to be disposed of, the licensee shall dispose of it in such a manner as prescribed by the Licensing Officer. </a:t>
                      </a:r>
                      <a:endParaRPr lang="en-SG" sz="1600" b="0" kern="1200" dirty="0">
                        <a:solidFill>
                          <a:schemeClr val="dk1"/>
                        </a:solidFill>
                        <a:latin typeface="Arial" panose="020B0604020202020204" pitchFamily="34" charset="0"/>
                        <a:ea typeface="+mn-ea"/>
                        <a:cs typeface="Arial" panose="020B0604020202020204" pitchFamily="34" charset="0"/>
                      </a:endParaRPr>
                    </a:p>
                    <a:p>
                      <a:pPr marL="0" lv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 </a:t>
                      </a:r>
                    </a:p>
                    <a:p>
                      <a:pPr marL="0" lvl="0" algn="just" defTabSz="914400" rtl="0" eaLnBrk="1" latinLnBrk="0" hangingPunct="1"/>
                      <a:r>
                        <a:rPr lang="en-SG" sz="1600" b="0" kern="1200" dirty="0">
                          <a:solidFill>
                            <a:schemeClr val="dk1"/>
                          </a:solidFill>
                          <a:latin typeface="Arial" panose="020B0604020202020204" pitchFamily="34" charset="0"/>
                          <a:ea typeface="+mn-ea"/>
                          <a:cs typeface="Arial" panose="020B0604020202020204" pitchFamily="34" charset="0"/>
                        </a:rPr>
                        <a:t>10. The licensee is required to obtain the Licensing Officer’s approval before employing any prospective employees to handle weapons, by submitting an “Application for Submission of Particulars of New Employee”.</a:t>
                      </a:r>
                    </a:p>
                    <a:p>
                      <a:pPr marL="0" lvl="0" algn="just" defTabSz="914400" rtl="0" eaLnBrk="1" latinLnBrk="0" hangingPunct="1"/>
                      <a:endParaRPr lang="en-SG" sz="1600" b="0" kern="1200" dirty="0">
                        <a:solidFill>
                          <a:schemeClr val="dk1"/>
                        </a:solidFill>
                        <a:latin typeface="Arial" panose="020B0604020202020204" pitchFamily="34" charset="0"/>
                        <a:ea typeface="+mn-ea"/>
                        <a:cs typeface="Arial" panose="020B0604020202020204" pitchFamily="34" charset="0"/>
                      </a:endParaRPr>
                    </a:p>
                    <a:p>
                      <a:pPr lvl="0" algn="just"/>
                      <a:r>
                        <a:rPr lang="en-SG" sz="1600" b="0" kern="1200" dirty="0">
                          <a:solidFill>
                            <a:schemeClr val="dk1"/>
                          </a:solidFill>
                          <a:latin typeface="Arial" panose="020B0604020202020204" pitchFamily="34" charset="0"/>
                          <a:ea typeface="+mn-ea"/>
                          <a:cs typeface="Arial" panose="020B0604020202020204" pitchFamily="34" charset="0"/>
                        </a:rPr>
                        <a:t>11. Where any person ceases to be employed by the licensee, the licensee shall notify the Licensing Officer within 7 days of the cessation of employment by submitting an “Application for Deletion of Employee”. </a:t>
                      </a:r>
                    </a:p>
                    <a:p>
                      <a:pPr algn="just"/>
                      <a:r>
                        <a:rPr lang="en-SG" sz="1600" b="0" kern="1200" dirty="0">
                          <a:solidFill>
                            <a:schemeClr val="dk1"/>
                          </a:solidFill>
                          <a:latin typeface="Arial" panose="020B0604020202020204" pitchFamily="34" charset="0"/>
                          <a:ea typeface="+mn-ea"/>
                          <a:cs typeface="Arial" panose="020B0604020202020204" pitchFamily="34" charset="0"/>
                        </a:rPr>
                        <a:t> </a:t>
                      </a:r>
                    </a:p>
                    <a:p>
                      <a:pPr lvl="0" algn="just"/>
                      <a:r>
                        <a:rPr lang="en-US" sz="1600" b="0" kern="1200" dirty="0">
                          <a:solidFill>
                            <a:schemeClr val="dk1"/>
                          </a:solidFill>
                          <a:latin typeface="Arial" panose="020B0604020202020204" pitchFamily="34" charset="0"/>
                          <a:ea typeface="+mn-ea"/>
                          <a:cs typeface="Arial" panose="020B0604020202020204" pitchFamily="34" charset="0"/>
                        </a:rPr>
                        <a:t>12. The licensee shall notify the Licensing Officer of any change to the business address, at least 7 days before the change takes effect.</a:t>
                      </a:r>
                      <a:endParaRPr lang="en-SG" sz="1600" b="0" kern="1200" dirty="0">
                        <a:solidFill>
                          <a:schemeClr val="dk1"/>
                        </a:solidFill>
                        <a:latin typeface="Arial" panose="020B0604020202020204" pitchFamily="34" charset="0"/>
                        <a:ea typeface="+mn-ea"/>
                        <a:cs typeface="Arial" panose="020B0604020202020204" pitchFamily="34" charset="0"/>
                      </a:endParaRPr>
                    </a:p>
                    <a:p>
                      <a:pPr algn="just"/>
                      <a:r>
                        <a:rPr lang="en-SG" sz="1600" b="0" kern="1200" dirty="0">
                          <a:solidFill>
                            <a:schemeClr val="dk1"/>
                          </a:solidFill>
                          <a:latin typeface="Arial" panose="020B0604020202020204" pitchFamily="34" charset="0"/>
                          <a:ea typeface="+mn-ea"/>
                          <a:cs typeface="Arial" panose="020B0604020202020204" pitchFamily="34" charset="0"/>
                        </a:rPr>
                        <a:t> </a:t>
                      </a:r>
                    </a:p>
                    <a:p>
                      <a:pPr lvl="0" algn="just"/>
                      <a:r>
                        <a:rPr lang="en-US" sz="1600" b="0" kern="1200" dirty="0">
                          <a:solidFill>
                            <a:schemeClr val="dk1"/>
                          </a:solidFill>
                          <a:latin typeface="Arial" panose="020B0604020202020204" pitchFamily="34" charset="0"/>
                          <a:ea typeface="+mn-ea"/>
                          <a:cs typeface="Arial" panose="020B0604020202020204" pitchFamily="34" charset="0"/>
                        </a:rPr>
                        <a:t>13. The licensee shall immediately notify the Police if there is any loss of weapons or security or safety related incident.</a:t>
                      </a:r>
                      <a:endParaRPr lang="en-SG" sz="1600" b="0" kern="1200" dirty="0">
                        <a:solidFill>
                          <a:schemeClr val="dk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001008672"/>
                  </a:ext>
                </a:extLst>
              </a:tr>
            </a:tbl>
          </a:graphicData>
        </a:graphic>
      </p:graphicFrame>
      <p:sp>
        <p:nvSpPr>
          <p:cNvPr id="5" name="Title 3">
            <a:extLst>
              <a:ext uri="{FF2B5EF4-FFF2-40B4-BE49-F238E27FC236}">
                <a16:creationId xmlns:a16="http://schemas.microsoft.com/office/drawing/2014/main" id="{818C1BA4-074C-0B59-92A5-AD5E5B882196}"/>
              </a:ext>
            </a:extLst>
          </p:cNvPr>
          <p:cNvSpPr txBox="1">
            <a:spLocks/>
          </p:cNvSpPr>
          <p:nvPr/>
        </p:nvSpPr>
        <p:spPr>
          <a:xfrm>
            <a:off x="1351004" y="193874"/>
            <a:ext cx="10726695" cy="58261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3600" kern="1200">
                <a:solidFill>
                  <a:srgbClr val="002060"/>
                </a:solidFill>
                <a:latin typeface="Myriad Pro"/>
                <a:ea typeface="+mj-ea"/>
                <a:cs typeface="Myriad Pro"/>
              </a:defRPr>
            </a:lvl1pPr>
          </a:lstStyle>
          <a:p>
            <a:pPr marL="0" lvl="1"/>
            <a:r>
              <a:rPr lang="en-US" sz="2800" b="1" dirty="0">
                <a:latin typeface="Arial" panose="020B0604020202020204" pitchFamily="34" charset="0"/>
                <a:cs typeface="Arial" panose="020B0604020202020204" pitchFamily="34" charset="0"/>
              </a:rPr>
              <a:t>Individual Licensing Conditions for E-Commerce Platforms intending to sell Type 1 Weapons (</a:t>
            </a:r>
            <a:r>
              <a:rPr lang="en-US" sz="2800" b="1" dirty="0" err="1">
                <a:latin typeface="Arial" panose="020B0604020202020204" pitchFamily="34" charset="0"/>
                <a:cs typeface="Arial" panose="020B0604020202020204" pitchFamily="34" charset="0"/>
              </a:rPr>
              <a:t>Con’t</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2583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E89E-3FEC-4B1E-B220-8589A01A6442}"/>
              </a:ext>
            </a:extLst>
          </p:cNvPr>
          <p:cNvSpPr>
            <a:spLocks noGrp="1"/>
          </p:cNvSpPr>
          <p:nvPr>
            <p:ph type="title"/>
          </p:nvPr>
        </p:nvSpPr>
        <p:spPr>
          <a:xfrm>
            <a:off x="1293340" y="142954"/>
            <a:ext cx="10898660" cy="587613"/>
          </a:xfrm>
        </p:spPr>
        <p:txBody>
          <a:bodyPr>
            <a:normAutofit fontScale="90000"/>
          </a:bodyPr>
          <a:lstStyle/>
          <a:p>
            <a:r>
              <a:rPr lang="en-US" sz="2800" dirty="0">
                <a:solidFill>
                  <a:schemeClr val="tx1"/>
                </a:solidFill>
              </a:rPr>
              <a:t>Class Licensing Conditions for E-Commerce Platforms intending to sell Type 2 Weapons </a:t>
            </a:r>
            <a:r>
              <a:rPr lang="en-US" sz="2200" dirty="0">
                <a:solidFill>
                  <a:schemeClr val="tx1"/>
                </a:solidFill>
              </a:rPr>
              <a:t>(</a:t>
            </a:r>
            <a:r>
              <a:rPr lang="en-US" sz="2200" dirty="0">
                <a:solidFill>
                  <a:schemeClr val="tx1"/>
                </a:solidFill>
                <a:latin typeface="Arial" panose="020B0604020202020204" pitchFamily="34" charset="0"/>
                <a:cs typeface="Arial" panose="020B0604020202020204" pitchFamily="34" charset="0"/>
              </a:rPr>
              <a:t>Platforms that have </a:t>
            </a:r>
            <a:r>
              <a:rPr lang="en-US" sz="2200" u="sng" dirty="0">
                <a:solidFill>
                  <a:schemeClr val="tx1"/>
                </a:solidFill>
                <a:latin typeface="Arial" panose="020B0604020202020204" pitchFamily="34" charset="0"/>
                <a:cs typeface="Arial" panose="020B0604020202020204" pitchFamily="34" charset="0"/>
              </a:rPr>
              <a:t>some</a:t>
            </a:r>
            <a:r>
              <a:rPr lang="en-US" sz="2200" dirty="0">
                <a:solidFill>
                  <a:schemeClr val="tx1"/>
                </a:solidFill>
                <a:latin typeface="Arial" panose="020B0604020202020204" pitchFamily="34" charset="0"/>
                <a:cs typeface="Arial" panose="020B0604020202020204" pitchFamily="34" charset="0"/>
              </a:rPr>
              <a:t> control over the weapon)</a:t>
            </a:r>
            <a:br>
              <a:rPr lang="en-SG" sz="2800" dirty="0">
                <a:solidFill>
                  <a:schemeClr val="tx1"/>
                </a:solidFill>
                <a:latin typeface="Arial" panose="020B0604020202020204" pitchFamily="34" charset="0"/>
                <a:cs typeface="Arial" panose="020B0604020202020204" pitchFamily="34" charset="0"/>
              </a:rPr>
            </a:br>
            <a:endParaRPr lang="en-SG" sz="2800" dirty="0">
              <a:solidFill>
                <a:schemeClr val="tx1"/>
              </a:solidFill>
            </a:endParaRPr>
          </a:p>
        </p:txBody>
      </p:sp>
      <p:sp>
        <p:nvSpPr>
          <p:cNvPr id="3" name="Slide Number Placeholder 2">
            <a:extLst>
              <a:ext uri="{FF2B5EF4-FFF2-40B4-BE49-F238E27FC236}">
                <a16:creationId xmlns:a16="http://schemas.microsoft.com/office/drawing/2014/main" id="{6523267A-ACC1-471D-96FC-D8C5F3A41960}"/>
              </a:ext>
            </a:extLst>
          </p:cNvPr>
          <p:cNvSpPr>
            <a:spLocks noGrp="1"/>
          </p:cNvSpPr>
          <p:nvPr>
            <p:ph type="sldNum" sz="quarter" idx="11"/>
          </p:nvPr>
        </p:nvSpPr>
        <p:spPr/>
        <p:txBody>
          <a:bodyPr/>
          <a:lstStyle/>
          <a:p>
            <a:pPr>
              <a:defRPr/>
            </a:pPr>
            <a:fld id="{1D2525CE-9B80-4CAE-848B-B348B601F90F}" type="slidenum">
              <a:rPr lang="en-GB" altLang="en-US" smtClean="0"/>
              <a:pPr>
                <a:defRPr/>
              </a:pPr>
              <a:t>47</a:t>
            </a:fld>
            <a:endParaRPr lang="en-GB" altLang="en-US" dirty="0"/>
          </a:p>
        </p:txBody>
      </p:sp>
      <p:graphicFrame>
        <p:nvGraphicFramePr>
          <p:cNvPr id="6" name="Table 6">
            <a:extLst>
              <a:ext uri="{FF2B5EF4-FFF2-40B4-BE49-F238E27FC236}">
                <a16:creationId xmlns:a16="http://schemas.microsoft.com/office/drawing/2014/main" id="{74459818-FAEA-4FE6-9DC4-B1C6DA87AEFC}"/>
              </a:ext>
            </a:extLst>
          </p:cNvPr>
          <p:cNvGraphicFramePr>
            <a:graphicFrameLocks noGrp="1"/>
          </p:cNvGraphicFramePr>
          <p:nvPr>
            <p:extLst>
              <p:ext uri="{D42A27DB-BD31-4B8C-83A1-F6EECF244321}">
                <p14:modId xmlns:p14="http://schemas.microsoft.com/office/powerpoint/2010/main" val="2067606181"/>
              </p:ext>
            </p:extLst>
          </p:nvPr>
        </p:nvGraphicFramePr>
        <p:xfrm>
          <a:off x="1233441" y="914400"/>
          <a:ext cx="10764117" cy="5943600"/>
        </p:xfrm>
        <a:graphic>
          <a:graphicData uri="http://schemas.openxmlformats.org/drawingml/2006/table">
            <a:tbl>
              <a:tblPr firstRow="1" bandRow="1">
                <a:tableStyleId>{5C22544A-7EE6-4342-B048-85BDC9FD1C3A}</a:tableStyleId>
              </a:tblPr>
              <a:tblGrid>
                <a:gridCol w="10764117">
                  <a:extLst>
                    <a:ext uri="{9D8B030D-6E8A-4147-A177-3AD203B41FA5}">
                      <a16:colId xmlns:a16="http://schemas.microsoft.com/office/drawing/2014/main" val="2566942576"/>
                    </a:ext>
                  </a:extLst>
                </a:gridCol>
              </a:tblGrid>
              <a:tr h="5368846">
                <a:tc>
                  <a:txBody>
                    <a:bodyPr/>
                    <a:lstStyle/>
                    <a:p>
                      <a:pPr marL="342900" indent="-342900" algn="just">
                        <a:buAutoNum type="arabicPeriod"/>
                      </a:pPr>
                      <a:r>
                        <a:rPr lang="en-US" sz="1600" b="0" dirty="0">
                          <a:solidFill>
                            <a:schemeClr val="tx1"/>
                          </a:solidFill>
                          <a:latin typeface="Arial" panose="020B0604020202020204" pitchFamily="34" charset="0"/>
                          <a:cs typeface="Arial" panose="020B0604020202020204" pitchFamily="34" charset="0"/>
                        </a:rPr>
                        <a:t>The class licensee may supply the types of weapons that are covered by the class licence framework, i.e. Type 2 weapons.</a:t>
                      </a:r>
                    </a:p>
                    <a:p>
                      <a:pPr algn="just"/>
                      <a:endParaRPr lang="en-US" sz="1600" b="0" dirty="0">
                        <a:solidFill>
                          <a:schemeClr val="tx1"/>
                        </a:solidFill>
                        <a:latin typeface="Arial" panose="020B0604020202020204" pitchFamily="34" charset="0"/>
                        <a:cs typeface="Arial" panose="020B0604020202020204" pitchFamily="34" charset="0"/>
                      </a:endParaRPr>
                    </a:p>
                    <a:p>
                      <a:pPr algn="just"/>
                      <a:r>
                        <a:rPr lang="en-US" sz="1600" b="0" dirty="0">
                          <a:solidFill>
                            <a:schemeClr val="tx1"/>
                          </a:solidFill>
                          <a:latin typeface="Arial" panose="020B0604020202020204" pitchFamily="34" charset="0"/>
                          <a:cs typeface="Arial" panose="020B0604020202020204" pitchFamily="34" charset="0"/>
                        </a:rPr>
                        <a:t>2. The class licensee must take reasonable precautions to ensure that the weapon —</a:t>
                      </a:r>
                    </a:p>
                    <a:p>
                      <a:pPr algn="just"/>
                      <a:r>
                        <a:rPr lang="en-US" sz="1600" b="0" dirty="0">
                          <a:solidFill>
                            <a:schemeClr val="tx1"/>
                          </a:solidFill>
                          <a:latin typeface="Arial" panose="020B0604020202020204" pitchFamily="34" charset="0"/>
                          <a:cs typeface="Arial" panose="020B0604020202020204" pitchFamily="34" charset="0"/>
                        </a:rPr>
                        <a:t>	a)	is not lost or stolen; and</a:t>
                      </a:r>
                    </a:p>
                    <a:p>
                      <a:pPr algn="just"/>
                      <a:r>
                        <a:rPr lang="en-US" sz="1600" b="0" dirty="0">
                          <a:solidFill>
                            <a:schemeClr val="tx1"/>
                          </a:solidFill>
                          <a:latin typeface="Arial" panose="020B0604020202020204" pitchFamily="34" charset="0"/>
                          <a:cs typeface="Arial" panose="020B0604020202020204" pitchFamily="34" charset="0"/>
                        </a:rPr>
                        <a:t>	b)	is not accessible or transferred to anyone else who is not authorised</a:t>
                      </a:r>
                    </a:p>
                    <a:p>
                      <a:pPr algn="just"/>
                      <a:endParaRPr lang="en-US" sz="1600" b="0" dirty="0">
                        <a:solidFill>
                          <a:schemeClr val="tx1"/>
                        </a:solidFill>
                        <a:latin typeface="Arial" panose="020B0604020202020204" pitchFamily="34" charset="0"/>
                        <a:cs typeface="Arial" panose="020B0604020202020204" pitchFamily="34" charset="0"/>
                      </a:endParaRPr>
                    </a:p>
                    <a:p>
                      <a:pPr algn="just"/>
                      <a:r>
                        <a:rPr lang="en-US" sz="1600" b="0" dirty="0">
                          <a:solidFill>
                            <a:schemeClr val="tx1"/>
                          </a:solidFill>
                          <a:latin typeface="Arial" panose="020B0604020202020204" pitchFamily="34" charset="0"/>
                          <a:cs typeface="Arial" panose="020B0604020202020204" pitchFamily="34" charset="0"/>
                        </a:rPr>
                        <a:t>3. The class licensee must take reasonable precautions to protect other people from alarm relating to the licensee carrying out the regulated activity authorised by the class licence. </a:t>
                      </a:r>
                    </a:p>
                    <a:p>
                      <a:pPr algn="just"/>
                      <a:endParaRPr lang="en-US" sz="1600" b="0" dirty="0">
                        <a:solidFill>
                          <a:schemeClr val="tx1"/>
                        </a:solidFill>
                        <a:latin typeface="Arial" panose="020B0604020202020204" pitchFamily="34" charset="0"/>
                        <a:cs typeface="Arial" panose="020B0604020202020204" pitchFamily="34" charset="0"/>
                      </a:endParaRPr>
                    </a:p>
                    <a:p>
                      <a:pPr algn="just"/>
                      <a:r>
                        <a:rPr lang="en-US" sz="1600" b="0" dirty="0">
                          <a:solidFill>
                            <a:schemeClr val="tx1"/>
                          </a:solidFill>
                          <a:latin typeface="Arial" panose="020B0604020202020204" pitchFamily="34" charset="0"/>
                          <a:cs typeface="Arial" panose="020B0604020202020204" pitchFamily="34" charset="0"/>
                        </a:rPr>
                        <a:t>4. The class licensee must take all reasonably practicable steps to ensure that no Type 2 weapon is supplied by the class licensee to —</a:t>
                      </a:r>
                    </a:p>
                    <a:p>
                      <a:pPr marL="808038" indent="-363538"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an individual who is underage (below 18 years old);  </a:t>
                      </a:r>
                    </a:p>
                    <a:p>
                      <a:pPr marL="808038" indent="-363538"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an individual who does not first produce evidence to the licensee purporting to show that that individual is not underaged; or</a:t>
                      </a:r>
                    </a:p>
                    <a:p>
                      <a:pPr marL="808038" indent="-363538"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a person who does not first produce to the class licensee acceptable proof of the person’s authorisation by or under the Act to possess the Type 2 weapon.</a:t>
                      </a:r>
                    </a:p>
                    <a:p>
                      <a:pPr algn="just"/>
                      <a:endParaRPr lang="en-US" sz="1600" b="0" dirty="0">
                        <a:solidFill>
                          <a:schemeClr val="tx1"/>
                        </a:solidFill>
                        <a:latin typeface="Arial" panose="020B0604020202020204" pitchFamily="34" charset="0"/>
                        <a:cs typeface="Arial" panose="020B0604020202020204" pitchFamily="34" charset="0"/>
                      </a:endParaRPr>
                    </a:p>
                    <a:p>
                      <a:pPr algn="just"/>
                      <a:r>
                        <a:rPr lang="en-US" sz="1600" b="0" dirty="0">
                          <a:solidFill>
                            <a:schemeClr val="tx1"/>
                          </a:solidFill>
                          <a:latin typeface="Arial" panose="020B0604020202020204" pitchFamily="34" charset="0"/>
                          <a:cs typeface="Arial" panose="020B0604020202020204" pitchFamily="34" charset="0"/>
                        </a:rPr>
                        <a:t>5. The class licensee is required to maintain stock books/records for at least 3 years, showing the following particulars:</a:t>
                      </a:r>
                    </a:p>
                    <a:p>
                      <a:pPr marL="808038" indent="-342900"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Date of Sales of Weapons</a:t>
                      </a:r>
                    </a:p>
                    <a:p>
                      <a:pPr marL="808038" indent="-342900"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Particulars of Buyer, including name, identity card number</a:t>
                      </a:r>
                    </a:p>
                    <a:p>
                      <a:pPr marL="808038" indent="-342900"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Quantity and Types of Weapons</a:t>
                      </a:r>
                    </a:p>
                    <a:p>
                      <a:pPr marL="808038" indent="-342900" algn="just">
                        <a:buFont typeface="+mj-lt"/>
                        <a:buAutoNum type="alphaLcParenR"/>
                      </a:pPr>
                      <a:r>
                        <a:rPr lang="en-US" sz="1600" b="0" dirty="0">
                          <a:solidFill>
                            <a:schemeClr val="tx1"/>
                          </a:solidFill>
                          <a:latin typeface="Arial" panose="020B0604020202020204" pitchFamily="34" charset="0"/>
                          <a:cs typeface="Arial" panose="020B0604020202020204" pitchFamily="34" charset="0"/>
                        </a:rPr>
                        <a:t>Acknowledgement of Police advisory by Buyer/Customer</a:t>
                      </a:r>
                    </a:p>
                  </a:txBody>
                  <a:tcPr>
                    <a:solidFill>
                      <a:schemeClr val="tx2">
                        <a:lumMod val="20000"/>
                        <a:lumOff val="80000"/>
                      </a:schemeClr>
                    </a:solidFill>
                  </a:tcPr>
                </a:tc>
                <a:extLst>
                  <a:ext uri="{0D108BD9-81ED-4DB2-BD59-A6C34878D82A}">
                    <a16:rowId xmlns:a16="http://schemas.microsoft.com/office/drawing/2014/main" val="4001008672"/>
                  </a:ext>
                </a:extLst>
              </a:tr>
            </a:tbl>
          </a:graphicData>
        </a:graphic>
      </p:graphicFrame>
    </p:spTree>
    <p:extLst>
      <p:ext uri="{BB962C8B-B14F-4D97-AF65-F5344CB8AC3E}">
        <p14:creationId xmlns:p14="http://schemas.microsoft.com/office/powerpoint/2010/main" val="1978889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E89E-3FEC-4B1E-B220-8589A01A6442}"/>
              </a:ext>
            </a:extLst>
          </p:cNvPr>
          <p:cNvSpPr>
            <a:spLocks noGrp="1"/>
          </p:cNvSpPr>
          <p:nvPr>
            <p:ph type="title"/>
          </p:nvPr>
        </p:nvSpPr>
        <p:spPr>
          <a:xfrm>
            <a:off x="1438982" y="190201"/>
            <a:ext cx="10306347" cy="587613"/>
          </a:xfrm>
        </p:spPr>
        <p:txBody>
          <a:bodyPr>
            <a:normAutofit fontScale="90000"/>
          </a:bodyPr>
          <a:lstStyle/>
          <a:p>
            <a:r>
              <a:rPr lang="en-US" sz="2800" dirty="0">
                <a:solidFill>
                  <a:schemeClr val="tx1"/>
                </a:solidFill>
              </a:rPr>
              <a:t>Class Licensing Conditions for E-Commerce Platforms intending to sell Type 2 Weapons </a:t>
            </a:r>
            <a:r>
              <a:rPr lang="en-US" sz="2000" dirty="0">
                <a:solidFill>
                  <a:schemeClr val="tx1"/>
                </a:solidFill>
              </a:rPr>
              <a:t>(</a:t>
            </a:r>
            <a:r>
              <a:rPr lang="en-US" sz="2000" dirty="0">
                <a:solidFill>
                  <a:schemeClr val="tx1"/>
                </a:solidFill>
                <a:latin typeface="Arial" panose="020B0604020202020204" pitchFamily="34" charset="0"/>
                <a:cs typeface="Arial" panose="020B0604020202020204" pitchFamily="34" charset="0"/>
              </a:rPr>
              <a:t>Platforms that </a:t>
            </a:r>
            <a:r>
              <a:rPr lang="en-US" sz="2000" u="sng" dirty="0">
                <a:solidFill>
                  <a:schemeClr val="tx1"/>
                </a:solidFill>
                <a:latin typeface="Arial" panose="020B0604020202020204" pitchFamily="34" charset="0"/>
                <a:cs typeface="Arial" panose="020B0604020202020204" pitchFamily="34" charset="0"/>
              </a:rPr>
              <a:t>do not </a:t>
            </a:r>
            <a:r>
              <a:rPr lang="en-US" sz="2000" dirty="0">
                <a:solidFill>
                  <a:schemeClr val="tx1"/>
                </a:solidFill>
                <a:latin typeface="Arial" panose="020B0604020202020204" pitchFamily="34" charset="0"/>
                <a:cs typeface="Arial" panose="020B0604020202020204" pitchFamily="34" charset="0"/>
              </a:rPr>
              <a:t>physically handle the weapon)</a:t>
            </a:r>
            <a:br>
              <a:rPr lang="en-SG" sz="2800" dirty="0">
                <a:solidFill>
                  <a:schemeClr val="tx1"/>
                </a:solidFill>
                <a:latin typeface="Arial" panose="020B0604020202020204" pitchFamily="34" charset="0"/>
                <a:cs typeface="Arial" panose="020B0604020202020204" pitchFamily="34" charset="0"/>
              </a:rPr>
            </a:br>
            <a:endParaRPr lang="en-SG" sz="2800" dirty="0">
              <a:solidFill>
                <a:schemeClr val="tx1"/>
              </a:solidFill>
            </a:endParaRPr>
          </a:p>
        </p:txBody>
      </p:sp>
      <p:graphicFrame>
        <p:nvGraphicFramePr>
          <p:cNvPr id="6" name="Table 6">
            <a:extLst>
              <a:ext uri="{FF2B5EF4-FFF2-40B4-BE49-F238E27FC236}">
                <a16:creationId xmlns:a16="http://schemas.microsoft.com/office/drawing/2014/main" id="{74459818-FAEA-4FE6-9DC4-B1C6DA87AEFC}"/>
              </a:ext>
            </a:extLst>
          </p:cNvPr>
          <p:cNvGraphicFramePr>
            <a:graphicFrameLocks noGrp="1"/>
          </p:cNvGraphicFramePr>
          <p:nvPr>
            <p:extLst>
              <p:ext uri="{D42A27DB-BD31-4B8C-83A1-F6EECF244321}">
                <p14:modId xmlns:p14="http://schemas.microsoft.com/office/powerpoint/2010/main" val="2584157862"/>
              </p:ext>
            </p:extLst>
          </p:nvPr>
        </p:nvGraphicFramePr>
        <p:xfrm>
          <a:off x="1291460" y="1150883"/>
          <a:ext cx="10636928" cy="4929303"/>
        </p:xfrm>
        <a:graphic>
          <a:graphicData uri="http://schemas.openxmlformats.org/drawingml/2006/table">
            <a:tbl>
              <a:tblPr firstRow="1" bandRow="1">
                <a:tableStyleId>{5C22544A-7EE6-4342-B048-85BDC9FD1C3A}</a:tableStyleId>
              </a:tblPr>
              <a:tblGrid>
                <a:gridCol w="10636928">
                  <a:extLst>
                    <a:ext uri="{9D8B030D-6E8A-4147-A177-3AD203B41FA5}">
                      <a16:colId xmlns:a16="http://schemas.microsoft.com/office/drawing/2014/main" val="2566942576"/>
                    </a:ext>
                  </a:extLst>
                </a:gridCol>
              </a:tblGrid>
              <a:tr h="4929303">
                <a:tc>
                  <a:txBody>
                    <a:bodyPr/>
                    <a:lstStyle/>
                    <a:p>
                      <a:pPr algn="just"/>
                      <a:r>
                        <a:rPr lang="en-US" sz="1800" b="0" dirty="0">
                          <a:solidFill>
                            <a:schemeClr val="tx1"/>
                          </a:solidFill>
                          <a:latin typeface="Arial" panose="020B0604020202020204" pitchFamily="34" charset="0"/>
                          <a:cs typeface="Arial" panose="020B0604020202020204" pitchFamily="34" charset="0"/>
                        </a:rPr>
                        <a:t>1. The class licensee must take all reasonably practicable steps to ensure that no Type 2 weapon is supplied by the class licensee to —</a:t>
                      </a:r>
                    </a:p>
                    <a:p>
                      <a:pPr marL="808038" indent="-363538"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an individual who is underage (below 18 years old);  </a:t>
                      </a:r>
                    </a:p>
                    <a:p>
                      <a:pPr marL="808038" indent="-363538"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an individual who does not first produce evidence to the licensee purporting to show that that individual is not underaged; or</a:t>
                      </a:r>
                    </a:p>
                    <a:p>
                      <a:pPr marL="808038" indent="-363538"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a person who does not first produce to the class licensee acceptable proof of the person’s authorisation by or under the Act to possess the Type 2 weapon.</a:t>
                      </a:r>
                    </a:p>
                    <a:p>
                      <a:pPr algn="just"/>
                      <a:endParaRPr lang="en-US" sz="1800" b="0" dirty="0">
                        <a:solidFill>
                          <a:schemeClr val="tx1"/>
                        </a:solidFill>
                        <a:latin typeface="Arial" panose="020B0604020202020204" pitchFamily="34" charset="0"/>
                        <a:cs typeface="Arial" panose="020B0604020202020204" pitchFamily="34" charset="0"/>
                      </a:endParaRPr>
                    </a:p>
                    <a:p>
                      <a:pPr algn="just"/>
                      <a:r>
                        <a:rPr lang="en-US" sz="1800" b="0" dirty="0">
                          <a:solidFill>
                            <a:schemeClr val="tx1"/>
                          </a:solidFill>
                          <a:latin typeface="Arial" panose="020B0604020202020204" pitchFamily="34" charset="0"/>
                          <a:cs typeface="Arial" panose="020B0604020202020204" pitchFamily="34" charset="0"/>
                        </a:rPr>
                        <a:t>2. The class licensee is required to maintain stock books/records for at least 3 years, showing the following particulars:</a:t>
                      </a:r>
                    </a:p>
                    <a:p>
                      <a:pPr marL="808038" indent="-342900"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Date of Sales of Weapons</a:t>
                      </a:r>
                    </a:p>
                    <a:p>
                      <a:pPr marL="808038" indent="-342900"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Particulars of Buyer, including name, identity card number</a:t>
                      </a:r>
                    </a:p>
                    <a:p>
                      <a:pPr marL="808038" indent="-342900"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Quantity and Types of Weapons</a:t>
                      </a:r>
                    </a:p>
                    <a:p>
                      <a:pPr marL="808038" indent="-342900" algn="just">
                        <a:buFont typeface="+mj-lt"/>
                        <a:buAutoNum type="alphaLcParenR"/>
                      </a:pPr>
                      <a:r>
                        <a:rPr lang="en-US" sz="1800" b="0" dirty="0">
                          <a:solidFill>
                            <a:schemeClr val="tx1"/>
                          </a:solidFill>
                          <a:latin typeface="Arial" panose="020B0604020202020204" pitchFamily="34" charset="0"/>
                          <a:cs typeface="Arial" panose="020B0604020202020204" pitchFamily="34" charset="0"/>
                        </a:rPr>
                        <a:t>Acknowledgement of Police advisory by Buyer/Customer</a:t>
                      </a:r>
                    </a:p>
                    <a:p>
                      <a:pPr algn="just"/>
                      <a:r>
                        <a:rPr lang="en-US" sz="1800" b="0" dirty="0">
                          <a:solidFill>
                            <a:schemeClr val="tx1"/>
                          </a:solidFill>
                          <a:latin typeface="Arial" panose="020B0604020202020204" pitchFamily="34" charset="0"/>
                          <a:cs typeface="Arial" panose="020B0604020202020204" pitchFamily="34" charset="0"/>
                        </a:rPr>
                        <a:t> </a:t>
                      </a:r>
                    </a:p>
                    <a:p>
                      <a:pPr algn="just"/>
                      <a:r>
                        <a:rPr lang="en-US" sz="1800" b="0" dirty="0">
                          <a:solidFill>
                            <a:schemeClr val="tx1"/>
                          </a:solidFill>
                          <a:latin typeface="Arial" panose="020B0604020202020204" pitchFamily="34" charset="0"/>
                          <a:cs typeface="Arial" panose="020B0604020202020204" pitchFamily="34" charset="0"/>
                        </a:rPr>
                        <a:t>3. The class licensee shall notify the sellers of their class licensing conditions.</a:t>
                      </a:r>
                    </a:p>
                  </a:txBody>
                  <a:tcPr>
                    <a:solidFill>
                      <a:schemeClr val="tx2">
                        <a:lumMod val="20000"/>
                        <a:lumOff val="80000"/>
                      </a:schemeClr>
                    </a:solidFill>
                  </a:tcPr>
                </a:tc>
                <a:extLst>
                  <a:ext uri="{0D108BD9-81ED-4DB2-BD59-A6C34878D82A}">
                    <a16:rowId xmlns:a16="http://schemas.microsoft.com/office/drawing/2014/main" val="4001008672"/>
                  </a:ext>
                </a:extLst>
              </a:tr>
            </a:tbl>
          </a:graphicData>
        </a:graphic>
      </p:graphicFrame>
      <p:sp>
        <p:nvSpPr>
          <p:cNvPr id="4" name="Footer Placeholder 11">
            <a:extLst>
              <a:ext uri="{FF2B5EF4-FFF2-40B4-BE49-F238E27FC236}">
                <a16:creationId xmlns:a16="http://schemas.microsoft.com/office/drawing/2014/main" id="{AAF6EDF7-502B-76C9-BF54-9135828D7416}"/>
              </a:ext>
            </a:extLst>
          </p:cNvPr>
          <p:cNvSpPr txBox="1">
            <a:spLocks/>
          </p:cNvSpPr>
          <p:nvPr/>
        </p:nvSpPr>
        <p:spPr>
          <a:xfrm>
            <a:off x="1524000" y="64829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Tree>
    <p:extLst>
      <p:ext uri="{BB962C8B-B14F-4D97-AF65-F5344CB8AC3E}">
        <p14:creationId xmlns:p14="http://schemas.microsoft.com/office/powerpoint/2010/main" val="2138460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D4766A-8CCA-FECA-45BC-B03639FC1E2A}"/>
              </a:ext>
            </a:extLst>
          </p:cNvPr>
          <p:cNvSpPr>
            <a:spLocks noGrp="1"/>
          </p:cNvSpPr>
          <p:nvPr>
            <p:ph type="ftr" sz="quarter" idx="14"/>
          </p:nvPr>
        </p:nvSpPr>
        <p:spPr>
          <a:xfrm>
            <a:off x="1119188" y="6326140"/>
            <a:ext cx="11072812" cy="270240"/>
          </a:xfrm>
        </p:spPr>
        <p:txBody>
          <a:bodyPr/>
          <a:lstStyle/>
          <a:p>
            <a:r>
              <a:rPr lang="en-US" dirty="0"/>
              <a:t>Official (Closed) / Non-Sensitive</a:t>
            </a:r>
          </a:p>
        </p:txBody>
      </p:sp>
      <p:sp>
        <p:nvSpPr>
          <p:cNvPr id="5" name="Content Placeholder 2">
            <a:extLst>
              <a:ext uri="{FF2B5EF4-FFF2-40B4-BE49-F238E27FC236}">
                <a16:creationId xmlns:a16="http://schemas.microsoft.com/office/drawing/2014/main" id="{F8D89E33-9C25-88DC-D724-1B4A7474E7C6}"/>
              </a:ext>
            </a:extLst>
          </p:cNvPr>
          <p:cNvSpPr>
            <a:spLocks noGrp="1"/>
          </p:cNvSpPr>
          <p:nvPr>
            <p:ph type="body" sz="quarter" idx="12"/>
          </p:nvPr>
        </p:nvSpPr>
        <p:spPr>
          <a:xfrm>
            <a:off x="1622042" y="1261864"/>
            <a:ext cx="9936000" cy="5304300"/>
          </a:xfrm>
        </p:spPr>
        <p:txBody>
          <a:bodyPr/>
          <a:lstStyle/>
          <a:p>
            <a:pPr algn="l"/>
            <a:r>
              <a:rPr lang="en-US" sz="2400" i="0" u="none" strike="noStrike" baseline="0" dirty="0">
                <a:latin typeface="+mn-lt"/>
              </a:rPr>
              <a:t>Under Regulation 11(2) of the GEWCA Order, suppliers of Type 2 weapons are required to </a:t>
            </a:r>
          </a:p>
          <a:p>
            <a:pPr lvl="1" algn="l"/>
            <a:r>
              <a:rPr lang="en-US" sz="2400" b="0" i="0" u="none" strike="noStrike" baseline="0" dirty="0">
                <a:latin typeface="+mn-lt"/>
              </a:rPr>
              <a:t>Provide a copy of the “Advisory for Type 2 Weapon Owners” to every purchaser</a:t>
            </a:r>
          </a:p>
          <a:p>
            <a:pPr algn="l"/>
            <a:r>
              <a:rPr lang="en-US" sz="2400" i="0" u="none" strike="noStrike" baseline="0" dirty="0">
                <a:latin typeface="+mn-lt"/>
              </a:rPr>
              <a:t>The advisory sets out</a:t>
            </a:r>
          </a:p>
          <a:p>
            <a:pPr lvl="1" algn="l"/>
            <a:r>
              <a:rPr lang="en-US" sz="2200" dirty="0">
                <a:latin typeface="+mn-lt"/>
              </a:rPr>
              <a:t>Responsibilities of Type 2 weapon owners </a:t>
            </a:r>
          </a:p>
          <a:p>
            <a:pPr lvl="1" algn="l"/>
            <a:r>
              <a:rPr lang="en-US" sz="2200" i="0" u="none" strike="noStrike" baseline="0" dirty="0">
                <a:latin typeface="+mn-lt"/>
              </a:rPr>
              <a:t>Safe handling and storage expectations </a:t>
            </a:r>
          </a:p>
          <a:p>
            <a:pPr algn="l"/>
            <a:r>
              <a:rPr lang="en-US" sz="2400" i="0" u="none" strike="noStrike" baseline="0" dirty="0">
                <a:latin typeface="+mn-lt"/>
              </a:rPr>
              <a:t>The advisory is available on the SPF website </a:t>
            </a: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0" indent="0" algn="just">
              <a:buNone/>
            </a:pPr>
            <a:endParaRPr lang="en-US" sz="2400" dirty="0">
              <a:latin typeface="+mn-lt"/>
            </a:endParaRPr>
          </a:p>
        </p:txBody>
      </p:sp>
      <p:sp>
        <p:nvSpPr>
          <p:cNvPr id="6" name="Title 1">
            <a:extLst>
              <a:ext uri="{FF2B5EF4-FFF2-40B4-BE49-F238E27FC236}">
                <a16:creationId xmlns:a16="http://schemas.microsoft.com/office/drawing/2014/main" id="{1D55D3DB-723E-07B5-6086-6A5697B178AA}"/>
              </a:ext>
            </a:extLst>
          </p:cNvPr>
          <p:cNvSpPr>
            <a:spLocks noGrp="1"/>
          </p:cNvSpPr>
          <p:nvPr>
            <p:ph type="title"/>
          </p:nvPr>
        </p:nvSpPr>
        <p:spPr>
          <a:xfrm>
            <a:off x="1622042" y="412578"/>
            <a:ext cx="9936000" cy="587613"/>
          </a:xfrm>
        </p:spPr>
        <p:txBody>
          <a:bodyPr/>
          <a:lstStyle/>
          <a:p>
            <a:r>
              <a:rPr lang="en-SG" sz="3200" dirty="0"/>
              <a:t>Regulation 11(2) of GEWCA Order </a:t>
            </a:r>
          </a:p>
        </p:txBody>
      </p:sp>
    </p:spTree>
    <p:extLst>
      <p:ext uri="{BB962C8B-B14F-4D97-AF65-F5344CB8AC3E}">
        <p14:creationId xmlns:p14="http://schemas.microsoft.com/office/powerpoint/2010/main" val="186214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93AC7-9A77-8043-7612-41F4C64DF699}"/>
              </a:ext>
            </a:extLst>
          </p:cNvPr>
          <p:cNvSpPr>
            <a:spLocks noGrp="1"/>
          </p:cNvSpPr>
          <p:nvPr>
            <p:ph type="body" sz="quarter" idx="12"/>
          </p:nvPr>
        </p:nvSpPr>
        <p:spPr>
          <a:xfrm>
            <a:off x="1322344" y="946563"/>
            <a:ext cx="10636292" cy="5566403"/>
          </a:xfrm>
        </p:spPr>
        <p:txBody>
          <a:bodyPr/>
          <a:lstStyle/>
          <a:p>
            <a:pPr>
              <a:spcBef>
                <a:spcPts val="0"/>
              </a:spcBef>
              <a:defRPr/>
            </a:pPr>
            <a:r>
              <a:rPr lang="en-US" sz="2400" dirty="0">
                <a:ea typeface="DengXian" panose="02010600030101010101" pitchFamily="2" charset="-122"/>
                <a:cs typeface="Times New Roman" panose="02020603050405020304" pitchFamily="18" charset="0"/>
              </a:rPr>
              <a:t>E-Commerce platforms enable the sales of a wide range of goods, including high-risk items. Online listings and digital transactions can facilitate access to controlled items</a:t>
            </a:r>
          </a:p>
          <a:p>
            <a:pPr marL="0" indent="0">
              <a:spcBef>
                <a:spcPts val="0"/>
              </a:spcBef>
              <a:buNone/>
              <a:defRPr/>
            </a:pPr>
            <a:endParaRPr lang="en-US" sz="1600" dirty="0">
              <a:ea typeface="DengXian" panose="02010600030101010101" pitchFamily="2" charset="-122"/>
              <a:cs typeface="Times New Roman" panose="02020603050405020304" pitchFamily="18" charset="0"/>
            </a:endParaRPr>
          </a:p>
          <a:p>
            <a:pPr>
              <a:spcBef>
                <a:spcPts val="0"/>
              </a:spcBef>
              <a:defRPr/>
            </a:pPr>
            <a:r>
              <a:rPr lang="en-US" sz="2400" dirty="0">
                <a:ea typeface="DengXian" panose="02010600030101010101" pitchFamily="2" charset="-122"/>
                <a:cs typeface="Times New Roman" panose="02020603050405020304" pitchFamily="18" charset="0"/>
              </a:rPr>
              <a:t>Singapore law </a:t>
            </a:r>
            <a:r>
              <a:rPr lang="en-US" sz="2400" dirty="0" err="1">
                <a:ea typeface="DengXian" panose="02010600030101010101" pitchFamily="2" charset="-122"/>
                <a:cs typeface="Times New Roman" panose="02020603050405020304" pitchFamily="18" charset="0"/>
              </a:rPr>
              <a:t>recognises</a:t>
            </a:r>
            <a:r>
              <a:rPr lang="en-US" sz="2400" dirty="0">
                <a:ea typeface="DengXian" panose="02010600030101010101" pitchFamily="2" charset="-122"/>
                <a:cs typeface="Times New Roman" panose="02020603050405020304" pitchFamily="18" charset="0"/>
              </a:rPr>
              <a:t> that online facilitation and physical supply are both part of the risk chain</a:t>
            </a:r>
          </a:p>
          <a:p>
            <a:pPr marL="0" indent="0">
              <a:spcBef>
                <a:spcPts val="0"/>
              </a:spcBef>
              <a:buNone/>
              <a:defRPr/>
            </a:pPr>
            <a:endParaRPr lang="en-US" sz="1600" dirty="0">
              <a:ea typeface="DengXian" panose="02010600030101010101" pitchFamily="2" charset="-122"/>
              <a:cs typeface="Times New Roman" panose="02020603050405020304" pitchFamily="18" charset="0"/>
            </a:endParaRPr>
          </a:p>
          <a:p>
            <a:pPr>
              <a:spcBef>
                <a:spcPts val="0"/>
              </a:spcBef>
              <a:defRPr/>
            </a:pPr>
            <a:r>
              <a:rPr lang="en-US" sz="2400" dirty="0">
                <a:ea typeface="DengXian" panose="02010600030101010101" pitchFamily="2" charset="-122"/>
                <a:cs typeface="Times New Roman" panose="02020603050405020304" pitchFamily="18" charset="0"/>
              </a:rPr>
              <a:t>Real world examples:</a:t>
            </a:r>
          </a:p>
          <a:p>
            <a:pPr lvl="1">
              <a:spcBef>
                <a:spcPts val="0"/>
              </a:spcBef>
              <a:defRPr/>
            </a:pPr>
            <a:r>
              <a:rPr lang="en-US" sz="2400" dirty="0">
                <a:latin typeface="Arial" panose="020B0604020202020204" pitchFamily="34" charset="0"/>
                <a:cs typeface="Arial" panose="020B0604020202020204" pitchFamily="34" charset="0"/>
              </a:rPr>
              <a:t>Overseas cases have shown online platforms being used to market weapon parts and explosive-related items</a:t>
            </a:r>
            <a:endParaRPr lang="en-US" sz="2400" dirty="0">
              <a:ea typeface="DengXian" panose="02010600030101010101" pitchFamily="2" charset="-122"/>
              <a:cs typeface="Times New Roman" panose="02020603050405020304" pitchFamily="18" charset="0"/>
            </a:endParaRPr>
          </a:p>
          <a:p>
            <a:pPr lvl="1">
              <a:spcBef>
                <a:spcPts val="0"/>
              </a:spcBef>
              <a:defRPr/>
            </a:pPr>
            <a:r>
              <a:rPr lang="en-US" sz="2400" dirty="0">
                <a:ea typeface="DengXian" panose="02010600030101010101" pitchFamily="2" charset="-122"/>
                <a:cs typeface="Times New Roman" panose="02020603050405020304" pitchFamily="18" charset="0"/>
              </a:rPr>
              <a:t>Illicit sellers have leveraged e-commerce and social platforms to reach consumers and evade controls</a:t>
            </a:r>
          </a:p>
          <a:p>
            <a:pPr marL="0" indent="0">
              <a:spcBef>
                <a:spcPts val="0"/>
              </a:spcBef>
              <a:buNone/>
              <a:defRPr/>
            </a:pPr>
            <a:endParaRPr lang="en-US" sz="1600" dirty="0">
              <a:ea typeface="DengXian" panose="02010600030101010101" pitchFamily="2" charset="-122"/>
              <a:cs typeface="Times New Roman" panose="02020603050405020304" pitchFamily="18" charset="0"/>
            </a:endParaRPr>
          </a:p>
          <a:p>
            <a:pPr>
              <a:spcBef>
                <a:spcPts val="0"/>
              </a:spcBef>
              <a:defRPr/>
            </a:pPr>
            <a:r>
              <a:rPr lang="en-US" sz="2400" dirty="0">
                <a:ea typeface="DengXian" panose="02010600030101010101" pitchFamily="2" charset="-122"/>
                <a:cs typeface="Times New Roman" panose="02020603050405020304" pitchFamily="18" charset="0"/>
              </a:rPr>
              <a:t>E-commerce platforms and marketplace operators need to be aware of the operationalisation of GEWCA, which came into force on 1 July 2025, and its implications for online facilitation and listings. </a:t>
            </a:r>
          </a:p>
          <a:p>
            <a:pPr marL="523875" lvl="1" indent="0">
              <a:spcBef>
                <a:spcPts val="0"/>
              </a:spcBef>
              <a:buNone/>
              <a:defRPr/>
            </a:pPr>
            <a:endParaRPr lang="en-US" sz="2400" dirty="0">
              <a:ea typeface="DengXian" panose="02010600030101010101" pitchFamily="2" charset="-122"/>
              <a:cs typeface="Times New Roman" panose="02020603050405020304" pitchFamily="18" charset="0"/>
            </a:endParaRPr>
          </a:p>
          <a:p>
            <a:pPr lvl="1">
              <a:spcBef>
                <a:spcPts val="0"/>
              </a:spcBef>
              <a:defRPr/>
            </a:pPr>
            <a:endParaRPr lang="en-SG" sz="2400" dirty="0">
              <a:ea typeface="DengXia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6B4CF287-2F5A-0A3F-3611-73FBABC10983}"/>
              </a:ext>
            </a:extLst>
          </p:cNvPr>
          <p:cNvSpPr>
            <a:spLocks noGrp="1"/>
          </p:cNvSpPr>
          <p:nvPr>
            <p:ph type="title"/>
          </p:nvPr>
        </p:nvSpPr>
        <p:spPr>
          <a:xfrm>
            <a:off x="1365208" y="271637"/>
            <a:ext cx="10300138" cy="607752"/>
          </a:xfrm>
        </p:spPr>
        <p:txBody>
          <a:bodyPr/>
          <a:lstStyle/>
          <a:p>
            <a:r>
              <a:rPr lang="en-US" dirty="0"/>
              <a:t>Background to Regulatory Changes</a:t>
            </a:r>
            <a:endParaRPr lang="en-SG" dirty="0"/>
          </a:p>
        </p:txBody>
      </p:sp>
      <p:sp>
        <p:nvSpPr>
          <p:cNvPr id="5" name="Footer Placeholder 4">
            <a:extLst>
              <a:ext uri="{FF2B5EF4-FFF2-40B4-BE49-F238E27FC236}">
                <a16:creationId xmlns:a16="http://schemas.microsoft.com/office/drawing/2014/main" id="{1E5E44AA-F178-D0D5-37BD-1088F2BAA77E}"/>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815930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B9418-048F-DA99-B8D2-F372ED08F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27FEF0-095C-146C-A508-AF2792D6D400}"/>
              </a:ext>
            </a:extLst>
          </p:cNvPr>
          <p:cNvSpPr>
            <a:spLocks noGrp="1"/>
          </p:cNvSpPr>
          <p:nvPr>
            <p:ph type="title"/>
          </p:nvPr>
        </p:nvSpPr>
        <p:spPr>
          <a:xfrm>
            <a:off x="1126671" y="2480406"/>
            <a:ext cx="11062623" cy="1160918"/>
          </a:xfrm>
        </p:spPr>
        <p:txBody>
          <a:bodyPr/>
          <a:lstStyle/>
          <a:p>
            <a:r>
              <a:rPr lang="en-US" dirty="0"/>
              <a:t>Case Studies and Penalties</a:t>
            </a:r>
          </a:p>
        </p:txBody>
      </p:sp>
      <p:sp>
        <p:nvSpPr>
          <p:cNvPr id="4" name="Footer Placeholder 3">
            <a:extLst>
              <a:ext uri="{FF2B5EF4-FFF2-40B4-BE49-F238E27FC236}">
                <a16:creationId xmlns:a16="http://schemas.microsoft.com/office/drawing/2014/main" id="{FF75694B-705B-934D-CF27-7187EF89278B}"/>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190599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3999D-B37A-41DB-B6CD-0C4B2B46A83F}"/>
              </a:ext>
            </a:extLst>
          </p:cNvPr>
          <p:cNvSpPr>
            <a:spLocks noGrp="1"/>
          </p:cNvSpPr>
          <p:nvPr>
            <p:ph type="body" sz="quarter" idx="12"/>
          </p:nvPr>
        </p:nvSpPr>
        <p:spPr>
          <a:xfrm>
            <a:off x="1285201" y="1507811"/>
            <a:ext cx="6885802" cy="3664263"/>
          </a:xfrm>
        </p:spPr>
        <p:txBody>
          <a:bodyPr/>
          <a:lstStyle/>
          <a:p>
            <a:pPr algn="l"/>
            <a:r>
              <a:rPr lang="en-US" sz="2400" b="1" i="0" u="none" strike="noStrike" baseline="0" dirty="0">
                <a:latin typeface="+mn-lt"/>
              </a:rPr>
              <a:t> E-commerce Listings of Controlled Items Removed (ST report)</a:t>
            </a:r>
            <a:r>
              <a:rPr lang="en-US" sz="2400" i="0" u="none" strike="noStrike" baseline="0" dirty="0">
                <a:latin typeface="+mn-lt"/>
              </a:rPr>
              <a:t>	</a:t>
            </a:r>
            <a:r>
              <a:rPr lang="en-US" sz="2400" dirty="0">
                <a:latin typeface="+mn-lt"/>
              </a:rPr>
              <a:t>	</a:t>
            </a:r>
          </a:p>
          <a:p>
            <a:pPr marL="0" indent="0" algn="l">
              <a:buNone/>
            </a:pPr>
            <a:r>
              <a:rPr lang="en-US" sz="2400" dirty="0">
                <a:latin typeface="+mn-lt"/>
              </a:rPr>
              <a:t>– E-commerce platforms removed listings for controlled items including parts of firearms after members of the public reported them. Two sellers were banned from the platform after such listings were discovered and reported. </a:t>
            </a:r>
          </a:p>
          <a:p>
            <a:pPr marL="0" indent="0" algn="l">
              <a:buNone/>
            </a:pPr>
            <a:r>
              <a:rPr lang="en-US" sz="2400" dirty="0">
                <a:latin typeface="+mn-lt"/>
              </a:rPr>
              <a:t>- Offences involving prohibited/dangerous items</a:t>
            </a:r>
            <a:endParaRPr lang="en-US" sz="2400" i="0" u="none" strike="noStrike" baseline="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0" indent="0" algn="just">
              <a:buNone/>
            </a:pPr>
            <a:endParaRPr lang="en-US" sz="2400" dirty="0">
              <a:latin typeface="+mn-lt"/>
            </a:endParaRPr>
          </a:p>
        </p:txBody>
      </p:sp>
      <p:sp>
        <p:nvSpPr>
          <p:cNvPr id="2" name="Title 1">
            <a:extLst>
              <a:ext uri="{FF2B5EF4-FFF2-40B4-BE49-F238E27FC236}">
                <a16:creationId xmlns:a16="http://schemas.microsoft.com/office/drawing/2014/main" id="{7C27E89E-3FEC-4B1E-B220-8589A01A6442}"/>
              </a:ext>
            </a:extLst>
          </p:cNvPr>
          <p:cNvSpPr>
            <a:spLocks noGrp="1"/>
          </p:cNvSpPr>
          <p:nvPr>
            <p:ph type="title"/>
          </p:nvPr>
        </p:nvSpPr>
        <p:spPr>
          <a:xfrm>
            <a:off x="1365362" y="414552"/>
            <a:ext cx="9936000" cy="587613"/>
          </a:xfrm>
        </p:spPr>
        <p:txBody>
          <a:bodyPr/>
          <a:lstStyle/>
          <a:p>
            <a:r>
              <a:rPr lang="en-SG" sz="3200" dirty="0"/>
              <a:t>Case Studies</a:t>
            </a:r>
            <a:br>
              <a:rPr lang="en-US" sz="3200" dirty="0">
                <a:latin typeface="+mn-lt"/>
              </a:rPr>
            </a:br>
            <a:endParaRPr lang="en-SG" sz="3200" dirty="0"/>
          </a:p>
        </p:txBody>
      </p:sp>
      <p:sp>
        <p:nvSpPr>
          <p:cNvPr id="5" name="Footer Placeholder 11">
            <a:extLst>
              <a:ext uri="{FF2B5EF4-FFF2-40B4-BE49-F238E27FC236}">
                <a16:creationId xmlns:a16="http://schemas.microsoft.com/office/drawing/2014/main" id="{ED5A88EB-A21A-6520-8B3D-77365B1863DF}"/>
              </a:ext>
            </a:extLst>
          </p:cNvPr>
          <p:cNvSpPr txBox="1">
            <a:spLocks/>
          </p:cNvSpPr>
          <p:nvPr/>
        </p:nvSpPr>
        <p:spPr>
          <a:xfrm>
            <a:off x="1524000" y="64829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pic>
        <p:nvPicPr>
          <p:cNvPr id="7" name="Picture 6">
            <a:extLst>
              <a:ext uri="{FF2B5EF4-FFF2-40B4-BE49-F238E27FC236}">
                <a16:creationId xmlns:a16="http://schemas.microsoft.com/office/drawing/2014/main" id="{D38E74D6-DD94-3F7D-2C2B-B7BAF2B10B30}"/>
              </a:ext>
            </a:extLst>
          </p:cNvPr>
          <p:cNvPicPr>
            <a:picLocks noChangeAspect="1"/>
          </p:cNvPicPr>
          <p:nvPr/>
        </p:nvPicPr>
        <p:blipFill>
          <a:blip r:embed="rId3"/>
          <a:stretch>
            <a:fillRect/>
          </a:stretch>
        </p:blipFill>
        <p:spPr>
          <a:xfrm>
            <a:off x="8171002" y="778593"/>
            <a:ext cx="4020997" cy="4697646"/>
          </a:xfrm>
          <a:prstGeom prst="rect">
            <a:avLst/>
          </a:prstGeom>
        </p:spPr>
      </p:pic>
    </p:spTree>
    <p:extLst>
      <p:ext uri="{BB962C8B-B14F-4D97-AF65-F5344CB8AC3E}">
        <p14:creationId xmlns:p14="http://schemas.microsoft.com/office/powerpoint/2010/main" val="878477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BC2C7-2DB7-C5EA-A6FB-ABFCD931C2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AD6245-5CF6-07D4-811A-F903FF2AE959}"/>
              </a:ext>
            </a:extLst>
          </p:cNvPr>
          <p:cNvPicPr>
            <a:picLocks noChangeAspect="1"/>
          </p:cNvPicPr>
          <p:nvPr/>
        </p:nvPicPr>
        <p:blipFill>
          <a:blip r:embed="rId3"/>
          <a:srcRect b="56802"/>
          <a:stretch>
            <a:fillRect/>
          </a:stretch>
        </p:blipFill>
        <p:spPr>
          <a:xfrm>
            <a:off x="7023793" y="4005628"/>
            <a:ext cx="4678585" cy="2724023"/>
          </a:xfrm>
          <a:prstGeom prst="rect">
            <a:avLst/>
          </a:prstGeom>
        </p:spPr>
      </p:pic>
      <p:sp>
        <p:nvSpPr>
          <p:cNvPr id="2" name="Title 1">
            <a:extLst>
              <a:ext uri="{FF2B5EF4-FFF2-40B4-BE49-F238E27FC236}">
                <a16:creationId xmlns:a16="http://schemas.microsoft.com/office/drawing/2014/main" id="{A7CFB4D5-B87D-2E74-1A62-29D781AF0C70}"/>
              </a:ext>
            </a:extLst>
          </p:cNvPr>
          <p:cNvSpPr>
            <a:spLocks noGrp="1"/>
          </p:cNvSpPr>
          <p:nvPr>
            <p:ph type="title"/>
          </p:nvPr>
        </p:nvSpPr>
        <p:spPr>
          <a:xfrm>
            <a:off x="1365362" y="385928"/>
            <a:ext cx="9936000" cy="587613"/>
          </a:xfrm>
        </p:spPr>
        <p:txBody>
          <a:bodyPr/>
          <a:lstStyle/>
          <a:p>
            <a:r>
              <a:rPr lang="en-SG" sz="3200" dirty="0"/>
              <a:t>Case Studies</a:t>
            </a:r>
            <a:br>
              <a:rPr lang="en-US" sz="3200" dirty="0">
                <a:latin typeface="+mn-lt"/>
              </a:rPr>
            </a:br>
            <a:endParaRPr lang="en-SG" sz="3200" dirty="0"/>
          </a:p>
        </p:txBody>
      </p:sp>
      <p:sp>
        <p:nvSpPr>
          <p:cNvPr id="5" name="Footer Placeholder 11">
            <a:extLst>
              <a:ext uri="{FF2B5EF4-FFF2-40B4-BE49-F238E27FC236}">
                <a16:creationId xmlns:a16="http://schemas.microsoft.com/office/drawing/2014/main" id="{8E427D0D-9073-F1E1-65FD-3A706715ACB4}"/>
              </a:ext>
            </a:extLst>
          </p:cNvPr>
          <p:cNvSpPr txBox="1">
            <a:spLocks/>
          </p:cNvSpPr>
          <p:nvPr/>
        </p:nvSpPr>
        <p:spPr>
          <a:xfrm>
            <a:off x="1524000" y="64829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Content Placeholder 2">
            <a:extLst>
              <a:ext uri="{FF2B5EF4-FFF2-40B4-BE49-F238E27FC236}">
                <a16:creationId xmlns:a16="http://schemas.microsoft.com/office/drawing/2014/main" id="{2AF6975B-C233-8634-F381-E79F16FE6ABC}"/>
              </a:ext>
            </a:extLst>
          </p:cNvPr>
          <p:cNvSpPr txBox="1">
            <a:spLocks/>
          </p:cNvSpPr>
          <p:nvPr/>
        </p:nvSpPr>
        <p:spPr>
          <a:xfrm>
            <a:off x="1573699" y="1305749"/>
            <a:ext cx="4678585" cy="5397776"/>
          </a:xfrm>
          <a:prstGeom prst="rect">
            <a:avLst/>
          </a:prstGeom>
        </p:spPr>
        <p:txBody>
          <a:bodyPr vert="horz" lIns="91440" tIns="45720" rIns="91440" bIns="45720" rtlCol="0">
            <a:noAutofit/>
          </a:bodyPr>
          <a:lstStyle>
            <a:lvl1pPr marL="446088" indent="-446088" algn="just" defTabSz="457200" rtl="0" eaLnBrk="1" latinLnBrk="0" hangingPunct="1">
              <a:spcBef>
                <a:spcPts val="1800"/>
              </a:spcBef>
              <a:buSzPct val="100000"/>
              <a:buFontTx/>
              <a:buBlip>
                <a:blip r:embed="rId4"/>
              </a:buBlip>
              <a:defRPr sz="2000" kern="1200">
                <a:solidFill>
                  <a:srgbClr val="00205B"/>
                </a:solidFill>
                <a:latin typeface="Arial"/>
                <a:ea typeface="+mn-ea"/>
                <a:cs typeface="Arial"/>
              </a:defRPr>
            </a:lvl1pPr>
            <a:lvl2pPr marL="809625" indent="-285750" algn="just" defTabSz="457200" rtl="0" eaLnBrk="1" latinLnBrk="0" hangingPunct="1">
              <a:spcBef>
                <a:spcPts val="600"/>
              </a:spcBef>
              <a:buSzPct val="120000"/>
              <a:buFont typeface="Arial" panose="020B0604020202020204" pitchFamily="34" charset="0"/>
              <a:buChar char="•"/>
              <a:tabLst>
                <a:tab pos="1077913" algn="l"/>
              </a:tabLst>
              <a:defRPr sz="1800" kern="1200">
                <a:solidFill>
                  <a:srgbClr val="00205B"/>
                </a:solidFill>
                <a:latin typeface="Arial"/>
                <a:ea typeface="+mn-ea"/>
                <a:cs typeface="Arial"/>
              </a:defRPr>
            </a:lvl2pPr>
            <a:lvl3pPr marL="1077913" indent="-228600" algn="just" defTabSz="457200" rtl="0" eaLnBrk="1" latinLnBrk="0" hangingPunct="1">
              <a:spcBef>
                <a:spcPts val="600"/>
              </a:spcBef>
              <a:buSzPct val="100000"/>
              <a:buFont typeface="Arial" panose="020B0604020202020204" pitchFamily="34" charset="0"/>
              <a:buChar char="–"/>
              <a:defRPr sz="1600" kern="1200">
                <a:solidFill>
                  <a:srgbClr val="00205B"/>
                </a:solidFill>
                <a:latin typeface="Arial"/>
                <a:ea typeface="+mn-ea"/>
                <a:cs typeface="Arial"/>
              </a:defRPr>
            </a:lvl3pPr>
            <a:lvl4pPr marL="1347788" indent="-173038" algn="just" defTabSz="457200" rtl="0" eaLnBrk="1" latinLnBrk="0" hangingPunct="1">
              <a:spcBef>
                <a:spcPts val="600"/>
              </a:spcBef>
              <a:buFont typeface="Wingdings" panose="05000000000000000000" pitchFamily="2" charset="2"/>
              <a:buChar char="§"/>
              <a:defRPr sz="1400" kern="1200">
                <a:solidFill>
                  <a:srgbClr val="00205B"/>
                </a:solidFill>
                <a:latin typeface="Arial"/>
                <a:ea typeface="+mn-ea"/>
                <a:cs typeface="Arial"/>
              </a:defRPr>
            </a:lvl4pPr>
            <a:lvl5pPr marL="1619250" indent="-228600" algn="l" defTabSz="457200" rtl="0" eaLnBrk="1" latinLnBrk="0" hangingPunct="1">
              <a:spcBef>
                <a:spcPts val="600"/>
              </a:spcBef>
              <a:buFont typeface="Arial" panose="020B0604020202020204" pitchFamily="34" charset="0"/>
              <a:buChar char="•"/>
              <a:defRPr sz="1600" kern="1200">
                <a:solidFill>
                  <a:srgbClr val="0020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400" b="1" dirty="0">
                <a:latin typeface="+mn-lt"/>
              </a:rPr>
              <a:t>Replica Guns Seller Charged After Online Listing</a:t>
            </a:r>
          </a:p>
          <a:p>
            <a:pPr marL="0" indent="0" algn="l">
              <a:buFontTx/>
              <a:buNone/>
            </a:pPr>
            <a:r>
              <a:rPr lang="en-US" sz="2400" dirty="0">
                <a:latin typeface="+mn-lt"/>
              </a:rPr>
              <a:t>– The Singapore Police charged a 44-year-old man for importing 154 replica guns after information was received about the sale of these items on an e-commerce platform. Police seized the items during a raid after tracing the online listings. ￼</a:t>
            </a:r>
          </a:p>
          <a:p>
            <a:pPr marL="457200" indent="-457200">
              <a:buFont typeface="+mj-lt"/>
              <a:buAutoNum type="arabicPeriod"/>
            </a:pPr>
            <a:endParaRPr lang="en-US" sz="2400" dirty="0">
              <a:latin typeface="+mn-lt"/>
            </a:endParaRPr>
          </a:p>
          <a:p>
            <a:pPr marL="457200" indent="-457200">
              <a:buFont typeface="+mj-lt"/>
              <a:buAutoNum type="arabicPeriod"/>
            </a:pPr>
            <a:endParaRPr lang="en-US" sz="2400" dirty="0">
              <a:latin typeface="+mn-lt"/>
            </a:endParaRPr>
          </a:p>
          <a:p>
            <a:pPr marL="457200" indent="-457200">
              <a:buFont typeface="+mj-lt"/>
              <a:buAutoNum type="arabicPeriod"/>
            </a:pPr>
            <a:endParaRPr lang="en-US" sz="2400" dirty="0">
              <a:latin typeface="+mn-lt"/>
            </a:endParaRPr>
          </a:p>
          <a:p>
            <a:pPr marL="457200" indent="-457200">
              <a:buFont typeface="+mj-lt"/>
              <a:buAutoNum type="arabicPeriod"/>
            </a:pPr>
            <a:endParaRPr lang="en-US" sz="2400" dirty="0">
              <a:latin typeface="+mn-lt"/>
            </a:endParaRPr>
          </a:p>
          <a:p>
            <a:pPr marL="457200" indent="-457200">
              <a:buFont typeface="+mj-lt"/>
              <a:buAutoNum type="arabicPeriod"/>
            </a:pPr>
            <a:endParaRPr lang="en-US" sz="2400" dirty="0">
              <a:latin typeface="+mn-lt"/>
            </a:endParaRPr>
          </a:p>
          <a:p>
            <a:pPr marL="457200" indent="-457200">
              <a:buFont typeface="+mj-lt"/>
              <a:buAutoNum type="arabicPeriod"/>
            </a:pPr>
            <a:endParaRPr lang="en-US" sz="2400" dirty="0">
              <a:latin typeface="+mn-lt"/>
            </a:endParaRPr>
          </a:p>
          <a:p>
            <a:pPr marL="0" indent="0">
              <a:buFontTx/>
              <a:buNone/>
            </a:pPr>
            <a:endParaRPr lang="en-US" sz="2400" dirty="0">
              <a:latin typeface="+mn-lt"/>
            </a:endParaRPr>
          </a:p>
        </p:txBody>
      </p:sp>
      <p:pic>
        <p:nvPicPr>
          <p:cNvPr id="11" name="Picture 10">
            <a:extLst>
              <a:ext uri="{FF2B5EF4-FFF2-40B4-BE49-F238E27FC236}">
                <a16:creationId xmlns:a16="http://schemas.microsoft.com/office/drawing/2014/main" id="{2767B4F8-A2D9-F56A-04FD-4030126F740F}"/>
              </a:ext>
            </a:extLst>
          </p:cNvPr>
          <p:cNvPicPr>
            <a:picLocks noChangeAspect="1"/>
          </p:cNvPicPr>
          <p:nvPr/>
        </p:nvPicPr>
        <p:blipFill>
          <a:blip r:embed="rId3"/>
          <a:srcRect t="43354" r="10243" b="20683"/>
          <a:stretch>
            <a:fillRect/>
          </a:stretch>
        </p:blipFill>
        <p:spPr>
          <a:xfrm>
            <a:off x="7023793" y="1143588"/>
            <a:ext cx="4263221" cy="3003282"/>
          </a:xfrm>
          <a:prstGeom prst="rect">
            <a:avLst/>
          </a:prstGeom>
        </p:spPr>
      </p:pic>
      <p:pic>
        <p:nvPicPr>
          <p:cNvPr id="8" name="Picture 7">
            <a:extLst>
              <a:ext uri="{FF2B5EF4-FFF2-40B4-BE49-F238E27FC236}">
                <a16:creationId xmlns:a16="http://schemas.microsoft.com/office/drawing/2014/main" id="{AD25E8A3-34E5-60F6-E20E-B07127E46E18}"/>
              </a:ext>
            </a:extLst>
          </p:cNvPr>
          <p:cNvPicPr>
            <a:picLocks noChangeAspect="1"/>
          </p:cNvPicPr>
          <p:nvPr/>
        </p:nvPicPr>
        <p:blipFill>
          <a:blip r:embed="rId5"/>
          <a:srcRect l="2338" r="22881" b="45905"/>
          <a:stretch>
            <a:fillRect/>
          </a:stretch>
        </p:blipFill>
        <p:spPr>
          <a:xfrm>
            <a:off x="6413862" y="23009"/>
            <a:ext cx="5055327" cy="1398187"/>
          </a:xfrm>
          <a:prstGeom prst="rect">
            <a:avLst/>
          </a:prstGeom>
        </p:spPr>
      </p:pic>
    </p:spTree>
    <p:extLst>
      <p:ext uri="{BB962C8B-B14F-4D97-AF65-F5344CB8AC3E}">
        <p14:creationId xmlns:p14="http://schemas.microsoft.com/office/powerpoint/2010/main" val="1081510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9CDB-6A6E-E623-2BF9-09829EF124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2E103-7552-F7A2-6491-00D236BD0761}"/>
              </a:ext>
            </a:extLst>
          </p:cNvPr>
          <p:cNvSpPr>
            <a:spLocks noGrp="1"/>
          </p:cNvSpPr>
          <p:nvPr>
            <p:ph type="body" sz="quarter" idx="12"/>
          </p:nvPr>
        </p:nvSpPr>
        <p:spPr>
          <a:xfrm>
            <a:off x="1524000" y="684561"/>
            <a:ext cx="9936000" cy="5304300"/>
          </a:xfrm>
        </p:spPr>
        <p:txBody>
          <a:bodyPr/>
          <a:lstStyle/>
          <a:p>
            <a:pPr marL="0" indent="0" algn="l">
              <a:buNone/>
            </a:pPr>
            <a:r>
              <a:rPr lang="en-US" sz="2400" b="1" dirty="0">
                <a:latin typeface="+mn-lt"/>
              </a:rPr>
              <a:t>Maximum Fines</a:t>
            </a:r>
          </a:p>
          <a:p>
            <a:pPr algn="l"/>
            <a:r>
              <a:rPr lang="en-US" sz="2400" b="1" i="0" u="none" strike="noStrike" baseline="0" dirty="0">
                <a:latin typeface="+mn-lt"/>
              </a:rPr>
              <a:t>Unlicensed activities involving guns / explosives</a:t>
            </a:r>
          </a:p>
          <a:p>
            <a:pPr marL="0" indent="0" algn="l">
              <a:buNone/>
            </a:pPr>
            <a:r>
              <a:rPr lang="en-US" sz="2400" i="0" u="none" strike="noStrike" baseline="0" dirty="0">
                <a:latin typeface="+mn-lt"/>
              </a:rPr>
              <a:t>	– Up to S$50,000 (individuals)</a:t>
            </a:r>
          </a:p>
          <a:p>
            <a:pPr marL="0" indent="0" algn="l">
              <a:buNone/>
            </a:pPr>
            <a:r>
              <a:rPr lang="en-US" sz="2400" i="0" u="none" strike="noStrike" baseline="0" dirty="0">
                <a:latin typeface="+mn-lt"/>
              </a:rPr>
              <a:t>	– Up to S$100,000 (entities/companies)  ￼</a:t>
            </a:r>
          </a:p>
          <a:p>
            <a:pPr algn="l"/>
            <a:r>
              <a:rPr lang="en-US" sz="2400" b="1" i="0" u="none" strike="noStrike" baseline="0" dirty="0">
                <a:latin typeface="+mn-lt"/>
              </a:rPr>
              <a:t>Offences involving prohibited/dangerous items</a:t>
            </a:r>
          </a:p>
          <a:p>
            <a:pPr marL="0" indent="0" algn="l">
              <a:buNone/>
            </a:pPr>
            <a:r>
              <a:rPr lang="en-US" sz="2400" i="0" u="none" strike="noStrike" baseline="0" dirty="0">
                <a:latin typeface="+mn-lt"/>
              </a:rPr>
              <a:t>	– Up to S$100,000 (individuals)</a:t>
            </a:r>
          </a:p>
          <a:p>
            <a:pPr marL="0" indent="0" algn="l">
              <a:buNone/>
            </a:pPr>
            <a:r>
              <a:rPr lang="en-US" sz="2400" i="0" u="none" strike="noStrike" baseline="0" dirty="0">
                <a:latin typeface="+mn-lt"/>
              </a:rPr>
              <a:t>	– Up to S$200,000 (entities/companies)  ￼</a:t>
            </a:r>
          </a:p>
          <a:p>
            <a:pPr marL="0" indent="0" algn="l">
              <a:buNone/>
            </a:pPr>
            <a:r>
              <a:rPr lang="en-US" sz="2400" b="1" i="0" u="none" strike="noStrike" baseline="0" dirty="0">
                <a:latin typeface="+mn-lt"/>
              </a:rPr>
              <a:t>Penalties may also include imprisonment and vary depending on offence and circumstances.</a:t>
            </a: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457200" indent="-457200" algn="just">
              <a:buFont typeface="+mj-lt"/>
              <a:buAutoNum type="arabicPeriod"/>
            </a:pPr>
            <a:endParaRPr lang="en-US" sz="2400" dirty="0">
              <a:latin typeface="+mn-lt"/>
            </a:endParaRPr>
          </a:p>
          <a:p>
            <a:pPr marL="0" indent="0" algn="just">
              <a:buNone/>
            </a:pPr>
            <a:endParaRPr lang="en-US" sz="2400" dirty="0">
              <a:latin typeface="+mn-lt"/>
            </a:endParaRPr>
          </a:p>
        </p:txBody>
      </p:sp>
      <p:sp>
        <p:nvSpPr>
          <p:cNvPr id="2" name="Title 1">
            <a:extLst>
              <a:ext uri="{FF2B5EF4-FFF2-40B4-BE49-F238E27FC236}">
                <a16:creationId xmlns:a16="http://schemas.microsoft.com/office/drawing/2014/main" id="{EC51D8F0-F8F6-2846-F29F-12C687B027D3}"/>
              </a:ext>
            </a:extLst>
          </p:cNvPr>
          <p:cNvSpPr>
            <a:spLocks noGrp="1"/>
          </p:cNvSpPr>
          <p:nvPr>
            <p:ph type="title"/>
          </p:nvPr>
        </p:nvSpPr>
        <p:spPr>
          <a:xfrm>
            <a:off x="1402080" y="96948"/>
            <a:ext cx="9936000" cy="587613"/>
          </a:xfrm>
        </p:spPr>
        <p:txBody>
          <a:bodyPr/>
          <a:lstStyle/>
          <a:p>
            <a:r>
              <a:rPr lang="en-SG" sz="3200" dirty="0"/>
              <a:t>Penalties </a:t>
            </a:r>
            <a:r>
              <a:rPr lang="en-US" sz="3200" dirty="0">
                <a:latin typeface="+mn-lt"/>
              </a:rPr>
              <a:t>under GEWCA</a:t>
            </a:r>
            <a:br>
              <a:rPr lang="en-US" sz="3200" dirty="0">
                <a:latin typeface="+mn-lt"/>
              </a:rPr>
            </a:br>
            <a:endParaRPr lang="en-SG" sz="3200" dirty="0"/>
          </a:p>
        </p:txBody>
      </p:sp>
      <p:sp>
        <p:nvSpPr>
          <p:cNvPr id="5" name="Footer Placeholder 11">
            <a:extLst>
              <a:ext uri="{FF2B5EF4-FFF2-40B4-BE49-F238E27FC236}">
                <a16:creationId xmlns:a16="http://schemas.microsoft.com/office/drawing/2014/main" id="{FB6F8E78-9039-38EC-2942-F060750D3E80}"/>
              </a:ext>
            </a:extLst>
          </p:cNvPr>
          <p:cNvSpPr txBox="1">
            <a:spLocks/>
          </p:cNvSpPr>
          <p:nvPr/>
        </p:nvSpPr>
        <p:spPr>
          <a:xfrm>
            <a:off x="1524000" y="64829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Tree>
    <p:extLst>
      <p:ext uri="{BB962C8B-B14F-4D97-AF65-F5344CB8AC3E}">
        <p14:creationId xmlns:p14="http://schemas.microsoft.com/office/powerpoint/2010/main" val="3680601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D09B-AE90-6D4C-60BB-F91C3CBE9B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AAD157-000B-4622-6A8F-088ED0FBC798}"/>
              </a:ext>
            </a:extLst>
          </p:cNvPr>
          <p:cNvSpPr>
            <a:spLocks noGrp="1"/>
          </p:cNvSpPr>
          <p:nvPr>
            <p:ph type="title"/>
          </p:nvPr>
        </p:nvSpPr>
        <p:spPr>
          <a:xfrm>
            <a:off x="1126671" y="2480406"/>
            <a:ext cx="11062623" cy="1160918"/>
          </a:xfrm>
        </p:spPr>
        <p:txBody>
          <a:bodyPr/>
          <a:lstStyle/>
          <a:p>
            <a:r>
              <a:rPr lang="en-US" dirty="0"/>
              <a:t>Non-r</a:t>
            </a:r>
            <a:r>
              <a:rPr lang="en-US" sz="3600" dirty="0"/>
              <a:t>egulated Items </a:t>
            </a:r>
          </a:p>
        </p:txBody>
      </p:sp>
      <p:sp>
        <p:nvSpPr>
          <p:cNvPr id="4" name="Footer Placeholder 3">
            <a:extLst>
              <a:ext uri="{FF2B5EF4-FFF2-40B4-BE49-F238E27FC236}">
                <a16:creationId xmlns:a16="http://schemas.microsoft.com/office/drawing/2014/main" id="{37D6D392-4CEB-5074-A609-3D8ABDD28EFD}"/>
              </a:ext>
            </a:extLst>
          </p:cNvPr>
          <p:cNvSpPr>
            <a:spLocks noGrp="1"/>
          </p:cNvSpPr>
          <p:nvPr>
            <p:ph type="ftr" sz="quarter" idx="14"/>
          </p:nvPr>
        </p:nvSpPr>
        <p:spPr/>
        <p:txBody>
          <a:bodyPr/>
          <a:lstStyle/>
          <a:p>
            <a:r>
              <a:rPr lang="en-US" dirty="0"/>
              <a:t>Official (Open) / Non-Sensitive</a:t>
            </a:r>
          </a:p>
        </p:txBody>
      </p:sp>
    </p:spTree>
    <p:extLst>
      <p:ext uri="{BB962C8B-B14F-4D97-AF65-F5344CB8AC3E}">
        <p14:creationId xmlns:p14="http://schemas.microsoft.com/office/powerpoint/2010/main" val="2567446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1">
            <a:extLst>
              <a:ext uri="{FF2B5EF4-FFF2-40B4-BE49-F238E27FC236}">
                <a16:creationId xmlns:a16="http://schemas.microsoft.com/office/drawing/2014/main" id="{40BCAB6D-CFB9-4BE2-974D-2AE63B8FC103}"/>
              </a:ext>
            </a:extLst>
          </p:cNvPr>
          <p:cNvSpPr txBox="1">
            <a:spLocks/>
          </p:cNvSpPr>
          <p:nvPr/>
        </p:nvSpPr>
        <p:spPr>
          <a:xfrm>
            <a:off x="1524000" y="63813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Text Placeholder 4">
            <a:extLst>
              <a:ext uri="{FF2B5EF4-FFF2-40B4-BE49-F238E27FC236}">
                <a16:creationId xmlns:a16="http://schemas.microsoft.com/office/drawing/2014/main" id="{31F722C3-EF2A-83B1-55A1-6653F417F878}"/>
              </a:ext>
            </a:extLst>
          </p:cNvPr>
          <p:cNvSpPr txBox="1">
            <a:spLocks/>
          </p:cNvSpPr>
          <p:nvPr/>
        </p:nvSpPr>
        <p:spPr>
          <a:xfrm>
            <a:off x="1543696" y="882890"/>
            <a:ext cx="9851857" cy="5863563"/>
          </a:xfrm>
          <a:prstGeom prst="rect">
            <a:avLst/>
          </a:prstGeom>
        </p:spPr>
        <p:txBody>
          <a:bodyPr/>
          <a:lst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363537" lvl="1" indent="0">
              <a:spcBef>
                <a:spcPts val="0"/>
              </a:spcBef>
              <a:buFont typeface="Arial" panose="020B0604020202020204" pitchFamily="34" charset="0"/>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5" name="Title 3">
            <a:extLst>
              <a:ext uri="{FF2B5EF4-FFF2-40B4-BE49-F238E27FC236}">
                <a16:creationId xmlns:a16="http://schemas.microsoft.com/office/drawing/2014/main" id="{C3ECDBCF-D7B4-7435-BB58-6CAF0F063816}"/>
              </a:ext>
            </a:extLst>
          </p:cNvPr>
          <p:cNvSpPr>
            <a:spLocks noGrp="1"/>
          </p:cNvSpPr>
          <p:nvPr>
            <p:ph type="title"/>
          </p:nvPr>
        </p:nvSpPr>
        <p:spPr>
          <a:xfrm>
            <a:off x="1543696" y="16088"/>
            <a:ext cx="9936000" cy="587613"/>
          </a:xfrm>
        </p:spPr>
        <p:txBody>
          <a:bodyPr>
            <a:normAutofit fontScale="90000"/>
          </a:bodyPr>
          <a:lstStyle/>
          <a:p>
            <a:r>
              <a:rPr lang="en-US" b="1" dirty="0"/>
              <a:t>Non-regulated Items</a:t>
            </a:r>
            <a:endParaRPr lang="en-SG" b="1" dirty="0"/>
          </a:p>
        </p:txBody>
      </p:sp>
      <p:graphicFrame>
        <p:nvGraphicFramePr>
          <p:cNvPr id="6" name="Table 5">
            <a:extLst>
              <a:ext uri="{FF2B5EF4-FFF2-40B4-BE49-F238E27FC236}">
                <a16:creationId xmlns:a16="http://schemas.microsoft.com/office/drawing/2014/main" id="{E08B1497-7864-163E-8099-00933EBBDF57}"/>
              </a:ext>
            </a:extLst>
          </p:cNvPr>
          <p:cNvGraphicFramePr>
            <a:graphicFrameLocks noGrp="1"/>
          </p:cNvGraphicFramePr>
          <p:nvPr>
            <p:extLst>
              <p:ext uri="{D42A27DB-BD31-4B8C-83A1-F6EECF244321}">
                <p14:modId xmlns:p14="http://schemas.microsoft.com/office/powerpoint/2010/main" val="630920439"/>
              </p:ext>
            </p:extLst>
          </p:nvPr>
        </p:nvGraphicFramePr>
        <p:xfrm>
          <a:off x="1698736" y="603701"/>
          <a:ext cx="9780961" cy="5945181"/>
        </p:xfrm>
        <a:graphic>
          <a:graphicData uri="http://schemas.openxmlformats.org/drawingml/2006/table">
            <a:tbl>
              <a:tblPr firstRow="1" bandRow="1">
                <a:tableStyleId>{5C22544A-7EE6-4342-B048-85BDC9FD1C3A}</a:tableStyleId>
              </a:tblPr>
              <a:tblGrid>
                <a:gridCol w="432861">
                  <a:extLst>
                    <a:ext uri="{9D8B030D-6E8A-4147-A177-3AD203B41FA5}">
                      <a16:colId xmlns:a16="http://schemas.microsoft.com/office/drawing/2014/main" val="2785115619"/>
                    </a:ext>
                  </a:extLst>
                </a:gridCol>
                <a:gridCol w="1754487">
                  <a:extLst>
                    <a:ext uri="{9D8B030D-6E8A-4147-A177-3AD203B41FA5}">
                      <a16:colId xmlns:a16="http://schemas.microsoft.com/office/drawing/2014/main" val="2085916064"/>
                    </a:ext>
                  </a:extLst>
                </a:gridCol>
                <a:gridCol w="4514357">
                  <a:extLst>
                    <a:ext uri="{9D8B030D-6E8A-4147-A177-3AD203B41FA5}">
                      <a16:colId xmlns:a16="http://schemas.microsoft.com/office/drawing/2014/main" val="3348702959"/>
                    </a:ext>
                  </a:extLst>
                </a:gridCol>
                <a:gridCol w="3079256">
                  <a:extLst>
                    <a:ext uri="{9D8B030D-6E8A-4147-A177-3AD203B41FA5}">
                      <a16:colId xmlns:a16="http://schemas.microsoft.com/office/drawing/2014/main" val="570508880"/>
                    </a:ext>
                  </a:extLst>
                </a:gridCol>
              </a:tblGrid>
              <a:tr h="472341">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2225958">
                <a:tc>
                  <a:txBody>
                    <a:bodyPr/>
                    <a:lstStyle/>
                    <a:p>
                      <a:r>
                        <a:rPr lang="en-US" sz="2000" dirty="0"/>
                        <a:t>1</a:t>
                      </a:r>
                      <a:endParaRPr lang="en-SG" sz="2000" dirty="0"/>
                    </a:p>
                  </a:txBody>
                  <a:tcPr/>
                </a:tc>
                <a:tc>
                  <a:txBody>
                    <a:bodyPr/>
                    <a:lstStyle/>
                    <a:p>
                      <a:r>
                        <a:rPr lang="en-SG" sz="2000" dirty="0"/>
                        <a:t>Domestic / Culinary / Kitchen Knife </a:t>
                      </a:r>
                    </a:p>
                  </a:txBody>
                  <a:tcPr/>
                </a:tc>
                <a:tc>
                  <a:txBody>
                    <a:bodyPr/>
                    <a:lstStyle/>
                    <a:p>
                      <a:r>
                        <a:rPr lang="en-US" sz="2000" dirty="0"/>
                        <a:t>These knives are cutting tools used in food preparation.</a:t>
                      </a:r>
                      <a:endParaRPr lang="en-SG" sz="2000" dirty="0"/>
                    </a:p>
                  </a:txBody>
                  <a:tcPr/>
                </a:tc>
                <a:tc>
                  <a:txBody>
                    <a:bodyPr/>
                    <a:lstStyle/>
                    <a:p>
                      <a:endParaRPr lang="en-SG" sz="2000" dirty="0"/>
                    </a:p>
                  </a:txBody>
                  <a:tcPr/>
                </a:tc>
                <a:extLst>
                  <a:ext uri="{0D108BD9-81ED-4DB2-BD59-A6C34878D82A}">
                    <a16:rowId xmlns:a16="http://schemas.microsoft.com/office/drawing/2014/main" val="1013713731"/>
                  </a:ext>
                </a:extLst>
              </a:tr>
              <a:tr h="2338873">
                <a:tc>
                  <a:txBody>
                    <a:bodyPr/>
                    <a:lstStyle/>
                    <a:p>
                      <a:r>
                        <a:rPr lang="en-US" sz="2000" dirty="0"/>
                        <a:t>2</a:t>
                      </a:r>
                      <a:endParaRPr lang="en-SG" sz="2000" dirty="0"/>
                    </a:p>
                  </a:txBody>
                  <a:tcPr/>
                </a:tc>
                <a:tc>
                  <a:txBody>
                    <a:bodyPr/>
                    <a:lstStyle/>
                    <a:p>
                      <a:r>
                        <a:rPr lang="en-SG" sz="2000" dirty="0"/>
                        <a:t>Bomb Bags</a:t>
                      </a:r>
                    </a:p>
                  </a:txBody>
                  <a:tcPr/>
                </a:tc>
                <a:tc>
                  <a:txBody>
                    <a:bodyPr/>
                    <a:lstStyle/>
                    <a:p>
                      <a:pPr algn="just">
                        <a:lnSpc>
                          <a:spcPct val="107000"/>
                        </a:lnSpc>
                      </a:pPr>
                      <a:r>
                        <a:rPr lang="en-SG" sz="2000" dirty="0">
                          <a:effectLst/>
                          <a:latin typeface="+mn-lt"/>
                          <a:ea typeface="Times New Roman" panose="02020603050405020304" pitchFamily="18" charset="0"/>
                          <a:cs typeface="Times New Roman" panose="02020603050405020304" pitchFamily="18" charset="0"/>
                        </a:rPr>
                        <a:t>A small sachet with an inner bag. When the inner bag is squeezed, the sachet is expended till the sachet pops.</a:t>
                      </a:r>
                      <a:r>
                        <a:rPr lang="en-SG" sz="2000" dirty="0">
                          <a:effectLst/>
                          <a:latin typeface="+mn-lt"/>
                          <a:ea typeface="Arial Unicode MS"/>
                          <a:cs typeface="Times New Roman" panose="02020603050405020304" pitchFamily="18" charset="0"/>
                        </a:rPr>
                        <a:t> This takes place due to the reaction of baking soda with citric acid / vinegar resulting in forming of carbon dioxide gas. This expends the sachet till it pops. </a:t>
                      </a:r>
                    </a:p>
                    <a:p>
                      <a:pPr algn="just">
                        <a:lnSpc>
                          <a:spcPct val="107000"/>
                        </a:lnSpc>
                      </a:pPr>
                      <a:endParaRPr lang="en-SG" sz="2000" dirty="0">
                        <a:effectLst/>
                        <a:latin typeface="+mn-lt"/>
                        <a:ea typeface="Times New Roman" panose="02020603050405020304" pitchFamily="18" charset="0"/>
                        <a:cs typeface="Times New Roman" panose="02020603050405020304" pitchFamily="18" charset="0"/>
                      </a:endParaRPr>
                    </a:p>
                    <a:p>
                      <a:pPr algn="just">
                        <a:lnSpc>
                          <a:spcPct val="107000"/>
                        </a:lnSpc>
                      </a:pPr>
                      <a:endParaRPr lang="en-SG"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SG" sz="2000" dirty="0"/>
                    </a:p>
                  </a:txBody>
                  <a:tcPr/>
                </a:tc>
                <a:extLst>
                  <a:ext uri="{0D108BD9-81ED-4DB2-BD59-A6C34878D82A}">
                    <a16:rowId xmlns:a16="http://schemas.microsoft.com/office/drawing/2014/main" val="3364787601"/>
                  </a:ext>
                </a:extLst>
              </a:tr>
            </a:tbl>
          </a:graphicData>
        </a:graphic>
      </p:graphicFrame>
      <p:pic>
        <p:nvPicPr>
          <p:cNvPr id="9" name="Picture 8">
            <a:extLst>
              <a:ext uri="{FF2B5EF4-FFF2-40B4-BE49-F238E27FC236}">
                <a16:creationId xmlns:a16="http://schemas.microsoft.com/office/drawing/2014/main" id="{A035F8B9-8CC9-D73B-20DE-2DA374C9E9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3055" y="1191314"/>
            <a:ext cx="2381250" cy="1955800"/>
          </a:xfrm>
          <a:prstGeom prst="rect">
            <a:avLst/>
          </a:prstGeom>
          <a:noFill/>
          <a:ln>
            <a:noFill/>
          </a:ln>
        </p:spPr>
      </p:pic>
      <p:pic>
        <p:nvPicPr>
          <p:cNvPr id="11" name="Picture 10">
            <a:extLst>
              <a:ext uri="{FF2B5EF4-FFF2-40B4-BE49-F238E27FC236}">
                <a16:creationId xmlns:a16="http://schemas.microsoft.com/office/drawing/2014/main" id="{7417C6DD-99AB-C88B-88BC-DC0C87948F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7584" y="3352904"/>
            <a:ext cx="2092192" cy="1439428"/>
          </a:xfrm>
          <a:prstGeom prst="rect">
            <a:avLst/>
          </a:prstGeom>
          <a:noFill/>
          <a:ln>
            <a:noFill/>
          </a:ln>
        </p:spPr>
      </p:pic>
      <p:pic>
        <p:nvPicPr>
          <p:cNvPr id="12" name="Picture 11">
            <a:extLst>
              <a:ext uri="{FF2B5EF4-FFF2-40B4-BE49-F238E27FC236}">
                <a16:creationId xmlns:a16="http://schemas.microsoft.com/office/drawing/2014/main" id="{DB4FC2B4-D9C7-BDD7-A2A8-183DB7E076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57584" y="4742568"/>
            <a:ext cx="2128661" cy="1577979"/>
          </a:xfrm>
          <a:prstGeom prst="rect">
            <a:avLst/>
          </a:prstGeom>
          <a:noFill/>
          <a:ln>
            <a:noFill/>
          </a:ln>
        </p:spPr>
      </p:pic>
    </p:spTree>
    <p:extLst>
      <p:ext uri="{BB962C8B-B14F-4D97-AF65-F5344CB8AC3E}">
        <p14:creationId xmlns:p14="http://schemas.microsoft.com/office/powerpoint/2010/main" val="455531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1">
            <a:extLst>
              <a:ext uri="{FF2B5EF4-FFF2-40B4-BE49-F238E27FC236}">
                <a16:creationId xmlns:a16="http://schemas.microsoft.com/office/drawing/2014/main" id="{40BCAB6D-CFB9-4BE2-974D-2AE63B8FC103}"/>
              </a:ext>
            </a:extLst>
          </p:cNvPr>
          <p:cNvSpPr txBox="1">
            <a:spLocks/>
          </p:cNvSpPr>
          <p:nvPr/>
        </p:nvSpPr>
        <p:spPr>
          <a:xfrm>
            <a:off x="1524000" y="63813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Text Placeholder 4">
            <a:extLst>
              <a:ext uri="{FF2B5EF4-FFF2-40B4-BE49-F238E27FC236}">
                <a16:creationId xmlns:a16="http://schemas.microsoft.com/office/drawing/2014/main" id="{31F722C3-EF2A-83B1-55A1-6653F417F878}"/>
              </a:ext>
            </a:extLst>
          </p:cNvPr>
          <p:cNvSpPr txBox="1">
            <a:spLocks/>
          </p:cNvSpPr>
          <p:nvPr/>
        </p:nvSpPr>
        <p:spPr>
          <a:xfrm>
            <a:off x="1543696" y="882890"/>
            <a:ext cx="9851857" cy="5863563"/>
          </a:xfrm>
          <a:prstGeom prst="rect">
            <a:avLst/>
          </a:prstGeom>
        </p:spPr>
        <p:txBody>
          <a:bodyPr/>
          <a:lst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363537" lvl="1" indent="0">
              <a:spcBef>
                <a:spcPts val="0"/>
              </a:spcBef>
              <a:buFont typeface="Arial" panose="020B0604020202020204" pitchFamily="34" charset="0"/>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5" name="Title 3">
            <a:extLst>
              <a:ext uri="{FF2B5EF4-FFF2-40B4-BE49-F238E27FC236}">
                <a16:creationId xmlns:a16="http://schemas.microsoft.com/office/drawing/2014/main" id="{C3ECDBCF-D7B4-7435-BB58-6CAF0F063816}"/>
              </a:ext>
            </a:extLst>
          </p:cNvPr>
          <p:cNvSpPr>
            <a:spLocks noGrp="1"/>
          </p:cNvSpPr>
          <p:nvPr>
            <p:ph type="title"/>
          </p:nvPr>
        </p:nvSpPr>
        <p:spPr>
          <a:xfrm>
            <a:off x="1645296" y="117688"/>
            <a:ext cx="9936000" cy="587613"/>
          </a:xfrm>
        </p:spPr>
        <p:txBody>
          <a:bodyPr>
            <a:normAutofit fontScale="90000"/>
          </a:bodyPr>
          <a:lstStyle/>
          <a:p>
            <a:r>
              <a:rPr lang="en-US" b="1" dirty="0"/>
              <a:t>Non-regulated Items </a:t>
            </a:r>
            <a:endParaRPr lang="en-SG" b="1" dirty="0"/>
          </a:p>
        </p:txBody>
      </p:sp>
      <p:graphicFrame>
        <p:nvGraphicFramePr>
          <p:cNvPr id="6" name="Table 5">
            <a:extLst>
              <a:ext uri="{FF2B5EF4-FFF2-40B4-BE49-F238E27FC236}">
                <a16:creationId xmlns:a16="http://schemas.microsoft.com/office/drawing/2014/main" id="{E08B1497-7864-163E-8099-00933EBBDF57}"/>
              </a:ext>
            </a:extLst>
          </p:cNvPr>
          <p:cNvGraphicFramePr>
            <a:graphicFrameLocks noGrp="1"/>
          </p:cNvGraphicFramePr>
          <p:nvPr>
            <p:extLst>
              <p:ext uri="{D42A27DB-BD31-4B8C-83A1-F6EECF244321}">
                <p14:modId xmlns:p14="http://schemas.microsoft.com/office/powerpoint/2010/main" val="3603949737"/>
              </p:ext>
            </p:extLst>
          </p:nvPr>
        </p:nvGraphicFramePr>
        <p:xfrm>
          <a:off x="1645296" y="705301"/>
          <a:ext cx="9814540" cy="6143176"/>
        </p:xfrm>
        <a:graphic>
          <a:graphicData uri="http://schemas.openxmlformats.org/drawingml/2006/table">
            <a:tbl>
              <a:tblPr firstRow="1" bandRow="1">
                <a:tableStyleId>{5C22544A-7EE6-4342-B048-85BDC9FD1C3A}</a:tableStyleId>
              </a:tblPr>
              <a:tblGrid>
                <a:gridCol w="327689">
                  <a:extLst>
                    <a:ext uri="{9D8B030D-6E8A-4147-A177-3AD203B41FA5}">
                      <a16:colId xmlns:a16="http://schemas.microsoft.com/office/drawing/2014/main" val="2785115619"/>
                    </a:ext>
                  </a:extLst>
                </a:gridCol>
                <a:gridCol w="1982663">
                  <a:extLst>
                    <a:ext uri="{9D8B030D-6E8A-4147-A177-3AD203B41FA5}">
                      <a16:colId xmlns:a16="http://schemas.microsoft.com/office/drawing/2014/main" val="2085916064"/>
                    </a:ext>
                  </a:extLst>
                </a:gridCol>
                <a:gridCol w="4541571">
                  <a:extLst>
                    <a:ext uri="{9D8B030D-6E8A-4147-A177-3AD203B41FA5}">
                      <a16:colId xmlns:a16="http://schemas.microsoft.com/office/drawing/2014/main" val="3348702959"/>
                    </a:ext>
                  </a:extLst>
                </a:gridCol>
                <a:gridCol w="2962617">
                  <a:extLst>
                    <a:ext uri="{9D8B030D-6E8A-4147-A177-3AD203B41FA5}">
                      <a16:colId xmlns:a16="http://schemas.microsoft.com/office/drawing/2014/main" val="570508880"/>
                    </a:ext>
                  </a:extLst>
                </a:gridCol>
              </a:tblGrid>
              <a:tr h="472341">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1990976">
                <a:tc>
                  <a:txBody>
                    <a:bodyPr/>
                    <a:lstStyle/>
                    <a:p>
                      <a:r>
                        <a:rPr lang="en-US" sz="2000" dirty="0"/>
                        <a:t>3</a:t>
                      </a:r>
                      <a:endParaRPr lang="en-SG" sz="2000" dirty="0"/>
                    </a:p>
                  </a:txBody>
                  <a:tcPr/>
                </a:tc>
                <a:tc>
                  <a:txBody>
                    <a:bodyPr/>
                    <a:lstStyle/>
                    <a:p>
                      <a:r>
                        <a:rPr lang="en-US" sz="2000" dirty="0"/>
                        <a:t>Foldable Knife / Swiss Army Knife</a:t>
                      </a:r>
                      <a:endParaRPr lang="en-SG" sz="2000" dirty="0"/>
                    </a:p>
                  </a:txBody>
                  <a:tcPr/>
                </a:tc>
                <a:tc>
                  <a:txBody>
                    <a:bodyPr/>
                    <a:lstStyle/>
                    <a:p>
                      <a:r>
                        <a:rPr lang="en-US" sz="2000" dirty="0"/>
                        <a:t>These are pocket knives or multi-tool generally have very sharp blade, as well as various tools, such as screwdrivers, a can opener, and many others. These attachments are stowed inside the handle of the knife through a pivot point mechanism.</a:t>
                      </a:r>
                    </a:p>
                    <a:p>
                      <a:endParaRPr lang="en-US" sz="2000" dirty="0"/>
                    </a:p>
                    <a:p>
                      <a:endParaRPr lang="en-US" sz="2000" dirty="0"/>
                    </a:p>
                    <a:p>
                      <a:endParaRPr lang="en-SG" sz="2000" dirty="0"/>
                    </a:p>
                  </a:txBody>
                  <a:tcPr/>
                </a:tc>
                <a:tc>
                  <a:txBody>
                    <a:bodyPr/>
                    <a:lstStyle/>
                    <a:p>
                      <a:endParaRPr lang="en-SG" sz="2000" dirty="0"/>
                    </a:p>
                  </a:txBody>
                  <a:tcPr/>
                </a:tc>
                <a:extLst>
                  <a:ext uri="{0D108BD9-81ED-4DB2-BD59-A6C34878D82A}">
                    <a16:rowId xmlns:a16="http://schemas.microsoft.com/office/drawing/2014/main" val="1013713731"/>
                  </a:ext>
                </a:extLst>
              </a:tr>
              <a:tr h="2531395">
                <a:tc>
                  <a:txBody>
                    <a:bodyPr/>
                    <a:lstStyle/>
                    <a:p>
                      <a:r>
                        <a:rPr lang="en-US" sz="2000" dirty="0"/>
                        <a:t>4</a:t>
                      </a:r>
                      <a:endParaRPr lang="en-SG"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2000" dirty="0">
                          <a:solidFill>
                            <a:schemeClr val="tx1"/>
                          </a:solidFill>
                        </a:rPr>
                        <a:t>Tile Checker</a:t>
                      </a:r>
                    </a:p>
                  </a:txBody>
                  <a:tcPr/>
                </a:tc>
                <a:tc>
                  <a:txBody>
                    <a:bodyPr/>
                    <a:lstStyle/>
                    <a:p>
                      <a:r>
                        <a:rPr lang="en-US" sz="2000" dirty="0">
                          <a:effectLst/>
                          <a:latin typeface="+mn-lt"/>
                          <a:ea typeface="Times New Roman" panose="02020603050405020304" pitchFamily="18" charset="0"/>
                          <a:cs typeface="Times New Roman" panose="02020603050405020304" pitchFamily="18" charset="0"/>
                        </a:rPr>
                        <a:t>A tile checker is a tool that is used for home improvement and renovation work</a:t>
                      </a:r>
                      <a:endParaRPr lang="en-SG" sz="2000" dirty="0"/>
                    </a:p>
                  </a:txBody>
                  <a:tcPr/>
                </a:tc>
                <a:tc>
                  <a:txBody>
                    <a:bodyPr/>
                    <a:lstStyle/>
                    <a:p>
                      <a:endParaRPr lang="en-SG" sz="2000" dirty="0"/>
                    </a:p>
                  </a:txBody>
                  <a:tcPr/>
                </a:tc>
                <a:extLst>
                  <a:ext uri="{0D108BD9-81ED-4DB2-BD59-A6C34878D82A}">
                    <a16:rowId xmlns:a16="http://schemas.microsoft.com/office/drawing/2014/main" val="528868890"/>
                  </a:ext>
                </a:extLst>
              </a:tr>
            </a:tbl>
          </a:graphicData>
        </a:graphic>
      </p:graphicFrame>
      <p:pic>
        <p:nvPicPr>
          <p:cNvPr id="2" name="Picture 1" descr="Swiss Army Knife">
            <a:extLst>
              <a:ext uri="{FF2B5EF4-FFF2-40B4-BE49-F238E27FC236}">
                <a16:creationId xmlns:a16="http://schemas.microsoft.com/office/drawing/2014/main" id="{67D014BF-543C-3F82-754B-B94EF7A77B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29771" y="1176079"/>
            <a:ext cx="1935214" cy="1373587"/>
          </a:xfrm>
          <a:prstGeom prst="rect">
            <a:avLst/>
          </a:prstGeom>
          <a:noFill/>
          <a:ln>
            <a:noFill/>
          </a:ln>
        </p:spPr>
      </p:pic>
      <p:pic>
        <p:nvPicPr>
          <p:cNvPr id="3" name="Picture 2">
            <a:extLst>
              <a:ext uri="{FF2B5EF4-FFF2-40B4-BE49-F238E27FC236}">
                <a16:creationId xmlns:a16="http://schemas.microsoft.com/office/drawing/2014/main" id="{093089CF-50A7-E2C9-FE25-45A38BBAC63C}"/>
              </a:ext>
            </a:extLst>
          </p:cNvPr>
          <p:cNvPicPr>
            <a:picLocks noChangeAspect="1"/>
          </p:cNvPicPr>
          <p:nvPr/>
        </p:nvPicPr>
        <p:blipFill rotWithShape="1">
          <a:blip r:embed="rId5"/>
          <a:srcRect l="69642" t="49847" r="14820" b="24876"/>
          <a:stretch/>
        </p:blipFill>
        <p:spPr bwMode="auto">
          <a:xfrm>
            <a:off x="9115499" y="2549667"/>
            <a:ext cx="1736227" cy="170585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8934803-C743-ECBD-97AE-CAE1C0F5F27C}"/>
              </a:ext>
            </a:extLst>
          </p:cNvPr>
          <p:cNvPicPr>
            <a:picLocks noChangeAspect="1"/>
          </p:cNvPicPr>
          <p:nvPr/>
        </p:nvPicPr>
        <p:blipFill>
          <a:blip r:embed="rId6"/>
          <a:stretch>
            <a:fillRect/>
          </a:stretch>
        </p:blipFill>
        <p:spPr>
          <a:xfrm>
            <a:off x="8864168" y="4382226"/>
            <a:ext cx="2383743" cy="2377646"/>
          </a:xfrm>
          <a:prstGeom prst="rect">
            <a:avLst/>
          </a:prstGeom>
        </p:spPr>
      </p:pic>
    </p:spTree>
    <p:extLst>
      <p:ext uri="{BB962C8B-B14F-4D97-AF65-F5344CB8AC3E}">
        <p14:creationId xmlns:p14="http://schemas.microsoft.com/office/powerpoint/2010/main" val="2953751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1">
            <a:extLst>
              <a:ext uri="{FF2B5EF4-FFF2-40B4-BE49-F238E27FC236}">
                <a16:creationId xmlns:a16="http://schemas.microsoft.com/office/drawing/2014/main" id="{40BCAB6D-CFB9-4BE2-974D-2AE63B8FC103}"/>
              </a:ext>
            </a:extLst>
          </p:cNvPr>
          <p:cNvSpPr txBox="1">
            <a:spLocks/>
          </p:cNvSpPr>
          <p:nvPr/>
        </p:nvSpPr>
        <p:spPr>
          <a:xfrm>
            <a:off x="1524000" y="638132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
        <p:nvSpPr>
          <p:cNvPr id="7" name="Text Placeholder 4">
            <a:extLst>
              <a:ext uri="{FF2B5EF4-FFF2-40B4-BE49-F238E27FC236}">
                <a16:creationId xmlns:a16="http://schemas.microsoft.com/office/drawing/2014/main" id="{31F722C3-EF2A-83B1-55A1-6653F417F878}"/>
              </a:ext>
            </a:extLst>
          </p:cNvPr>
          <p:cNvSpPr txBox="1">
            <a:spLocks/>
          </p:cNvSpPr>
          <p:nvPr/>
        </p:nvSpPr>
        <p:spPr>
          <a:xfrm>
            <a:off x="1543696" y="882890"/>
            <a:ext cx="9851857" cy="5863563"/>
          </a:xfrm>
          <a:prstGeom prst="rect">
            <a:avLst/>
          </a:prstGeom>
        </p:spPr>
        <p:txBody>
          <a:bodyPr/>
          <a:lstStyle>
            <a:lvl1pPr marL="342900" indent="-342900" algn="l" defTabSz="457200" rtl="0" eaLnBrk="1" latinLnBrk="0" hangingPunct="1">
              <a:spcBef>
                <a:spcPct val="20000"/>
              </a:spcBef>
              <a:buSzPct val="130000"/>
              <a:buFont typeface="Arial"/>
              <a:buChar char="•"/>
              <a:defRPr sz="2200" kern="1200">
                <a:solidFill>
                  <a:srgbClr val="002060"/>
                </a:solidFill>
                <a:latin typeface="Arial"/>
                <a:ea typeface="+mn-ea"/>
                <a:cs typeface="Arial"/>
              </a:defRPr>
            </a:lvl1pPr>
            <a:lvl2pPr marL="742950" indent="-285750" algn="l" defTabSz="457200" rtl="0" eaLnBrk="1" latinLnBrk="0" hangingPunct="1">
              <a:spcBef>
                <a:spcPts val="600"/>
              </a:spcBef>
              <a:buSzPct val="100000"/>
              <a:buFont typeface="Arial" panose="020B0604020202020204" pitchFamily="34" charset="0"/>
              <a:buChar char="•"/>
              <a:defRPr sz="2000" kern="1200">
                <a:solidFill>
                  <a:srgbClr val="002060"/>
                </a:solidFill>
                <a:latin typeface="Arial"/>
                <a:ea typeface="+mn-ea"/>
                <a:cs typeface="Arial"/>
              </a:defRPr>
            </a:lvl2pPr>
            <a:lvl3pPr marL="1143000" indent="-228600" algn="l" defTabSz="457200" rtl="0" eaLnBrk="1" latinLnBrk="0" hangingPunct="1">
              <a:spcBef>
                <a:spcPts val="600"/>
              </a:spcBef>
              <a:buFont typeface="Arial" panose="020B0604020202020204" pitchFamily="34" charset="0"/>
              <a:buChar char="–"/>
              <a:defRPr sz="1800" kern="1200">
                <a:solidFill>
                  <a:srgbClr val="002060"/>
                </a:solidFill>
                <a:latin typeface="Arial"/>
                <a:ea typeface="+mn-ea"/>
                <a:cs typeface="Arial"/>
              </a:defRPr>
            </a:lvl3pPr>
            <a:lvl4pPr marL="1600200" indent="-228600" algn="l" defTabSz="457200" rtl="0" eaLnBrk="1" latinLnBrk="0" hangingPunct="1">
              <a:spcBef>
                <a:spcPts val="600"/>
              </a:spcBef>
              <a:buFont typeface="Wingdings" panose="05000000000000000000" pitchFamily="2" charset="2"/>
              <a:buChar char="§"/>
              <a:defRPr sz="1600" kern="1200">
                <a:solidFill>
                  <a:srgbClr val="002060"/>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206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446088" indent="-446088" algn="just">
              <a:buSzPct val="100000"/>
              <a:buFontTx/>
              <a:buBlip>
                <a:blip r:embed="rId3"/>
              </a:buBlip>
              <a:defRPr/>
            </a:pPr>
            <a:endParaRPr lang="en-US" dirty="0">
              <a:latin typeface="+mn-lt"/>
              <a:cs typeface="Arial" panose="020B0604020202020204" pitchFamily="34" charset="0"/>
            </a:endParaRPr>
          </a:p>
          <a:p>
            <a:pPr marL="363537" lvl="1" indent="0">
              <a:spcBef>
                <a:spcPts val="0"/>
              </a:spcBef>
              <a:buFont typeface="Arial" panose="020B0604020202020204" pitchFamily="34" charset="0"/>
              <a:buNone/>
            </a:pPr>
            <a:endParaRPr lang="en-US" dirty="0">
              <a:latin typeface="+mn-lt"/>
            </a:endParaRPr>
          </a:p>
          <a:p>
            <a:pPr marL="820737" lvl="1" indent="-457200">
              <a:spcBef>
                <a:spcPts val="0"/>
              </a:spcBef>
              <a:buFont typeface="+mj-lt"/>
              <a:buAutoNum type="arabicPeriod"/>
            </a:pPr>
            <a:endParaRPr lang="en-SG" dirty="0">
              <a:latin typeface="+mn-lt"/>
            </a:endParaRPr>
          </a:p>
        </p:txBody>
      </p:sp>
      <p:sp>
        <p:nvSpPr>
          <p:cNvPr id="5" name="Title 3">
            <a:extLst>
              <a:ext uri="{FF2B5EF4-FFF2-40B4-BE49-F238E27FC236}">
                <a16:creationId xmlns:a16="http://schemas.microsoft.com/office/drawing/2014/main" id="{C3ECDBCF-D7B4-7435-BB58-6CAF0F063816}"/>
              </a:ext>
            </a:extLst>
          </p:cNvPr>
          <p:cNvSpPr>
            <a:spLocks noGrp="1"/>
          </p:cNvSpPr>
          <p:nvPr>
            <p:ph type="title"/>
          </p:nvPr>
        </p:nvSpPr>
        <p:spPr>
          <a:xfrm>
            <a:off x="1543696" y="16088"/>
            <a:ext cx="9936000" cy="587613"/>
          </a:xfrm>
        </p:spPr>
        <p:txBody>
          <a:bodyPr>
            <a:normAutofit fontScale="90000"/>
          </a:bodyPr>
          <a:lstStyle/>
          <a:p>
            <a:r>
              <a:rPr lang="en-US" b="1" dirty="0"/>
              <a:t>Non-regulated Items </a:t>
            </a:r>
            <a:endParaRPr lang="en-SG" b="1" dirty="0"/>
          </a:p>
        </p:txBody>
      </p:sp>
      <p:graphicFrame>
        <p:nvGraphicFramePr>
          <p:cNvPr id="6" name="Table 5">
            <a:extLst>
              <a:ext uri="{FF2B5EF4-FFF2-40B4-BE49-F238E27FC236}">
                <a16:creationId xmlns:a16="http://schemas.microsoft.com/office/drawing/2014/main" id="{E08B1497-7864-163E-8099-00933EBBDF57}"/>
              </a:ext>
            </a:extLst>
          </p:cNvPr>
          <p:cNvGraphicFramePr>
            <a:graphicFrameLocks noGrp="1"/>
          </p:cNvGraphicFramePr>
          <p:nvPr>
            <p:extLst>
              <p:ext uri="{D42A27DB-BD31-4B8C-83A1-F6EECF244321}">
                <p14:modId xmlns:p14="http://schemas.microsoft.com/office/powerpoint/2010/main" val="169794750"/>
              </p:ext>
            </p:extLst>
          </p:nvPr>
        </p:nvGraphicFramePr>
        <p:xfrm>
          <a:off x="1642370" y="618865"/>
          <a:ext cx="9837326" cy="6065067"/>
        </p:xfrm>
        <a:graphic>
          <a:graphicData uri="http://schemas.openxmlformats.org/drawingml/2006/table">
            <a:tbl>
              <a:tblPr firstRow="1" bandRow="1">
                <a:tableStyleId>{5C22544A-7EE6-4342-B048-85BDC9FD1C3A}</a:tableStyleId>
              </a:tblPr>
              <a:tblGrid>
                <a:gridCol w="266348">
                  <a:extLst>
                    <a:ext uri="{9D8B030D-6E8A-4147-A177-3AD203B41FA5}">
                      <a16:colId xmlns:a16="http://schemas.microsoft.com/office/drawing/2014/main" val="2785115619"/>
                    </a:ext>
                  </a:extLst>
                </a:gridCol>
                <a:gridCol w="1389609">
                  <a:extLst>
                    <a:ext uri="{9D8B030D-6E8A-4147-A177-3AD203B41FA5}">
                      <a16:colId xmlns:a16="http://schemas.microsoft.com/office/drawing/2014/main" val="2085916064"/>
                    </a:ext>
                  </a:extLst>
                </a:gridCol>
                <a:gridCol w="5801632">
                  <a:extLst>
                    <a:ext uri="{9D8B030D-6E8A-4147-A177-3AD203B41FA5}">
                      <a16:colId xmlns:a16="http://schemas.microsoft.com/office/drawing/2014/main" val="3348702959"/>
                    </a:ext>
                  </a:extLst>
                </a:gridCol>
                <a:gridCol w="2379737">
                  <a:extLst>
                    <a:ext uri="{9D8B030D-6E8A-4147-A177-3AD203B41FA5}">
                      <a16:colId xmlns:a16="http://schemas.microsoft.com/office/drawing/2014/main" val="570508880"/>
                    </a:ext>
                  </a:extLst>
                </a:gridCol>
              </a:tblGrid>
              <a:tr h="487227">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5269885">
                <a:tc>
                  <a:txBody>
                    <a:bodyPr/>
                    <a:lstStyle/>
                    <a:p>
                      <a:r>
                        <a:rPr lang="en-US" sz="2000" dirty="0"/>
                        <a:t>5</a:t>
                      </a:r>
                      <a:endParaRPr lang="en-SG" sz="2000" dirty="0"/>
                    </a:p>
                  </a:txBody>
                  <a:tcPr/>
                </a:tc>
                <a:tc>
                  <a:txBody>
                    <a:bodyPr/>
                    <a:lstStyle/>
                    <a:p>
                      <a:r>
                        <a:rPr lang="en-SG" sz="2000" kern="1200" dirty="0">
                          <a:solidFill>
                            <a:schemeClr val="dk1"/>
                          </a:solidFill>
                          <a:effectLst/>
                          <a:latin typeface="+mn-lt"/>
                          <a:ea typeface="+mn-ea"/>
                          <a:cs typeface="+mn-cs"/>
                        </a:rPr>
                        <a:t>Children’s Toy Guns</a:t>
                      </a:r>
                      <a:endParaRPr lang="en-SG" sz="2000" dirty="0"/>
                    </a:p>
                  </a:txBody>
                  <a:tcPr/>
                </a:tc>
                <a:tc>
                  <a:txBody>
                    <a:bodyPr/>
                    <a:lstStyle/>
                    <a:p>
                      <a:r>
                        <a:rPr lang="en-US" sz="2000" dirty="0"/>
                        <a:t>Children’s toy guns are intended for play and recreational use. </a:t>
                      </a:r>
                    </a:p>
                    <a:p>
                      <a:endParaRPr lang="en-US" sz="2000" dirty="0"/>
                    </a:p>
                    <a:p>
                      <a:r>
                        <a:rPr lang="en-US" sz="2000" dirty="0"/>
                        <a:t>A children’s toy gun must meet all these criteria:</a:t>
                      </a:r>
                    </a:p>
                    <a:p>
                      <a:r>
                        <a:rPr lang="en-US" sz="2000" dirty="0" err="1"/>
                        <a:t>i</a:t>
                      </a:r>
                      <a:r>
                        <a:rPr lang="en-US" sz="2000" dirty="0"/>
                        <a:t>)  It is a toy;</a:t>
                      </a:r>
                    </a:p>
                    <a:p>
                      <a:r>
                        <a:rPr lang="en-US" sz="2000" dirty="0"/>
                        <a:t>ii) It does not resemble a real gun in make and appearance;</a:t>
                      </a:r>
                    </a:p>
                    <a:p>
                      <a:r>
                        <a:rPr lang="en-US" sz="2000" dirty="0"/>
                        <a:t>iii) It cannot be easily modified to resemble a real gun;</a:t>
                      </a:r>
                    </a:p>
                    <a:p>
                      <a:r>
                        <a:rPr lang="en-US" sz="2000" dirty="0"/>
                        <a:t>iv) It is in bright </a:t>
                      </a:r>
                      <a:r>
                        <a:rPr lang="en-US" sz="2000" dirty="0" err="1"/>
                        <a:t>colours</a:t>
                      </a:r>
                      <a:r>
                        <a:rPr lang="en-US" sz="2000" dirty="0"/>
                        <a:t> and has markings to distinguish it from real guns;</a:t>
                      </a:r>
                    </a:p>
                    <a:p>
                      <a:r>
                        <a:rPr lang="en-US" sz="2000" dirty="0"/>
                        <a:t>v) It is unlikely to cause alarm, injury and/or hurt to others; and </a:t>
                      </a:r>
                    </a:p>
                    <a:p>
                      <a:r>
                        <a:rPr lang="en-US" sz="2000" dirty="0"/>
                        <a:t>vi) It only shoots soft projectiles (if any) such as water, foam darts, soft rubber balls, </a:t>
                      </a:r>
                      <a:r>
                        <a:rPr lang="en-US" sz="2000" dirty="0" err="1"/>
                        <a:t>etc</a:t>
                      </a:r>
                      <a:r>
                        <a:rPr lang="en-US" sz="2000" dirty="0"/>
                        <a:t> which are designed to not cause harm and/or bodily injury.</a:t>
                      </a:r>
                    </a:p>
                    <a:p>
                      <a:endParaRPr lang="en-US" sz="2000" dirty="0"/>
                    </a:p>
                    <a:p>
                      <a:endParaRPr lang="en-US" sz="2000" dirty="0"/>
                    </a:p>
                  </a:txBody>
                  <a:tcPr/>
                </a:tc>
                <a:tc>
                  <a:txBody>
                    <a:bodyPr/>
                    <a:lstStyle/>
                    <a:p>
                      <a:endParaRPr lang="en-SG" sz="2000" dirty="0"/>
                    </a:p>
                  </a:txBody>
                  <a:tcPr/>
                </a:tc>
                <a:extLst>
                  <a:ext uri="{0D108BD9-81ED-4DB2-BD59-A6C34878D82A}">
                    <a16:rowId xmlns:a16="http://schemas.microsoft.com/office/drawing/2014/main" val="1013713731"/>
                  </a:ext>
                </a:extLst>
              </a:tr>
            </a:tbl>
          </a:graphicData>
        </a:graphic>
      </p:graphicFrame>
      <p:pic>
        <p:nvPicPr>
          <p:cNvPr id="10" name="Picture 9">
            <a:extLst>
              <a:ext uri="{FF2B5EF4-FFF2-40B4-BE49-F238E27FC236}">
                <a16:creationId xmlns:a16="http://schemas.microsoft.com/office/drawing/2014/main" id="{A046902D-D51D-D1D9-2DDD-3A382C4C7925}"/>
              </a:ext>
            </a:extLst>
          </p:cNvPr>
          <p:cNvPicPr>
            <a:picLocks noChangeAspect="1"/>
          </p:cNvPicPr>
          <p:nvPr/>
        </p:nvPicPr>
        <p:blipFill rotWithShape="1">
          <a:blip r:embed="rId4"/>
          <a:srcRect l="50631" t="33918" r="31831" b="6716"/>
          <a:stretch/>
        </p:blipFill>
        <p:spPr>
          <a:xfrm>
            <a:off x="9140528" y="1165308"/>
            <a:ext cx="2255025" cy="4478045"/>
          </a:xfrm>
          <a:prstGeom prst="rect">
            <a:avLst/>
          </a:prstGeom>
        </p:spPr>
      </p:pic>
      <p:pic>
        <p:nvPicPr>
          <p:cNvPr id="11" name="Picture 10">
            <a:extLst>
              <a:ext uri="{FF2B5EF4-FFF2-40B4-BE49-F238E27FC236}">
                <a16:creationId xmlns:a16="http://schemas.microsoft.com/office/drawing/2014/main" id="{79C44A42-A761-B402-17E8-7A53588943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8579" y="5618248"/>
            <a:ext cx="1242680" cy="876312"/>
          </a:xfrm>
          <a:prstGeom prst="rect">
            <a:avLst/>
          </a:prstGeom>
          <a:noFill/>
          <a:ln>
            <a:noFill/>
          </a:ln>
        </p:spPr>
      </p:pic>
      <p:pic>
        <p:nvPicPr>
          <p:cNvPr id="12" name="Picture 11">
            <a:extLst>
              <a:ext uri="{FF2B5EF4-FFF2-40B4-BE49-F238E27FC236}">
                <a16:creationId xmlns:a16="http://schemas.microsoft.com/office/drawing/2014/main" id="{190E09C1-3533-3F2C-3C96-145A84379C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5996" y="5618248"/>
            <a:ext cx="972886" cy="876312"/>
          </a:xfrm>
          <a:prstGeom prst="rect">
            <a:avLst/>
          </a:prstGeom>
          <a:noFill/>
          <a:ln>
            <a:noFill/>
          </a:ln>
        </p:spPr>
      </p:pic>
    </p:spTree>
    <p:extLst>
      <p:ext uri="{BB962C8B-B14F-4D97-AF65-F5344CB8AC3E}">
        <p14:creationId xmlns:p14="http://schemas.microsoft.com/office/powerpoint/2010/main" val="321373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ECDBCF-D7B4-7435-BB58-6CAF0F063816}"/>
              </a:ext>
            </a:extLst>
          </p:cNvPr>
          <p:cNvSpPr>
            <a:spLocks noGrp="1"/>
          </p:cNvSpPr>
          <p:nvPr>
            <p:ph type="title"/>
          </p:nvPr>
        </p:nvSpPr>
        <p:spPr>
          <a:xfrm>
            <a:off x="1607196" y="341546"/>
            <a:ext cx="9936000" cy="587613"/>
          </a:xfrm>
        </p:spPr>
        <p:txBody>
          <a:bodyPr>
            <a:normAutofit fontScale="90000"/>
          </a:bodyPr>
          <a:lstStyle/>
          <a:p>
            <a:r>
              <a:rPr lang="en-US" b="1" dirty="0"/>
              <a:t>Non-regulated Items </a:t>
            </a:r>
            <a:endParaRPr lang="en-SG" b="1" dirty="0"/>
          </a:p>
        </p:txBody>
      </p:sp>
      <p:graphicFrame>
        <p:nvGraphicFramePr>
          <p:cNvPr id="6" name="Table 5">
            <a:extLst>
              <a:ext uri="{FF2B5EF4-FFF2-40B4-BE49-F238E27FC236}">
                <a16:creationId xmlns:a16="http://schemas.microsoft.com/office/drawing/2014/main" id="{E08B1497-7864-163E-8099-00933EBBDF57}"/>
              </a:ext>
            </a:extLst>
          </p:cNvPr>
          <p:cNvGraphicFramePr>
            <a:graphicFrameLocks noGrp="1"/>
          </p:cNvGraphicFramePr>
          <p:nvPr>
            <p:extLst>
              <p:ext uri="{D42A27DB-BD31-4B8C-83A1-F6EECF244321}">
                <p14:modId xmlns:p14="http://schemas.microsoft.com/office/powerpoint/2010/main" val="1230724339"/>
              </p:ext>
            </p:extLst>
          </p:nvPr>
        </p:nvGraphicFramePr>
        <p:xfrm>
          <a:off x="1698736" y="974830"/>
          <a:ext cx="9936001" cy="5611708"/>
        </p:xfrm>
        <a:graphic>
          <a:graphicData uri="http://schemas.openxmlformats.org/drawingml/2006/table">
            <a:tbl>
              <a:tblPr firstRow="1" bandRow="1">
                <a:tableStyleId>{5C22544A-7EE6-4342-B048-85BDC9FD1C3A}</a:tableStyleId>
              </a:tblPr>
              <a:tblGrid>
                <a:gridCol w="397122">
                  <a:extLst>
                    <a:ext uri="{9D8B030D-6E8A-4147-A177-3AD203B41FA5}">
                      <a16:colId xmlns:a16="http://schemas.microsoft.com/office/drawing/2014/main" val="2785115619"/>
                    </a:ext>
                  </a:extLst>
                </a:gridCol>
                <a:gridCol w="1699150">
                  <a:extLst>
                    <a:ext uri="{9D8B030D-6E8A-4147-A177-3AD203B41FA5}">
                      <a16:colId xmlns:a16="http://schemas.microsoft.com/office/drawing/2014/main" val="2085916064"/>
                    </a:ext>
                  </a:extLst>
                </a:gridCol>
                <a:gridCol w="4979955">
                  <a:extLst>
                    <a:ext uri="{9D8B030D-6E8A-4147-A177-3AD203B41FA5}">
                      <a16:colId xmlns:a16="http://schemas.microsoft.com/office/drawing/2014/main" val="3348702959"/>
                    </a:ext>
                  </a:extLst>
                </a:gridCol>
                <a:gridCol w="2859774">
                  <a:extLst>
                    <a:ext uri="{9D8B030D-6E8A-4147-A177-3AD203B41FA5}">
                      <a16:colId xmlns:a16="http://schemas.microsoft.com/office/drawing/2014/main" val="570508880"/>
                    </a:ext>
                  </a:extLst>
                </a:gridCol>
              </a:tblGrid>
              <a:tr h="479915">
                <a:tc>
                  <a:txBody>
                    <a:bodyPr/>
                    <a:lstStyle/>
                    <a:p>
                      <a:endParaRPr lang="en-SG" sz="2000" dirty="0">
                        <a:solidFill>
                          <a:schemeClr val="tx1"/>
                        </a:solidFill>
                      </a:endParaRPr>
                    </a:p>
                  </a:txBody>
                  <a:tcPr/>
                </a:tc>
                <a:tc>
                  <a:txBody>
                    <a:bodyPr/>
                    <a:lstStyle/>
                    <a:p>
                      <a:r>
                        <a:rPr lang="en-US" sz="2000" dirty="0">
                          <a:solidFill>
                            <a:schemeClr val="tx1"/>
                          </a:solidFill>
                        </a:rPr>
                        <a:t>Items</a:t>
                      </a:r>
                      <a:endParaRPr lang="en-SG" sz="2000" dirty="0">
                        <a:solidFill>
                          <a:schemeClr val="tx1"/>
                        </a:solidFill>
                      </a:endParaRPr>
                    </a:p>
                  </a:txBody>
                  <a:tcPr/>
                </a:tc>
                <a:tc>
                  <a:txBody>
                    <a:bodyPr/>
                    <a:lstStyle/>
                    <a:p>
                      <a:r>
                        <a:rPr lang="en-US" sz="2000" dirty="0">
                          <a:solidFill>
                            <a:schemeClr val="tx1"/>
                          </a:solidFill>
                        </a:rPr>
                        <a:t>Description</a:t>
                      </a:r>
                      <a:endParaRPr lang="en-SG" sz="2000" dirty="0">
                        <a:solidFill>
                          <a:schemeClr val="tx1"/>
                        </a:solidFill>
                      </a:endParaRPr>
                    </a:p>
                  </a:txBody>
                  <a:tcPr/>
                </a:tc>
                <a:tc>
                  <a:txBody>
                    <a:bodyPr/>
                    <a:lstStyle/>
                    <a:p>
                      <a:r>
                        <a:rPr lang="en-US" sz="2000" dirty="0">
                          <a:solidFill>
                            <a:schemeClr val="tx1"/>
                          </a:solidFill>
                        </a:rPr>
                        <a:t>Photo</a:t>
                      </a:r>
                      <a:endParaRPr lang="en-SG" sz="2000" dirty="0">
                        <a:solidFill>
                          <a:schemeClr val="tx1"/>
                        </a:solidFill>
                      </a:endParaRPr>
                    </a:p>
                  </a:txBody>
                  <a:tcPr/>
                </a:tc>
                <a:extLst>
                  <a:ext uri="{0D108BD9-81ED-4DB2-BD59-A6C34878D82A}">
                    <a16:rowId xmlns:a16="http://schemas.microsoft.com/office/drawing/2014/main" val="3470299396"/>
                  </a:ext>
                </a:extLst>
              </a:tr>
              <a:tr h="5131793">
                <a:tc>
                  <a:txBody>
                    <a:bodyPr/>
                    <a:lstStyle/>
                    <a:p>
                      <a:r>
                        <a:rPr lang="en-US" sz="2000" dirty="0"/>
                        <a:t>6</a:t>
                      </a:r>
                      <a:endParaRPr lang="en-SG" sz="2000" dirty="0"/>
                    </a:p>
                  </a:txBody>
                  <a:tcPr/>
                </a:tc>
                <a:tc>
                  <a:txBody>
                    <a:bodyPr/>
                    <a:lstStyle/>
                    <a:p>
                      <a:r>
                        <a:rPr lang="en-SG" sz="2000" dirty="0">
                          <a:solidFill>
                            <a:schemeClr val="tx1"/>
                          </a:solidFill>
                        </a:rPr>
                        <a:t>Butterfly trainer</a:t>
                      </a:r>
                    </a:p>
                  </a:txBody>
                  <a:tcPr/>
                </a:tc>
                <a:tc>
                  <a:txBody>
                    <a:bodyPr/>
                    <a:lstStyle/>
                    <a:p>
                      <a:r>
                        <a:rPr lang="en-US" sz="2000" dirty="0"/>
                        <a:t>A butterfly trainer is a tool for practicing and training flipping techniques safely. </a:t>
                      </a:r>
                    </a:p>
                    <a:p>
                      <a:endParaRPr lang="en-US" sz="2000" dirty="0"/>
                    </a:p>
                    <a:p>
                      <a:r>
                        <a:rPr lang="en-US" sz="2000" dirty="0"/>
                        <a:t>There is no blade end in the trainer. </a:t>
                      </a:r>
                    </a:p>
                    <a:p>
                      <a:endParaRPr lang="en-US" sz="2000" dirty="0"/>
                    </a:p>
                    <a:p>
                      <a:r>
                        <a:rPr lang="en-US" sz="2000" dirty="0"/>
                        <a:t>If there is blade in the trainer, it is a gravity knife/butterfly knife, which is a Type 1 weapon. </a:t>
                      </a:r>
                    </a:p>
                    <a:p>
                      <a:endParaRPr lang="en-SG" sz="2000" dirty="0"/>
                    </a:p>
                  </a:txBody>
                  <a:tcPr/>
                </a:tc>
                <a:tc>
                  <a:txBody>
                    <a:bodyPr/>
                    <a:lstStyle/>
                    <a:p>
                      <a:endParaRPr lang="en-SG" sz="2000" dirty="0"/>
                    </a:p>
                  </a:txBody>
                  <a:tcPr/>
                </a:tc>
                <a:extLst>
                  <a:ext uri="{0D108BD9-81ED-4DB2-BD59-A6C34878D82A}">
                    <a16:rowId xmlns:a16="http://schemas.microsoft.com/office/drawing/2014/main" val="1013713731"/>
                  </a:ext>
                </a:extLst>
              </a:tr>
            </a:tbl>
          </a:graphicData>
        </a:graphic>
      </p:graphicFrame>
      <p:pic>
        <p:nvPicPr>
          <p:cNvPr id="12" name="Picture 11">
            <a:extLst>
              <a:ext uri="{FF2B5EF4-FFF2-40B4-BE49-F238E27FC236}">
                <a16:creationId xmlns:a16="http://schemas.microsoft.com/office/drawing/2014/main" id="{D7CBE291-21F5-1B10-5C4D-4FF33EAEEB7C}"/>
              </a:ext>
            </a:extLst>
          </p:cNvPr>
          <p:cNvPicPr>
            <a:picLocks noChangeAspect="1"/>
          </p:cNvPicPr>
          <p:nvPr/>
        </p:nvPicPr>
        <p:blipFill rotWithShape="1">
          <a:blip r:embed="rId3"/>
          <a:srcRect l="50631" t="27930" r="36442" b="22526"/>
          <a:stretch/>
        </p:blipFill>
        <p:spPr>
          <a:xfrm>
            <a:off x="9312626" y="1742067"/>
            <a:ext cx="1988787" cy="4471606"/>
          </a:xfrm>
          <a:prstGeom prst="rect">
            <a:avLst/>
          </a:prstGeom>
        </p:spPr>
      </p:pic>
      <p:sp>
        <p:nvSpPr>
          <p:cNvPr id="8" name="Footer Placeholder 11">
            <a:extLst>
              <a:ext uri="{FF2B5EF4-FFF2-40B4-BE49-F238E27FC236}">
                <a16:creationId xmlns:a16="http://schemas.microsoft.com/office/drawing/2014/main" id="{40BCAB6D-CFB9-4BE2-974D-2AE63B8FC103}"/>
              </a:ext>
            </a:extLst>
          </p:cNvPr>
          <p:cNvSpPr txBox="1">
            <a:spLocks/>
          </p:cNvSpPr>
          <p:nvPr/>
        </p:nvSpPr>
        <p:spPr>
          <a:xfrm>
            <a:off x="1843087" y="6587509"/>
            <a:ext cx="9144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spcAft>
                <a:spcPct val="30000"/>
              </a:spcAft>
              <a:defRPr/>
            </a:pPr>
            <a:r>
              <a:rPr lang="en-SG" sz="1000" dirty="0">
                <a:solidFill>
                  <a:srgbClr val="172151"/>
                </a:solidFill>
                <a:latin typeface="Arial" panose="020B0604020202020204" pitchFamily="34" charset="0"/>
                <a:cs typeface="Arial" panose="020B0604020202020204" pitchFamily="34" charset="0"/>
              </a:rPr>
              <a:t>Restricted/Non-Sensitive</a:t>
            </a:r>
          </a:p>
        </p:txBody>
      </p:sp>
    </p:spTree>
    <p:extLst>
      <p:ext uri="{BB962C8B-B14F-4D97-AF65-F5344CB8AC3E}">
        <p14:creationId xmlns:p14="http://schemas.microsoft.com/office/powerpoint/2010/main" val="1686235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D8F96-FEE4-8A55-DDCF-7BC7961957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AEB8D5-A513-B8AC-365E-4F28E8F418E8}"/>
              </a:ext>
            </a:extLst>
          </p:cNvPr>
          <p:cNvSpPr>
            <a:spLocks noGrp="1"/>
          </p:cNvSpPr>
          <p:nvPr>
            <p:ph type="body" sz="quarter" idx="12"/>
          </p:nvPr>
        </p:nvSpPr>
        <p:spPr>
          <a:xfrm>
            <a:off x="1599367" y="1133388"/>
            <a:ext cx="10300138" cy="6046965"/>
          </a:xfrm>
        </p:spPr>
        <p:txBody>
          <a:bodyPr/>
          <a:lstStyle/>
          <a:p>
            <a:pPr>
              <a:spcBef>
                <a:spcPts val="0"/>
              </a:spcBef>
              <a:defRPr/>
            </a:pPr>
            <a:r>
              <a:rPr lang="en-SG" dirty="0">
                <a:solidFill>
                  <a:schemeClr val="tx2">
                    <a:lumMod val="75000"/>
                  </a:schemeClr>
                </a:solidFill>
                <a:effectLst/>
                <a:latin typeface="+mn-lt"/>
                <a:ea typeface="Times New Roman" panose="02020603050405020304" pitchFamily="18" charset="0"/>
                <a:cs typeface="Aptos" panose="020B0004020202020204" pitchFamily="34" charset="0"/>
              </a:rPr>
              <a:t>GEWCA requirements apply equally to online and offline activities</a:t>
            </a:r>
          </a:p>
          <a:p>
            <a:pPr marL="0" indent="0">
              <a:spcBef>
                <a:spcPts val="0"/>
              </a:spcBef>
              <a:buNone/>
              <a:defRPr/>
            </a:pPr>
            <a:endParaRPr lang="en-SG" dirty="0">
              <a:solidFill>
                <a:schemeClr val="tx2">
                  <a:lumMod val="75000"/>
                </a:schemeClr>
              </a:solidFill>
              <a:effectLst/>
              <a:latin typeface="+mn-lt"/>
              <a:ea typeface="Times New Roman" panose="02020603050405020304" pitchFamily="18" charset="0"/>
              <a:cs typeface="Aptos" panose="020B0004020202020204" pitchFamily="34" charset="0"/>
            </a:endParaRPr>
          </a:p>
          <a:p>
            <a:pPr>
              <a:spcBef>
                <a:spcPts val="0"/>
              </a:spcBef>
              <a:defRPr/>
            </a:pPr>
            <a:r>
              <a:rPr lang="en-SG" dirty="0">
                <a:solidFill>
                  <a:schemeClr val="tx2">
                    <a:lumMod val="75000"/>
                  </a:schemeClr>
                </a:solidFill>
                <a:effectLst/>
                <a:latin typeface="+mn-lt"/>
                <a:ea typeface="Times New Roman" panose="02020603050405020304" pitchFamily="18" charset="0"/>
                <a:cs typeface="Aptos" panose="020B0004020202020204" pitchFamily="34" charset="0"/>
              </a:rPr>
              <a:t>Posting or hosting listings for regulated or prohibited items may constitute an offence depending </a:t>
            </a:r>
            <a:r>
              <a:rPr lang="en-SG" dirty="0">
                <a:solidFill>
                  <a:schemeClr val="tx2">
                    <a:lumMod val="75000"/>
                  </a:schemeClr>
                </a:solidFill>
                <a:latin typeface="+mn-lt"/>
                <a:ea typeface="Times New Roman" panose="02020603050405020304" pitchFamily="18" charset="0"/>
                <a:cs typeface="Aptos" panose="020B0004020202020204" pitchFamily="34" charset="0"/>
              </a:rPr>
              <a:t>on the activities </a:t>
            </a:r>
            <a:r>
              <a:rPr lang="en-SG" dirty="0">
                <a:solidFill>
                  <a:schemeClr val="tx2">
                    <a:lumMod val="75000"/>
                  </a:schemeClr>
                </a:solidFill>
                <a:effectLst/>
                <a:latin typeface="+mn-lt"/>
                <a:ea typeface="Times New Roman" panose="02020603050405020304" pitchFamily="18" charset="0"/>
                <a:cs typeface="Aptos" panose="020B0004020202020204" pitchFamily="34" charset="0"/>
              </a:rPr>
              <a:t>under the act</a:t>
            </a:r>
            <a:endParaRPr lang="en-SG" dirty="0">
              <a:solidFill>
                <a:schemeClr val="tx2">
                  <a:lumMod val="75000"/>
                </a:schemeClr>
              </a:solidFill>
              <a:latin typeface="+mn-lt"/>
              <a:ea typeface="Times New Roman" panose="02020603050405020304" pitchFamily="18" charset="0"/>
              <a:cs typeface="Aptos" panose="020B0004020202020204" pitchFamily="34" charset="0"/>
            </a:endParaRPr>
          </a:p>
          <a:p>
            <a:pPr>
              <a:spcBef>
                <a:spcPts val="0"/>
              </a:spcBef>
              <a:defRPr/>
            </a:pPr>
            <a:endParaRPr lang="en-SG" dirty="0">
              <a:solidFill>
                <a:schemeClr val="tx2">
                  <a:lumMod val="75000"/>
                </a:schemeClr>
              </a:solidFill>
              <a:latin typeface="+mn-lt"/>
              <a:ea typeface="Times New Roman" panose="02020603050405020304" pitchFamily="18" charset="0"/>
              <a:cs typeface="Aptos" panose="020B0004020202020204" pitchFamily="34" charset="0"/>
            </a:endParaRPr>
          </a:p>
          <a:p>
            <a:pPr>
              <a:spcBef>
                <a:spcPts val="0"/>
              </a:spcBef>
              <a:defRPr/>
            </a:pPr>
            <a:r>
              <a:rPr lang="en-US" dirty="0">
                <a:solidFill>
                  <a:schemeClr val="tx2">
                    <a:lumMod val="75000"/>
                  </a:schemeClr>
                </a:solidFill>
                <a:latin typeface="+mn-lt"/>
                <a:ea typeface="Times New Roman" panose="02020603050405020304" pitchFamily="18" charset="0"/>
                <a:cs typeface="Aptos" panose="020B0004020202020204" pitchFamily="34" charset="0"/>
              </a:rPr>
              <a:t>GEWCA provides for enhanced penalties, which may include fines and/or imprisonment for individuals/companies. Enforcement action could be taken against both sellers and platforms, where applicable.</a:t>
            </a:r>
          </a:p>
          <a:p>
            <a:pPr marL="0" indent="0">
              <a:spcBef>
                <a:spcPts val="0"/>
              </a:spcBef>
              <a:buNone/>
              <a:defRPr/>
            </a:pPr>
            <a:endParaRPr lang="en-US" dirty="0">
              <a:solidFill>
                <a:schemeClr val="tx2">
                  <a:lumMod val="75000"/>
                </a:schemeClr>
              </a:solidFill>
              <a:latin typeface="+mn-lt"/>
              <a:ea typeface="Times New Roman" panose="02020603050405020304" pitchFamily="18" charset="0"/>
              <a:cs typeface="Aptos" panose="020B0004020202020204" pitchFamily="34" charset="0"/>
            </a:endParaRPr>
          </a:p>
          <a:p>
            <a:pPr>
              <a:spcBef>
                <a:spcPts val="0"/>
              </a:spcBef>
              <a:defRPr/>
            </a:pPr>
            <a:r>
              <a:rPr lang="en-SG" dirty="0">
                <a:solidFill>
                  <a:schemeClr val="tx2">
                    <a:lumMod val="75000"/>
                  </a:schemeClr>
                </a:solidFill>
                <a:latin typeface="+mn-lt"/>
                <a:ea typeface="Times New Roman" panose="02020603050405020304" pitchFamily="18" charset="0"/>
                <a:cs typeface="Aptos" panose="020B0004020202020204" pitchFamily="34" charset="0"/>
              </a:rPr>
              <a:t>Non-compliance detected may result in investigation and enforcement action. Business operations may be affected or disrupted during the course of investigation. </a:t>
            </a:r>
          </a:p>
          <a:p>
            <a:pPr marL="0" indent="0">
              <a:spcBef>
                <a:spcPts val="0"/>
              </a:spcBef>
              <a:buNone/>
              <a:defRPr/>
            </a:pPr>
            <a:endParaRPr lang="en-SG" dirty="0">
              <a:solidFill>
                <a:schemeClr val="tx2">
                  <a:lumMod val="75000"/>
                </a:schemeClr>
              </a:solidFill>
              <a:latin typeface="+mn-lt"/>
              <a:ea typeface="Times New Roman" panose="02020603050405020304" pitchFamily="18" charset="0"/>
              <a:cs typeface="Aptos" panose="020B0004020202020204" pitchFamily="34" charset="0"/>
            </a:endParaRPr>
          </a:p>
          <a:p>
            <a:pPr>
              <a:spcBef>
                <a:spcPts val="0"/>
              </a:spcBef>
              <a:defRPr/>
            </a:pPr>
            <a:r>
              <a:rPr lang="en-SG" dirty="0">
                <a:solidFill>
                  <a:schemeClr val="tx2">
                    <a:lumMod val="75000"/>
                  </a:schemeClr>
                </a:solidFill>
                <a:latin typeface="+mn-lt"/>
                <a:ea typeface="Times New Roman" panose="02020603050405020304" pitchFamily="18" charset="0"/>
                <a:cs typeface="Aptos" panose="020B0004020202020204" pitchFamily="34" charset="0"/>
              </a:rPr>
              <a:t>The transition / graced period has concluded – GEWCA is now fully in force</a:t>
            </a:r>
          </a:p>
          <a:p>
            <a:pPr marL="0" indent="0">
              <a:spcBef>
                <a:spcPts val="0"/>
              </a:spcBef>
              <a:buNone/>
              <a:defRPr/>
            </a:pPr>
            <a:endParaRPr lang="en-SG" dirty="0">
              <a:solidFill>
                <a:schemeClr val="tx2">
                  <a:lumMod val="75000"/>
                </a:schemeClr>
              </a:solidFill>
              <a:latin typeface="+mn-lt"/>
              <a:ea typeface="Times New Roman" panose="02020603050405020304" pitchFamily="18" charset="0"/>
              <a:cs typeface="Aptos" panose="020B0004020202020204" pitchFamily="34" charset="0"/>
            </a:endParaRPr>
          </a:p>
          <a:p>
            <a:pPr>
              <a:spcBef>
                <a:spcPts val="0"/>
              </a:spcBef>
              <a:defRPr/>
            </a:pPr>
            <a:r>
              <a:rPr lang="en-SG" dirty="0">
                <a:solidFill>
                  <a:schemeClr val="tx2">
                    <a:lumMod val="75000"/>
                  </a:schemeClr>
                </a:solidFill>
                <a:latin typeface="+mn-lt"/>
                <a:ea typeface="Times New Roman" panose="02020603050405020304" pitchFamily="18" charset="0"/>
                <a:cs typeface="Aptos" panose="020B0004020202020204" pitchFamily="34" charset="0"/>
              </a:rPr>
              <a:t>Platforms play a critical gatekeeping role and are expected to take reasonable and proactive steps to prevent misuse. Early compliance helps avoid operational impact, reputational risk and enforcement outcomes.</a:t>
            </a:r>
            <a:endParaRPr lang="en-US" dirty="0">
              <a:solidFill>
                <a:schemeClr val="tx2">
                  <a:lumMod val="75000"/>
                </a:schemeClr>
              </a:solidFill>
              <a:latin typeface="+mn-lt"/>
              <a:ea typeface="DengXian" panose="02010600030101010101" pitchFamily="2" charset="-122"/>
              <a:cs typeface="Times New Roman" panose="02020603050405020304" pitchFamily="18" charset="0"/>
            </a:endParaRPr>
          </a:p>
          <a:p>
            <a:pPr marL="0" indent="0">
              <a:spcBef>
                <a:spcPts val="0"/>
              </a:spcBef>
              <a:buNone/>
              <a:defRPr/>
            </a:pPr>
            <a:endParaRPr lang="en-US" dirty="0">
              <a:latin typeface="+mn-lt"/>
              <a:ea typeface="DengXian" panose="02010600030101010101" pitchFamily="2" charset="-122"/>
              <a:cs typeface="Times New Roman" panose="02020603050405020304" pitchFamily="18" charset="0"/>
            </a:endParaRPr>
          </a:p>
          <a:p>
            <a:pPr marL="0" indent="0">
              <a:spcBef>
                <a:spcPts val="0"/>
              </a:spcBef>
              <a:buNone/>
              <a:defRPr/>
            </a:pPr>
            <a:r>
              <a:rPr lang="en-US" dirty="0">
                <a:latin typeface="+mn-lt"/>
                <a:ea typeface="DengXian" panose="02010600030101010101" pitchFamily="2" charset="-122"/>
                <a:cs typeface="Times New Roman" panose="02020603050405020304" pitchFamily="18" charset="0"/>
              </a:rPr>
              <a:t> </a:t>
            </a:r>
            <a:endParaRPr lang="en-SG" dirty="0">
              <a:latin typeface="+mn-lt"/>
              <a:ea typeface="DengXian" panose="02010600030101010101" pitchFamily="2" charset="-122"/>
              <a:cs typeface="Times New Roman" panose="02020603050405020304" pitchFamily="18" charset="0"/>
            </a:endParaRPr>
          </a:p>
        </p:txBody>
      </p:sp>
      <p:sp>
        <p:nvSpPr>
          <p:cNvPr id="3" name="Title 2">
            <a:extLst>
              <a:ext uri="{FF2B5EF4-FFF2-40B4-BE49-F238E27FC236}">
                <a16:creationId xmlns:a16="http://schemas.microsoft.com/office/drawing/2014/main" id="{804EB0FA-10F3-4041-DC4D-9866662A76D6}"/>
              </a:ext>
            </a:extLst>
          </p:cNvPr>
          <p:cNvSpPr>
            <a:spLocks noGrp="1"/>
          </p:cNvSpPr>
          <p:nvPr>
            <p:ph type="title"/>
          </p:nvPr>
        </p:nvSpPr>
        <p:spPr>
          <a:xfrm>
            <a:off x="1599367" y="430974"/>
            <a:ext cx="10300138" cy="607752"/>
          </a:xfrm>
        </p:spPr>
        <p:txBody>
          <a:bodyPr/>
          <a:lstStyle/>
          <a:p>
            <a:r>
              <a:rPr lang="en-US" dirty="0"/>
              <a:t>Key Takeaways</a:t>
            </a:r>
            <a:endParaRPr lang="en-SG" dirty="0"/>
          </a:p>
        </p:txBody>
      </p:sp>
      <p:sp>
        <p:nvSpPr>
          <p:cNvPr id="5" name="Footer Placeholder 4">
            <a:extLst>
              <a:ext uri="{FF2B5EF4-FFF2-40B4-BE49-F238E27FC236}">
                <a16:creationId xmlns:a16="http://schemas.microsoft.com/office/drawing/2014/main" id="{EFC32C65-4187-AFC4-24F9-2A655EDCC535}"/>
              </a:ext>
            </a:extLst>
          </p:cNvPr>
          <p:cNvSpPr>
            <a:spLocks noGrp="1"/>
          </p:cNvSpPr>
          <p:nvPr>
            <p:ph type="ftr" sz="quarter" idx="14"/>
          </p:nvPr>
        </p:nvSpPr>
        <p:spPr/>
        <p:txBody>
          <a:bodyPr/>
          <a:lstStyle/>
          <a:p>
            <a:r>
              <a:rPr lang="en-US" dirty="0"/>
              <a:t>Official (Closed) / Non-Sensitive</a:t>
            </a:r>
          </a:p>
        </p:txBody>
      </p:sp>
    </p:spTree>
    <p:extLst>
      <p:ext uri="{BB962C8B-B14F-4D97-AF65-F5344CB8AC3E}">
        <p14:creationId xmlns:p14="http://schemas.microsoft.com/office/powerpoint/2010/main" val="68347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DF8B-9181-4CBE-87B5-8E2E0375B600}"/>
              </a:ext>
            </a:extLst>
          </p:cNvPr>
          <p:cNvSpPr>
            <a:spLocks noGrp="1"/>
          </p:cNvSpPr>
          <p:nvPr>
            <p:ph type="title"/>
          </p:nvPr>
        </p:nvSpPr>
        <p:spPr>
          <a:xfrm>
            <a:off x="1809946" y="2848541"/>
            <a:ext cx="9491416" cy="1160918"/>
          </a:xfrm>
        </p:spPr>
        <p:txBody>
          <a:bodyPr/>
          <a:lstStyle/>
          <a:p>
            <a:r>
              <a:rPr lang="en-US" dirty="0">
                <a:latin typeface="+mn-lt"/>
              </a:rPr>
              <a:t>Overview of Guns, Explosives and Weapons Control Act 2021 (GEWCA)</a:t>
            </a:r>
            <a:br>
              <a:rPr lang="en-US" dirty="0">
                <a:latin typeface="+mn-lt"/>
              </a:rPr>
            </a:br>
            <a:endParaRPr lang="en-SG" dirty="0"/>
          </a:p>
        </p:txBody>
      </p:sp>
      <p:sp>
        <p:nvSpPr>
          <p:cNvPr id="5" name="Footer Placeholder 3">
            <a:extLst>
              <a:ext uri="{FF2B5EF4-FFF2-40B4-BE49-F238E27FC236}">
                <a16:creationId xmlns:a16="http://schemas.microsoft.com/office/drawing/2014/main" id="{516A6C92-FE71-1394-31B6-E2CD09EFB9F5}"/>
              </a:ext>
            </a:extLst>
          </p:cNvPr>
          <p:cNvSpPr>
            <a:spLocks noGrp="1"/>
          </p:cNvSpPr>
          <p:nvPr>
            <p:ph type="ftr" sz="quarter" idx="14"/>
          </p:nvPr>
        </p:nvSpPr>
        <p:spPr>
          <a:xfrm>
            <a:off x="1116484" y="6393484"/>
            <a:ext cx="11072812" cy="270240"/>
          </a:xfrm>
        </p:spPr>
        <p:txBody>
          <a:bodyPr/>
          <a:lstStyle/>
          <a:p>
            <a:r>
              <a:rPr lang="en-US" dirty="0"/>
              <a:t>Official (Open) / Non-Sensitive</a:t>
            </a:r>
          </a:p>
        </p:txBody>
      </p:sp>
    </p:spTree>
    <p:extLst>
      <p:ext uri="{BB962C8B-B14F-4D97-AF65-F5344CB8AC3E}">
        <p14:creationId xmlns:p14="http://schemas.microsoft.com/office/powerpoint/2010/main" val="3728195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569B-5ECE-341F-A9BC-23D314D40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F5043-CFFE-40EA-9F51-472FEB25726F}"/>
              </a:ext>
            </a:extLst>
          </p:cNvPr>
          <p:cNvSpPr>
            <a:spLocks noGrp="1"/>
          </p:cNvSpPr>
          <p:nvPr>
            <p:ph type="title"/>
          </p:nvPr>
        </p:nvSpPr>
        <p:spPr>
          <a:xfrm>
            <a:off x="1126672" y="2601798"/>
            <a:ext cx="11062624" cy="1160918"/>
          </a:xfrm>
        </p:spPr>
        <p:txBody>
          <a:bodyPr/>
          <a:lstStyle/>
          <a:p>
            <a:r>
              <a:rPr lang="en-SG" dirty="0"/>
              <a:t>Resources</a:t>
            </a:r>
          </a:p>
        </p:txBody>
      </p:sp>
      <p:sp>
        <p:nvSpPr>
          <p:cNvPr id="5" name="Footer Placeholder 3">
            <a:extLst>
              <a:ext uri="{FF2B5EF4-FFF2-40B4-BE49-F238E27FC236}">
                <a16:creationId xmlns:a16="http://schemas.microsoft.com/office/drawing/2014/main" id="{95AD29C4-942A-4884-97D9-466A8A03E3AF}"/>
              </a:ext>
            </a:extLst>
          </p:cNvPr>
          <p:cNvSpPr>
            <a:spLocks noGrp="1"/>
          </p:cNvSpPr>
          <p:nvPr>
            <p:ph type="ftr" sz="quarter" idx="14"/>
          </p:nvPr>
        </p:nvSpPr>
        <p:spPr>
          <a:xfrm>
            <a:off x="1119188" y="6562705"/>
            <a:ext cx="11072812" cy="270240"/>
          </a:xfrm>
        </p:spPr>
        <p:txBody>
          <a:bodyPr/>
          <a:lstStyle/>
          <a:p>
            <a:r>
              <a:rPr lang="en-US" dirty="0"/>
              <a:t>Official (Open) / Non-Sensitive</a:t>
            </a:r>
          </a:p>
        </p:txBody>
      </p:sp>
    </p:spTree>
    <p:extLst>
      <p:ext uri="{BB962C8B-B14F-4D97-AF65-F5344CB8AC3E}">
        <p14:creationId xmlns:p14="http://schemas.microsoft.com/office/powerpoint/2010/main" val="40485241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0D9B-A320-C7D5-C753-D832160BC3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F80C54-E0C5-BDF8-7121-2F4CB7A3ED39}"/>
              </a:ext>
            </a:extLst>
          </p:cNvPr>
          <p:cNvSpPr>
            <a:spLocks noGrp="1"/>
          </p:cNvSpPr>
          <p:nvPr>
            <p:ph type="title"/>
          </p:nvPr>
        </p:nvSpPr>
        <p:spPr>
          <a:xfrm>
            <a:off x="1365362" y="306975"/>
            <a:ext cx="9936000" cy="587613"/>
          </a:xfrm>
        </p:spPr>
        <p:txBody>
          <a:bodyPr/>
          <a:lstStyle/>
          <a:p>
            <a:r>
              <a:rPr lang="en-SG" dirty="0"/>
              <a:t>Relevant Websites </a:t>
            </a:r>
          </a:p>
        </p:txBody>
      </p:sp>
      <p:sp>
        <p:nvSpPr>
          <p:cNvPr id="8" name="Footer Placeholder 4">
            <a:extLst>
              <a:ext uri="{FF2B5EF4-FFF2-40B4-BE49-F238E27FC236}">
                <a16:creationId xmlns:a16="http://schemas.microsoft.com/office/drawing/2014/main" id="{D3309F11-70FE-E875-3BFE-082FC261567F}"/>
              </a:ext>
            </a:extLst>
          </p:cNvPr>
          <p:cNvSpPr>
            <a:spLocks noGrp="1"/>
          </p:cNvSpPr>
          <p:nvPr>
            <p:ph type="ftr" sz="quarter" idx="14"/>
          </p:nvPr>
        </p:nvSpPr>
        <p:spPr>
          <a:xfrm>
            <a:off x="1035474" y="6485490"/>
            <a:ext cx="11072812" cy="270240"/>
          </a:xfrm>
        </p:spPr>
        <p:txBody>
          <a:bodyPr/>
          <a:lstStyle/>
          <a:p>
            <a:r>
              <a:rPr lang="en-US" dirty="0"/>
              <a:t>Official (Open)/Non-Sensitive</a:t>
            </a:r>
          </a:p>
        </p:txBody>
      </p:sp>
      <p:sp>
        <p:nvSpPr>
          <p:cNvPr id="6" name="TextBox 5">
            <a:extLst>
              <a:ext uri="{FF2B5EF4-FFF2-40B4-BE49-F238E27FC236}">
                <a16:creationId xmlns:a16="http://schemas.microsoft.com/office/drawing/2014/main" id="{85C3B8E3-F28F-7D66-9C10-4C309F89EFFD}"/>
              </a:ext>
            </a:extLst>
          </p:cNvPr>
          <p:cNvSpPr txBox="1"/>
          <p:nvPr/>
        </p:nvSpPr>
        <p:spPr>
          <a:xfrm>
            <a:off x="1365362" y="1059120"/>
            <a:ext cx="10351669" cy="5940088"/>
          </a:xfrm>
          <a:prstGeom prst="rect">
            <a:avLst/>
          </a:prstGeom>
          <a:noFill/>
        </p:spPr>
        <p:txBody>
          <a:bodyPr wrap="square">
            <a:spAutoFit/>
          </a:bodyPr>
          <a:lstStyle/>
          <a:p>
            <a:pPr algn="just" rtl="0">
              <a:buNone/>
            </a:pPr>
            <a:r>
              <a:rPr lang="en-US" sz="2000" b="1" i="0" dirty="0">
                <a:effectLst/>
                <a:latin typeface="Arial" panose="020B0604020202020204" pitchFamily="34" charset="0"/>
              </a:rPr>
              <a:t>Overview of Gun Explosive Weapon </a:t>
            </a:r>
            <a:r>
              <a:rPr lang="en-US" sz="2000" b="1" i="0" dirty="0" err="1">
                <a:effectLst/>
                <a:latin typeface="Arial" panose="020B0604020202020204" pitchFamily="34" charset="0"/>
              </a:rPr>
              <a:t>Licences</a:t>
            </a:r>
            <a:endParaRPr lang="en-US" sz="2000" b="0" i="0" dirty="0">
              <a:effectLst/>
              <a:latin typeface="Arial" panose="020B0604020202020204" pitchFamily="34" charset="0"/>
            </a:endParaRPr>
          </a:p>
          <a:p>
            <a:pPr algn="just" rtl="0">
              <a:buNone/>
            </a:pPr>
            <a:r>
              <a:rPr lang="en-US" sz="2000" b="0" i="0" u="none" strike="noStrike" dirty="0">
                <a:solidFill>
                  <a:srgbClr val="2D95BF"/>
                </a:solidFill>
                <a:effectLst/>
                <a:latin typeface="Arial" panose="020B0604020202020204" pitchFamily="34" charset="0"/>
                <a:hlinkClick r:id="rId3"/>
              </a:rPr>
              <a:t>https://www.police.gov.sg/e-Services/Police-Licences/Overview-of-Gun-Explosive-Weapon-Licences</a:t>
            </a:r>
            <a:endParaRPr lang="en-US" sz="2000" b="0" i="0" u="none" strike="noStrike" dirty="0">
              <a:solidFill>
                <a:srgbClr val="2D95BF"/>
              </a:solidFill>
              <a:effectLst/>
              <a:latin typeface="Arial" panose="020B0604020202020204" pitchFamily="34" charset="0"/>
            </a:endParaRPr>
          </a:p>
          <a:p>
            <a:pPr algn="just" rtl="0">
              <a:buNone/>
            </a:pPr>
            <a:endParaRPr lang="en-US" sz="2000" b="1" dirty="0">
              <a:latin typeface="Arial" panose="020B0604020202020204" pitchFamily="34" charset="0"/>
            </a:endParaRPr>
          </a:p>
          <a:p>
            <a:pPr algn="just" rtl="0">
              <a:buNone/>
            </a:pPr>
            <a:r>
              <a:rPr lang="en-US" sz="2000" b="1" i="0" dirty="0">
                <a:effectLst/>
                <a:latin typeface="Arial" panose="020B0604020202020204" pitchFamily="34" charset="0"/>
              </a:rPr>
              <a:t>Overview of Controlled Items, Prohibited Items and Non-regulated Weapons – SPF (PRD)</a:t>
            </a:r>
          </a:p>
          <a:p>
            <a:pPr algn="just" rtl="0">
              <a:buNone/>
            </a:pPr>
            <a:r>
              <a:rPr lang="en-US" sz="2000" u="sng" dirty="0">
                <a:solidFill>
                  <a:srgbClr val="0000CC"/>
                </a:solidFill>
                <a:latin typeface="Arial" panose="020B0604020202020204" pitchFamily="34" charset="0"/>
              </a:rPr>
              <a:t>https://www.police.gov.sg/business-e-services/apply-for-gun-licence/information-on-controlled-items-prohibited-item-and-non-regulated-weapons</a:t>
            </a:r>
            <a:endParaRPr lang="en-US" sz="2000" b="0" i="0" u="sng" dirty="0">
              <a:solidFill>
                <a:srgbClr val="0000CC"/>
              </a:solidFill>
              <a:effectLst/>
              <a:latin typeface="Arial" panose="020B0604020202020204" pitchFamily="34" charset="0"/>
            </a:endParaRPr>
          </a:p>
          <a:p>
            <a:pPr algn="just" rtl="0">
              <a:buNone/>
            </a:pPr>
            <a:r>
              <a:rPr lang="en-US" sz="2000" b="0" i="0" dirty="0">
                <a:solidFill>
                  <a:srgbClr val="0066FF"/>
                </a:solidFill>
                <a:effectLst/>
                <a:latin typeface="Arial" panose="020B0604020202020204" pitchFamily="34" charset="0"/>
              </a:rPr>
              <a:t> </a:t>
            </a:r>
          </a:p>
          <a:p>
            <a:pPr algn="just" rtl="0">
              <a:buNone/>
            </a:pPr>
            <a:r>
              <a:rPr lang="en-US" sz="2000" b="1" i="0" dirty="0">
                <a:solidFill>
                  <a:srgbClr val="002060"/>
                </a:solidFill>
                <a:effectLst/>
                <a:latin typeface="Lato Bold" panose="020F0502020204030203" pitchFamily="34" charset="0"/>
              </a:rPr>
              <a:t>Information on Gun </a:t>
            </a:r>
            <a:r>
              <a:rPr lang="en-US" sz="2000" b="1" i="0" dirty="0" err="1">
                <a:solidFill>
                  <a:srgbClr val="002060"/>
                </a:solidFill>
                <a:effectLst/>
                <a:latin typeface="Lato Bold" panose="020F0502020204030203" pitchFamily="34" charset="0"/>
              </a:rPr>
              <a:t>Licence</a:t>
            </a:r>
            <a:r>
              <a:rPr lang="en-US" sz="2000" b="1" i="0" dirty="0">
                <a:solidFill>
                  <a:srgbClr val="002060"/>
                </a:solidFill>
                <a:effectLst/>
                <a:latin typeface="Lato Bold" panose="020F0502020204030203" pitchFamily="34" charset="0"/>
              </a:rPr>
              <a:t> Matters</a:t>
            </a:r>
            <a:endParaRPr lang="en-US" sz="2000" b="1" i="0" dirty="0">
              <a:solidFill>
                <a:srgbClr val="00205B"/>
              </a:solidFill>
              <a:effectLst/>
              <a:latin typeface="Arial" panose="020B0604020202020204" pitchFamily="34" charset="0"/>
            </a:endParaRPr>
          </a:p>
          <a:p>
            <a:pPr algn="just" rtl="0">
              <a:buNone/>
            </a:pPr>
            <a:r>
              <a:rPr lang="en-US" sz="2000" b="0" i="0" u="none" strike="noStrike" dirty="0">
                <a:solidFill>
                  <a:srgbClr val="2D95BF"/>
                </a:solidFill>
                <a:effectLst/>
                <a:latin typeface="Arial" panose="020B0604020202020204" pitchFamily="34" charset="0"/>
                <a:hlinkClick r:id="rId4"/>
              </a:rPr>
              <a:t>https://www.police.gov.sg/e-Services/Police-Licences/Overview-of-Gun-Explosive-Weapon-Licences/Information-on-Gun-Licence-Matters</a:t>
            </a:r>
            <a:endParaRPr lang="en-US" sz="2000" b="0" i="0" u="sng" dirty="0">
              <a:solidFill>
                <a:srgbClr val="0000FF"/>
              </a:solidFill>
              <a:effectLst/>
              <a:latin typeface="Arial" panose="020B0604020202020204" pitchFamily="34" charset="0"/>
            </a:endParaRPr>
          </a:p>
          <a:p>
            <a:pPr algn="just" rtl="0">
              <a:buNone/>
            </a:pPr>
            <a:endParaRPr lang="en-US" sz="2000" b="0" i="0" dirty="0">
              <a:solidFill>
                <a:srgbClr val="002060"/>
              </a:solidFill>
              <a:effectLst/>
              <a:latin typeface="Arial" panose="020B0604020202020204" pitchFamily="34" charset="0"/>
            </a:endParaRPr>
          </a:p>
          <a:p>
            <a:pPr algn="just" rtl="0">
              <a:buNone/>
            </a:pPr>
            <a:r>
              <a:rPr lang="en-US" sz="2000" b="1" i="0" dirty="0">
                <a:solidFill>
                  <a:srgbClr val="002060"/>
                </a:solidFill>
                <a:effectLst/>
                <a:latin typeface="Lato Bold" panose="020F0502020204030203" pitchFamily="34" charset="0"/>
              </a:rPr>
              <a:t>Information on Explosive </a:t>
            </a:r>
            <a:r>
              <a:rPr lang="en-US" sz="2000" b="1" i="0" dirty="0" err="1">
                <a:solidFill>
                  <a:srgbClr val="002060"/>
                </a:solidFill>
                <a:effectLst/>
                <a:latin typeface="Lato Bold" panose="020F0502020204030203" pitchFamily="34" charset="0"/>
              </a:rPr>
              <a:t>Licence</a:t>
            </a:r>
            <a:r>
              <a:rPr lang="en-US" sz="2000" b="1" i="0" dirty="0">
                <a:solidFill>
                  <a:srgbClr val="002060"/>
                </a:solidFill>
                <a:effectLst/>
                <a:latin typeface="Lato Bold" panose="020F0502020204030203" pitchFamily="34" charset="0"/>
              </a:rPr>
              <a:t> Matters</a:t>
            </a:r>
          </a:p>
          <a:p>
            <a:pPr algn="just" rtl="0">
              <a:buNone/>
            </a:pPr>
            <a:r>
              <a:rPr lang="en-US" sz="2000" b="0" i="0" u="none" strike="noStrike" dirty="0">
                <a:solidFill>
                  <a:srgbClr val="2D95BF"/>
                </a:solidFill>
                <a:effectLst/>
                <a:latin typeface="Arial" panose="020B0604020202020204" pitchFamily="34" charset="0"/>
                <a:hlinkClick r:id="rId5"/>
              </a:rPr>
              <a:t>https://www.police.gov.sg/e-Services/Police-Licences/Overview-of-Gun-Explosive-Weapon-Licences/Information-on-Explosive-Licence-Matters</a:t>
            </a:r>
            <a:endParaRPr lang="en-US" sz="2000" b="0" i="0" u="sng" dirty="0">
              <a:solidFill>
                <a:srgbClr val="0000FF"/>
              </a:solidFill>
              <a:effectLst/>
              <a:latin typeface="Arial" panose="020B0604020202020204" pitchFamily="34" charset="0"/>
            </a:endParaRPr>
          </a:p>
          <a:p>
            <a:pPr algn="just" rtl="0">
              <a:buNone/>
            </a:pPr>
            <a:endParaRPr lang="en-US" sz="2000" b="0" i="0" dirty="0">
              <a:solidFill>
                <a:srgbClr val="002060"/>
              </a:solidFill>
              <a:effectLst/>
              <a:latin typeface="Arial" panose="020B0604020202020204" pitchFamily="34" charset="0"/>
            </a:endParaRPr>
          </a:p>
          <a:p>
            <a:pPr algn="just" rtl="0">
              <a:buNone/>
            </a:pPr>
            <a:endParaRPr lang="en-US" sz="2000" b="0" i="0" dirty="0">
              <a:solidFill>
                <a:srgbClr val="002060"/>
              </a:solidFill>
              <a:effectLst/>
              <a:latin typeface="Arial" panose="020B0604020202020204" pitchFamily="34" charset="0"/>
            </a:endParaRPr>
          </a:p>
          <a:p>
            <a:pPr algn="just" rtl="0">
              <a:buNone/>
            </a:pPr>
            <a:endParaRPr lang="en-US" sz="2000" b="0" i="0" u="sng" dirty="0">
              <a:solidFill>
                <a:srgbClr val="0000FF"/>
              </a:solidFill>
              <a:effectLst/>
              <a:latin typeface="Arial" panose="020B0604020202020204" pitchFamily="34" charset="0"/>
            </a:endParaRPr>
          </a:p>
        </p:txBody>
      </p:sp>
    </p:spTree>
    <p:extLst>
      <p:ext uri="{BB962C8B-B14F-4D97-AF65-F5344CB8AC3E}">
        <p14:creationId xmlns:p14="http://schemas.microsoft.com/office/powerpoint/2010/main" val="1528358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B8EA-E5A0-4FD8-22AB-04C7CF4953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978D4D-FE0A-83F9-8D0E-B4B02A0D2107}"/>
              </a:ext>
            </a:extLst>
          </p:cNvPr>
          <p:cNvSpPr>
            <a:spLocks noGrp="1"/>
          </p:cNvSpPr>
          <p:nvPr>
            <p:ph type="title"/>
          </p:nvPr>
        </p:nvSpPr>
        <p:spPr>
          <a:xfrm>
            <a:off x="1396046" y="369629"/>
            <a:ext cx="9936000" cy="587613"/>
          </a:xfrm>
        </p:spPr>
        <p:txBody>
          <a:bodyPr/>
          <a:lstStyle/>
          <a:p>
            <a:r>
              <a:rPr lang="en-SG" dirty="0"/>
              <a:t>Relevant Website </a:t>
            </a:r>
          </a:p>
        </p:txBody>
      </p:sp>
      <p:sp>
        <p:nvSpPr>
          <p:cNvPr id="8" name="Footer Placeholder 4">
            <a:extLst>
              <a:ext uri="{FF2B5EF4-FFF2-40B4-BE49-F238E27FC236}">
                <a16:creationId xmlns:a16="http://schemas.microsoft.com/office/drawing/2014/main" id="{AB213B7D-13EA-2B23-340D-C23FC5BFD196}"/>
              </a:ext>
            </a:extLst>
          </p:cNvPr>
          <p:cNvSpPr>
            <a:spLocks noGrp="1"/>
          </p:cNvSpPr>
          <p:nvPr>
            <p:ph type="ftr" sz="quarter" idx="14"/>
          </p:nvPr>
        </p:nvSpPr>
        <p:spPr>
          <a:xfrm>
            <a:off x="1119188" y="6353251"/>
            <a:ext cx="11072812" cy="270240"/>
          </a:xfrm>
        </p:spPr>
        <p:txBody>
          <a:bodyPr/>
          <a:lstStyle/>
          <a:p>
            <a:r>
              <a:rPr lang="en-US" dirty="0"/>
              <a:t>Official (Open)/Non-Sensitive</a:t>
            </a:r>
          </a:p>
        </p:txBody>
      </p:sp>
      <p:sp>
        <p:nvSpPr>
          <p:cNvPr id="6" name="TextBox 5">
            <a:extLst>
              <a:ext uri="{FF2B5EF4-FFF2-40B4-BE49-F238E27FC236}">
                <a16:creationId xmlns:a16="http://schemas.microsoft.com/office/drawing/2014/main" id="{91ECD354-960C-0127-F33C-77E9A108B2FB}"/>
              </a:ext>
            </a:extLst>
          </p:cNvPr>
          <p:cNvSpPr txBox="1"/>
          <p:nvPr/>
        </p:nvSpPr>
        <p:spPr>
          <a:xfrm>
            <a:off x="1396046" y="1074509"/>
            <a:ext cx="10906790" cy="4708981"/>
          </a:xfrm>
          <a:prstGeom prst="rect">
            <a:avLst/>
          </a:prstGeom>
          <a:noFill/>
        </p:spPr>
        <p:txBody>
          <a:bodyPr wrap="square">
            <a:spAutoFit/>
          </a:bodyPr>
          <a:lstStyle/>
          <a:p>
            <a:pPr algn="just"/>
            <a:r>
              <a:rPr lang="fr-FR" sz="2000" b="1" i="0" dirty="0">
                <a:effectLst/>
              </a:rPr>
              <a:t>Information on Explosive </a:t>
            </a:r>
            <a:r>
              <a:rPr lang="fr-FR" sz="2000" b="1" i="0" dirty="0" err="1">
                <a:effectLst/>
              </a:rPr>
              <a:t>Precursor</a:t>
            </a:r>
            <a:r>
              <a:rPr lang="fr-FR" sz="2000" b="1" i="0" dirty="0">
                <a:effectLst/>
              </a:rPr>
              <a:t> Licence </a:t>
            </a:r>
            <a:r>
              <a:rPr lang="fr-FR" sz="2000" b="1" i="0" dirty="0" err="1">
                <a:effectLst/>
              </a:rPr>
              <a:t>Matters</a:t>
            </a:r>
            <a:endParaRPr lang="fr-FR" sz="2000" b="1" i="0" dirty="0">
              <a:effectLst/>
            </a:endParaRPr>
          </a:p>
          <a:p>
            <a:pPr algn="just"/>
            <a:r>
              <a:rPr lang="fr-FR" sz="2000" dirty="0">
                <a:solidFill>
                  <a:srgbClr val="0000CC"/>
                </a:solidFill>
              </a:rPr>
              <a:t>https://www.police.gov.sg/e-Services/Police-Licences/Overview-of-Gun-Explosive-Weapon-Licences/Information-on-Explosive-Precursor-Licence-Matters</a:t>
            </a:r>
            <a:endParaRPr lang="en-US" sz="2000" i="0" dirty="0">
              <a:solidFill>
                <a:srgbClr val="0000CC"/>
              </a:solidFill>
              <a:effectLst/>
            </a:endParaRPr>
          </a:p>
          <a:p>
            <a:pPr algn="just" rtl="0">
              <a:buNone/>
            </a:pPr>
            <a:endParaRPr lang="en-US" sz="2000" b="1" dirty="0">
              <a:solidFill>
                <a:srgbClr val="002060"/>
              </a:solidFill>
            </a:endParaRPr>
          </a:p>
          <a:p>
            <a:pPr algn="just" rtl="0">
              <a:buNone/>
            </a:pPr>
            <a:r>
              <a:rPr lang="en-US" sz="2000" b="1" i="0" dirty="0">
                <a:solidFill>
                  <a:srgbClr val="002060"/>
                </a:solidFill>
                <a:effectLst/>
              </a:rPr>
              <a:t>Information on Weapon and Noxious Substance </a:t>
            </a:r>
            <a:r>
              <a:rPr lang="en-US" sz="2000" b="1" i="0" dirty="0" err="1">
                <a:solidFill>
                  <a:srgbClr val="002060"/>
                </a:solidFill>
                <a:effectLst/>
              </a:rPr>
              <a:t>Licence</a:t>
            </a:r>
            <a:r>
              <a:rPr lang="en-US" sz="2000" b="1" i="0" dirty="0">
                <a:solidFill>
                  <a:srgbClr val="002060"/>
                </a:solidFill>
                <a:effectLst/>
              </a:rPr>
              <a:t> Matters</a:t>
            </a:r>
          </a:p>
          <a:p>
            <a:pPr algn="just" rtl="0">
              <a:buNone/>
            </a:pPr>
            <a:r>
              <a:rPr lang="en-US" sz="2000" b="0" i="0" u="none" strike="noStrike" dirty="0">
                <a:solidFill>
                  <a:srgbClr val="2D95BF"/>
                </a:solidFill>
                <a:effectLst/>
                <a:hlinkClick r:id="rId3"/>
              </a:rPr>
              <a:t>https://www.police.gov.sg/e-Services/Police-Licences/Overview-of-Gun-Explosive-Weapon-Licences/Information-on-Weapon-and-</a:t>
            </a:r>
            <a:r>
              <a:rPr lang="en-US" sz="2000" b="0" i="0" u="none" strike="noStrike" dirty="0">
                <a:solidFill>
                  <a:srgbClr val="3071A9"/>
                </a:solidFill>
                <a:effectLst/>
                <a:hlinkClick r:id="rId3"/>
              </a:rPr>
              <a:t>Noxious-Substance-Licence-Matters</a:t>
            </a:r>
            <a:endParaRPr lang="en-US" sz="2000" b="0" i="0" u="none" strike="noStrike" dirty="0">
              <a:solidFill>
                <a:srgbClr val="3071A9"/>
              </a:solidFill>
              <a:effectLst/>
            </a:endParaRPr>
          </a:p>
          <a:p>
            <a:pPr algn="just" rtl="0">
              <a:buNone/>
            </a:pPr>
            <a:endParaRPr lang="en-US" sz="2000" dirty="0"/>
          </a:p>
          <a:p>
            <a:pPr algn="just" rtl="0">
              <a:buNone/>
            </a:pPr>
            <a:r>
              <a:rPr lang="en-US" sz="2000" b="1" dirty="0"/>
              <a:t>Advisory for type 2 owners</a:t>
            </a:r>
          </a:p>
          <a:p>
            <a:pPr algn="just" rtl="0">
              <a:buNone/>
            </a:pPr>
            <a:r>
              <a:rPr lang="en-US" sz="2000" dirty="0">
                <a:solidFill>
                  <a:srgbClr val="0000CC"/>
                </a:solidFill>
              </a:rPr>
              <a:t>https://www.police.gov.sg/-/media/Spf/e-Services/AE-Files/Advisory-For-Type-2-Weapon-Owner-on-Safe-Use-and-Storage-of-Weapons_1-July-2025.ashx </a:t>
            </a:r>
          </a:p>
          <a:p>
            <a:pPr algn="just" rtl="0">
              <a:buNone/>
            </a:pPr>
            <a:endParaRPr lang="en-US" sz="2000" dirty="0">
              <a:solidFill>
                <a:srgbClr val="3071A9"/>
              </a:solidFill>
            </a:endParaRPr>
          </a:p>
          <a:p>
            <a:pPr algn="just" rtl="0">
              <a:buNone/>
            </a:pPr>
            <a:r>
              <a:rPr lang="en-US" sz="2000" b="1" i="0" dirty="0">
                <a:effectLst/>
              </a:rPr>
              <a:t>AGC Link for Law/reg </a:t>
            </a:r>
          </a:p>
          <a:p>
            <a:pPr algn="just" rtl="0">
              <a:buNone/>
            </a:pPr>
            <a:r>
              <a:rPr lang="en-US" sz="2000" b="0" i="0" u="sng" dirty="0">
                <a:solidFill>
                  <a:srgbClr val="0000FF"/>
                </a:solidFill>
                <a:effectLst/>
              </a:rPr>
              <a:t>https://sso.agc.gov.sg/Act/GEWCA2021</a:t>
            </a:r>
          </a:p>
          <a:p>
            <a:pPr algn="just" rtl="0">
              <a:buNone/>
            </a:pPr>
            <a:endParaRPr lang="en-US" sz="2000" b="0" i="0" u="sng" dirty="0">
              <a:solidFill>
                <a:srgbClr val="0000FF"/>
              </a:solidFill>
              <a:effectLst/>
              <a:latin typeface="Arial" panose="020B0604020202020204" pitchFamily="34" charset="0"/>
            </a:endParaRPr>
          </a:p>
        </p:txBody>
      </p:sp>
    </p:spTree>
    <p:extLst>
      <p:ext uri="{BB962C8B-B14F-4D97-AF65-F5344CB8AC3E}">
        <p14:creationId xmlns:p14="http://schemas.microsoft.com/office/powerpoint/2010/main" val="2346018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4340-185F-B160-5B60-7B4735A49C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81836-61C0-ED50-3E59-9CC82E597829}"/>
              </a:ext>
            </a:extLst>
          </p:cNvPr>
          <p:cNvSpPr>
            <a:spLocks noGrp="1"/>
          </p:cNvSpPr>
          <p:nvPr>
            <p:ph type="title"/>
          </p:nvPr>
        </p:nvSpPr>
        <p:spPr>
          <a:xfrm>
            <a:off x="1126672" y="2601798"/>
            <a:ext cx="11062624" cy="1160918"/>
          </a:xfrm>
        </p:spPr>
        <p:txBody>
          <a:bodyPr/>
          <a:lstStyle/>
          <a:p>
            <a:r>
              <a:rPr lang="en-SG" dirty="0"/>
              <a:t>FAQ</a:t>
            </a:r>
          </a:p>
        </p:txBody>
      </p:sp>
      <p:sp>
        <p:nvSpPr>
          <p:cNvPr id="5" name="Footer Placeholder 4">
            <a:extLst>
              <a:ext uri="{FF2B5EF4-FFF2-40B4-BE49-F238E27FC236}">
                <a16:creationId xmlns:a16="http://schemas.microsoft.com/office/drawing/2014/main" id="{75C71572-F8B9-0021-6B8D-AC4E41A5216E}"/>
              </a:ext>
            </a:extLst>
          </p:cNvPr>
          <p:cNvSpPr>
            <a:spLocks noGrp="1"/>
          </p:cNvSpPr>
          <p:nvPr>
            <p:ph type="ftr" sz="quarter" idx="14"/>
          </p:nvPr>
        </p:nvSpPr>
        <p:spPr>
          <a:xfrm>
            <a:off x="1119188" y="6580140"/>
            <a:ext cx="11072812" cy="270240"/>
          </a:xfrm>
        </p:spPr>
        <p:txBody>
          <a:bodyPr/>
          <a:lstStyle/>
          <a:p>
            <a:r>
              <a:rPr lang="en-US" dirty="0"/>
              <a:t>Official (Open)/Non-Sensitive</a:t>
            </a:r>
          </a:p>
        </p:txBody>
      </p:sp>
    </p:spTree>
    <p:extLst>
      <p:ext uri="{BB962C8B-B14F-4D97-AF65-F5344CB8AC3E}">
        <p14:creationId xmlns:p14="http://schemas.microsoft.com/office/powerpoint/2010/main" val="3290575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AA8DC-B5E2-4789-A4B9-47609B97CE54}"/>
              </a:ext>
            </a:extLst>
          </p:cNvPr>
          <p:cNvSpPr>
            <a:spLocks noGrp="1"/>
          </p:cNvSpPr>
          <p:nvPr>
            <p:ph type="title"/>
          </p:nvPr>
        </p:nvSpPr>
        <p:spPr>
          <a:xfrm>
            <a:off x="1045393" y="2261663"/>
            <a:ext cx="11062622" cy="1160918"/>
          </a:xfrm>
        </p:spPr>
        <p:txBody>
          <a:bodyPr/>
          <a:lstStyle/>
          <a:p>
            <a:br>
              <a:rPr lang="en-SG" dirty="0"/>
            </a:br>
            <a:br>
              <a:rPr lang="en-SG" dirty="0"/>
            </a:br>
            <a:r>
              <a:rPr lang="en-SG" dirty="0"/>
              <a:t>Thank you</a:t>
            </a:r>
            <a:br>
              <a:rPr lang="en-SG" dirty="0"/>
            </a:br>
            <a:br>
              <a:rPr lang="en-SG" sz="2400" b="1" dirty="0">
                <a:effectLst/>
                <a:latin typeface="Calibri" panose="020F0502020204030204" pitchFamily="34" charset="0"/>
                <a:ea typeface="Calibri" panose="020F0502020204030204" pitchFamily="34" charset="0"/>
              </a:rPr>
            </a:br>
            <a:endParaRPr lang="en-SG" sz="2400" dirty="0"/>
          </a:p>
        </p:txBody>
      </p:sp>
      <p:sp>
        <p:nvSpPr>
          <p:cNvPr id="4" name="Footer Placeholder 3">
            <a:extLst>
              <a:ext uri="{FF2B5EF4-FFF2-40B4-BE49-F238E27FC236}">
                <a16:creationId xmlns:a16="http://schemas.microsoft.com/office/drawing/2014/main" id="{A9264DCF-5B58-3348-7358-0BD38542C732}"/>
              </a:ext>
            </a:extLst>
          </p:cNvPr>
          <p:cNvSpPr txBox="1">
            <a:spLocks/>
          </p:cNvSpPr>
          <p:nvPr/>
        </p:nvSpPr>
        <p:spPr>
          <a:xfrm>
            <a:off x="1119188" y="6562705"/>
            <a:ext cx="11072812" cy="27024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solidFill>
              </a:rPr>
              <a:t>Official (Open) / Non-Sensitive</a:t>
            </a:r>
          </a:p>
        </p:txBody>
      </p:sp>
    </p:spTree>
    <p:extLst>
      <p:ext uri="{BB962C8B-B14F-4D97-AF65-F5344CB8AC3E}">
        <p14:creationId xmlns:p14="http://schemas.microsoft.com/office/powerpoint/2010/main" val="381979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262743" y="1198605"/>
            <a:ext cx="10288791" cy="5179045"/>
          </a:xfrm>
        </p:spPr>
        <p:txBody>
          <a:bodyPr/>
          <a:lstStyle/>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400" dirty="0">
                <a:latin typeface="+mn-lt"/>
                <a:cs typeface="Arial" panose="020B0604020202020204" pitchFamily="34" charset="0"/>
              </a:rPr>
              <a:t>The Guns Explosives and Weapons Control Act (GEWCA) came into effect on 1 July 2025.</a:t>
            </a:r>
          </a:p>
          <a:p>
            <a:pPr marL="446088" marR="0" lvl="0" indent="-446088" algn="just" defTabSz="457200" rtl="0" eaLnBrk="1" fontAlgn="auto" latinLnBrk="0" hangingPunct="1">
              <a:lnSpc>
                <a:spcPct val="100000"/>
              </a:lnSpc>
              <a:spcAft>
                <a:spcPts val="0"/>
              </a:spcAft>
              <a:buClrTx/>
              <a:buSzPct val="100000"/>
              <a:buFontTx/>
              <a:buBlip>
                <a:blip r:embed="rId3"/>
              </a:buBlip>
              <a:tabLst/>
              <a:defRPr/>
            </a:pPr>
            <a:r>
              <a:rPr lang="en-US" sz="2400" dirty="0">
                <a:latin typeface="+mn-lt"/>
                <a:cs typeface="Arial" panose="020B0604020202020204" pitchFamily="34" charset="0"/>
              </a:rPr>
              <a:t>Replaced and consolidated the following legislations:-</a:t>
            </a:r>
          </a:p>
          <a:p>
            <a:pPr marL="649287" lvl="1">
              <a:buSzPct val="100000"/>
              <a:buFont typeface="Wingdings" panose="05000000000000000000" pitchFamily="2" charset="2"/>
              <a:buChar char="§"/>
              <a:tabLst/>
              <a:defRPr/>
            </a:pPr>
            <a:r>
              <a:rPr lang="en-US" sz="2400" dirty="0">
                <a:latin typeface="+mn-lt"/>
                <a:cs typeface="Arial" panose="020B0604020202020204" pitchFamily="34" charset="0"/>
              </a:rPr>
              <a:t>Arms and Explosives Act (AEA)</a:t>
            </a:r>
          </a:p>
          <a:p>
            <a:pPr marL="649287" lvl="1">
              <a:buSzPct val="100000"/>
              <a:buFont typeface="Wingdings" panose="05000000000000000000" pitchFamily="2" charset="2"/>
              <a:buChar char="§"/>
              <a:tabLst/>
              <a:defRPr/>
            </a:pPr>
            <a:r>
              <a:rPr lang="en-US" sz="2400" dirty="0">
                <a:latin typeface="+mn-lt"/>
                <a:cs typeface="Arial" panose="020B0604020202020204" pitchFamily="34" charset="0"/>
              </a:rPr>
              <a:t>Dangerous Fireworks Act (DFA)</a:t>
            </a:r>
          </a:p>
          <a:p>
            <a:pPr marL="649287" lvl="1">
              <a:buSzPct val="100000"/>
              <a:buFont typeface="Wingdings" panose="05000000000000000000" pitchFamily="2" charset="2"/>
              <a:buChar char="§"/>
              <a:tabLst/>
              <a:defRPr/>
            </a:pPr>
            <a:r>
              <a:rPr lang="en-US" sz="2400" dirty="0">
                <a:latin typeface="+mn-lt"/>
                <a:cs typeface="Arial" panose="020B0604020202020204" pitchFamily="34" charset="0"/>
              </a:rPr>
              <a:t>Explosives Substance Act (ESA)</a:t>
            </a:r>
          </a:p>
          <a:p>
            <a:pPr>
              <a:defRPr/>
            </a:pPr>
            <a:r>
              <a:rPr lang="en-US" sz="2400" dirty="0">
                <a:latin typeface="+mn-lt"/>
                <a:cs typeface="Arial" panose="020B0604020202020204" pitchFamily="34" charset="0"/>
              </a:rPr>
              <a:t>Strengthens regulation over guns, explosives, explosives precursors, noxious gases and substances and certain weapons.  </a:t>
            </a:r>
          </a:p>
          <a:p>
            <a:pPr marL="0" indent="0">
              <a:buNone/>
              <a:defRPr/>
            </a:pPr>
            <a:endParaRPr lang="en-US" sz="2400" dirty="0">
              <a:latin typeface="+mn-lt"/>
              <a:cs typeface="Arial" panose="020B0604020202020204" pitchFamily="34" charset="0"/>
            </a:endParaRPr>
          </a:p>
          <a:p>
            <a:pPr marL="363537" lvl="1" indent="0">
              <a:spcBef>
                <a:spcPts val="0"/>
              </a:spcBef>
              <a:buNone/>
            </a:pPr>
            <a:endParaRPr lang="en-US" sz="2400" dirty="0">
              <a:latin typeface="+mn-lt"/>
            </a:endParaRPr>
          </a:p>
          <a:p>
            <a:pPr marL="820737" lvl="1" indent="-457200">
              <a:spcBef>
                <a:spcPts val="0"/>
              </a:spcBef>
              <a:buFont typeface="+mj-lt"/>
              <a:buAutoNum type="arabicPeriod"/>
            </a:pPr>
            <a:endParaRPr lang="en-SG" sz="2400" dirty="0">
              <a:latin typeface="+mn-lt"/>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262743" y="228701"/>
            <a:ext cx="9936000" cy="587613"/>
          </a:xfrm>
        </p:spPr>
        <p:txBody>
          <a:bodyPr/>
          <a:lstStyle/>
          <a:p>
            <a:r>
              <a:rPr lang="en-SG" dirty="0"/>
              <a:t>Overview of GEWCA </a:t>
            </a:r>
          </a:p>
        </p:txBody>
      </p:sp>
      <p:sp>
        <p:nvSpPr>
          <p:cNvPr id="6" name="Footer Placeholder 4">
            <a:extLst>
              <a:ext uri="{FF2B5EF4-FFF2-40B4-BE49-F238E27FC236}">
                <a16:creationId xmlns:a16="http://schemas.microsoft.com/office/drawing/2014/main" id="{161A2E69-88C4-D633-DED7-129A38F91E71}"/>
              </a:ext>
            </a:extLst>
          </p:cNvPr>
          <p:cNvSpPr>
            <a:spLocks noGrp="1"/>
          </p:cNvSpPr>
          <p:nvPr>
            <p:ph type="ftr" sz="quarter" idx="14"/>
          </p:nvPr>
        </p:nvSpPr>
        <p:spPr>
          <a:xfrm>
            <a:off x="1119188" y="6359059"/>
            <a:ext cx="11072812" cy="270240"/>
          </a:xfrm>
        </p:spPr>
        <p:txBody>
          <a:bodyPr/>
          <a:lstStyle/>
          <a:p>
            <a:r>
              <a:rPr lang="en-US" dirty="0"/>
              <a:t>Official (Open)/Non-Sensitive</a:t>
            </a:r>
          </a:p>
        </p:txBody>
      </p:sp>
    </p:spTree>
    <p:extLst>
      <p:ext uri="{BB962C8B-B14F-4D97-AF65-F5344CB8AC3E}">
        <p14:creationId xmlns:p14="http://schemas.microsoft.com/office/powerpoint/2010/main" val="227599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B55F5-1ADA-0802-7206-4B33CAA4F808}"/>
              </a:ext>
            </a:extLst>
          </p:cNvPr>
          <p:cNvSpPr>
            <a:spLocks noGrp="1"/>
          </p:cNvSpPr>
          <p:nvPr>
            <p:ph type="body" sz="quarter" idx="12"/>
          </p:nvPr>
        </p:nvSpPr>
        <p:spPr>
          <a:xfrm>
            <a:off x="1334883" y="1191585"/>
            <a:ext cx="10674238" cy="3918062"/>
          </a:xfrm>
        </p:spPr>
        <p:txBody>
          <a:bodyPr/>
          <a:lstStyle/>
          <a:p>
            <a:r>
              <a:rPr lang="en-US" sz="2400" dirty="0">
                <a:latin typeface="+mn-lt"/>
                <a:ea typeface="Calibri" panose="020F0502020204030204" pitchFamily="34" charset="0"/>
                <a:cs typeface="Aptos" panose="020B0004020202020204" pitchFamily="34" charset="0"/>
              </a:rPr>
              <a:t>K</a:t>
            </a:r>
            <a:r>
              <a:rPr lang="en-US" sz="2400" dirty="0">
                <a:effectLst/>
                <a:latin typeface="+mn-lt"/>
                <a:ea typeface="Calibri" panose="020F0502020204030204" pitchFamily="34" charset="0"/>
                <a:cs typeface="Aptos" panose="020B0004020202020204" pitchFamily="34" charset="0"/>
              </a:rPr>
              <a:t>ey changes in GEWCA </a:t>
            </a:r>
            <a:endParaRPr lang="en-GB" sz="2400" dirty="0">
              <a:effectLst/>
              <a:latin typeface="+mn-lt"/>
              <a:ea typeface="Calibri" panose="020F0502020204030204" pitchFamily="34" charset="0"/>
              <a:cs typeface="Aptos" panose="020B0004020202020204" pitchFamily="34" charset="0"/>
            </a:endParaRPr>
          </a:p>
          <a:p>
            <a:pPr marL="742950" lvl="1" indent="-285750">
              <a:buFont typeface="Arial" panose="020B0604020202020204" pitchFamily="34" charset="0"/>
              <a:buChar char="•"/>
              <a:tabLst>
                <a:tab pos="914400" algn="l"/>
              </a:tabLst>
            </a:pPr>
            <a:r>
              <a:rPr lang="en-US" sz="2400" b="1" dirty="0">
                <a:effectLst/>
                <a:latin typeface="+mn-lt"/>
                <a:ea typeface="Times New Roman" panose="02020603050405020304" pitchFamily="18" charset="0"/>
                <a:cs typeface="Times New Roman" panose="02020603050405020304" pitchFamily="18" charset="0"/>
              </a:rPr>
              <a:t>Enhanced punishments and penalties</a:t>
            </a:r>
          </a:p>
          <a:p>
            <a:pPr marL="742950" lvl="1" indent="-285750">
              <a:buFont typeface="Arial" panose="020B0604020202020204" pitchFamily="34" charset="0"/>
              <a:buChar char="•"/>
              <a:tabLst>
                <a:tab pos="914400" algn="l"/>
              </a:tabLst>
            </a:pPr>
            <a:r>
              <a:rPr lang="en-US" sz="2400" b="1" dirty="0">
                <a:latin typeface="+mn-lt"/>
                <a:cs typeface="Times New Roman" panose="02020603050405020304" pitchFamily="18" charset="0"/>
              </a:rPr>
              <a:t>Aligns requirement across physical and online marketplaces</a:t>
            </a:r>
            <a:endParaRPr lang="en-US" sz="2400" b="1" dirty="0">
              <a:latin typeface="+mn-lt"/>
            </a:endParaRPr>
          </a:p>
          <a:p>
            <a:pPr marL="742950" lvl="1">
              <a:tabLst>
                <a:tab pos="914400" algn="l"/>
              </a:tabLst>
            </a:pPr>
            <a:r>
              <a:rPr lang="en-US" sz="2400" dirty="0">
                <a:latin typeface="+mn-lt"/>
                <a:ea typeface="Calibri" panose="020F0502020204030204" pitchFamily="34" charset="0"/>
                <a:cs typeface="Times New Roman" panose="02020603050405020304" pitchFamily="18" charset="0"/>
              </a:rPr>
              <a:t>Inclusion of desensitized explosives previously regulated under other regimes</a:t>
            </a:r>
            <a:endParaRPr lang="en-GB" sz="2400" dirty="0">
              <a:latin typeface="+mn-lt"/>
              <a:ea typeface="Calibri" panose="020F0502020204030204" pitchFamily="34" charset="0"/>
              <a:cs typeface="Times New Roman" panose="02020603050405020304" pitchFamily="18" charset="0"/>
            </a:endParaRPr>
          </a:p>
          <a:p>
            <a:pPr marL="742950" lvl="1">
              <a:tabLst>
                <a:tab pos="914400" algn="l"/>
              </a:tabLst>
            </a:pPr>
            <a:r>
              <a:rPr lang="en-GB" sz="2400" dirty="0">
                <a:effectLst/>
                <a:latin typeface="+mn-lt"/>
                <a:ea typeface="Times New Roman" panose="02020603050405020304" pitchFamily="18" charset="0"/>
                <a:cs typeface="Times New Roman" panose="02020603050405020304" pitchFamily="18" charset="0"/>
              </a:rPr>
              <a:t>Introduction of </a:t>
            </a:r>
            <a:r>
              <a:rPr lang="en-GB" sz="2400" dirty="0">
                <a:latin typeface="+mn-lt"/>
                <a:ea typeface="Times New Roman" panose="02020603050405020304" pitchFamily="18" charset="0"/>
                <a:cs typeface="Times New Roman" panose="02020603050405020304" pitchFamily="18" charset="0"/>
              </a:rPr>
              <a:t>n</a:t>
            </a:r>
            <a:r>
              <a:rPr lang="en-GB" sz="2400" dirty="0">
                <a:effectLst/>
                <a:latin typeface="+mn-lt"/>
                <a:ea typeface="Times New Roman" panose="02020603050405020304" pitchFamily="18" charset="0"/>
                <a:cs typeface="Times New Roman" panose="02020603050405020304" pitchFamily="18" charset="0"/>
              </a:rPr>
              <a:t>ew l</a:t>
            </a:r>
            <a:r>
              <a:rPr lang="en-US" sz="2400" dirty="0" err="1">
                <a:effectLst/>
                <a:latin typeface="+mn-lt"/>
                <a:ea typeface="Times New Roman" panose="02020603050405020304" pitchFamily="18" charset="0"/>
                <a:cs typeface="Times New Roman" panose="02020603050405020304" pitchFamily="18" charset="0"/>
              </a:rPr>
              <a:t>icence</a:t>
            </a:r>
            <a:r>
              <a:rPr lang="en-US" sz="2400" dirty="0">
                <a:effectLst/>
                <a:latin typeface="+mn-lt"/>
                <a:ea typeface="Times New Roman" panose="02020603050405020304" pitchFamily="18" charset="0"/>
                <a:cs typeface="Times New Roman" panose="02020603050405020304" pitchFamily="18" charset="0"/>
              </a:rPr>
              <a:t> types (e.g. bundle </a:t>
            </a:r>
            <a:r>
              <a:rPr lang="en-US" sz="2400" dirty="0" err="1">
                <a:effectLst/>
                <a:latin typeface="+mn-lt"/>
                <a:ea typeface="Times New Roman" panose="02020603050405020304" pitchFamily="18" charset="0"/>
                <a:cs typeface="Times New Roman" panose="02020603050405020304" pitchFamily="18" charset="0"/>
              </a:rPr>
              <a:t>licences</a:t>
            </a:r>
            <a:r>
              <a:rPr lang="en-US" sz="2400" dirty="0">
                <a:effectLst/>
                <a:latin typeface="+mn-lt"/>
                <a:ea typeface="Times New Roman" panose="02020603050405020304" pitchFamily="18" charset="0"/>
                <a:cs typeface="Times New Roman" panose="02020603050405020304" pitchFamily="18" charset="0"/>
              </a:rPr>
              <a:t>)</a:t>
            </a:r>
          </a:p>
          <a:p>
            <a:pPr marL="1011238" lvl="2">
              <a:tabLst>
                <a:tab pos="914400" algn="l"/>
              </a:tabLst>
            </a:pPr>
            <a:r>
              <a:rPr lang="en-US" sz="2400" dirty="0">
                <a:latin typeface="+mn-lt"/>
                <a:ea typeface="Times New Roman" panose="02020603050405020304" pitchFamily="18" charset="0"/>
                <a:cs typeface="Times New Roman" panose="02020603050405020304" pitchFamily="18" charset="0"/>
              </a:rPr>
              <a:t>Single application for related activities</a:t>
            </a:r>
          </a:p>
          <a:p>
            <a:pPr marL="1011238" lvl="2">
              <a:tabLst>
                <a:tab pos="914400" algn="l"/>
              </a:tabLst>
            </a:pPr>
            <a:r>
              <a:rPr lang="en-US" sz="2400" dirty="0">
                <a:latin typeface="+mn-lt"/>
                <a:ea typeface="Times New Roman" panose="02020603050405020304" pitchFamily="18" charset="0"/>
                <a:cs typeface="Times New Roman" panose="02020603050405020304" pitchFamily="18" charset="0"/>
              </a:rPr>
              <a:t>Cost and time savings for licensees</a:t>
            </a:r>
          </a:p>
          <a:p>
            <a:pPr marL="1011238" lvl="2">
              <a:tabLst>
                <a:tab pos="914400" algn="l"/>
              </a:tabLst>
            </a:pPr>
            <a:r>
              <a:rPr lang="en-US" sz="2400" dirty="0">
                <a:latin typeface="+mn-lt"/>
                <a:ea typeface="Times New Roman" panose="02020603050405020304" pitchFamily="18" charset="0"/>
                <a:cs typeface="Times New Roman" panose="02020603050405020304" pitchFamily="18" charset="0"/>
              </a:rPr>
              <a:t>Longer </a:t>
            </a:r>
            <a:r>
              <a:rPr lang="en-US" sz="2400" dirty="0" err="1">
                <a:latin typeface="+mn-lt"/>
                <a:ea typeface="Times New Roman" panose="02020603050405020304" pitchFamily="18" charset="0"/>
                <a:cs typeface="Times New Roman" panose="02020603050405020304" pitchFamily="18" charset="0"/>
              </a:rPr>
              <a:t>licence</a:t>
            </a:r>
            <a:r>
              <a:rPr lang="en-US" sz="2400" dirty="0">
                <a:latin typeface="+mn-lt"/>
                <a:ea typeface="Times New Roman" panose="02020603050405020304" pitchFamily="18" charset="0"/>
                <a:cs typeface="Times New Roman" panose="02020603050405020304" pitchFamily="18" charset="0"/>
              </a:rPr>
              <a:t> tenure (up to 3 years)</a:t>
            </a:r>
          </a:p>
          <a:p>
            <a:pPr marL="742950" lvl="1">
              <a:tabLst>
                <a:tab pos="914400" algn="l"/>
              </a:tabLst>
            </a:pPr>
            <a:r>
              <a:rPr lang="en-US" sz="2400" dirty="0">
                <a:latin typeface="+mn-lt"/>
                <a:ea typeface="Times New Roman" panose="02020603050405020304" pitchFamily="18" charset="0"/>
                <a:cs typeface="Times New Roman" panose="02020603050405020304" pitchFamily="18" charset="0"/>
              </a:rPr>
              <a:t>Introduction of a Class Licen</a:t>
            </a:r>
            <a:r>
              <a:rPr lang="en-US" sz="2400" dirty="0">
                <a:effectLst/>
                <a:latin typeface="+mn-lt"/>
                <a:ea typeface="Times New Roman" panose="02020603050405020304" pitchFamily="18" charset="0"/>
                <a:cs typeface="Times New Roman" panose="02020603050405020304" pitchFamily="18" charset="0"/>
              </a:rPr>
              <a:t>sing fra</a:t>
            </a:r>
            <a:r>
              <a:rPr lang="en-US" sz="2400" dirty="0">
                <a:latin typeface="+mn-lt"/>
                <a:ea typeface="Times New Roman" panose="02020603050405020304" pitchFamily="18" charset="0"/>
                <a:cs typeface="Times New Roman" panose="02020603050405020304" pitchFamily="18" charset="0"/>
              </a:rPr>
              <a:t>mework for low-risk users and items</a:t>
            </a:r>
            <a:endParaRPr lang="en-US" sz="2400" dirty="0">
              <a:effectLst/>
              <a:latin typeface="+mn-lt"/>
              <a:ea typeface="Times New Roman" panose="02020603050405020304" pitchFamily="18" charset="0"/>
              <a:cs typeface="Times New Roman" panose="02020603050405020304" pitchFamily="18" charset="0"/>
            </a:endParaRPr>
          </a:p>
          <a:p>
            <a:pPr lvl="1">
              <a:defRPr/>
            </a:pPr>
            <a:endParaRPr lang="en-US" sz="2400" dirty="0">
              <a:latin typeface="+mn-lt"/>
              <a:cs typeface="Arial" panose="020B0604020202020204" pitchFamily="34" charset="0"/>
            </a:endParaRPr>
          </a:p>
          <a:p>
            <a:pPr lvl="1">
              <a:defRPr/>
            </a:pPr>
            <a:endParaRPr lang="en-US" sz="2400" dirty="0">
              <a:latin typeface="+mn-lt"/>
              <a:cs typeface="Arial" panose="020B0604020202020204" pitchFamily="34" charset="0"/>
            </a:endParaRPr>
          </a:p>
          <a:p>
            <a:pPr marL="820737" lvl="1" indent="-457200">
              <a:spcBef>
                <a:spcPts val="0"/>
              </a:spcBef>
              <a:buFont typeface="+mj-lt"/>
              <a:buAutoNum type="arabicPeriod"/>
            </a:pPr>
            <a:endParaRPr lang="en-SG" sz="2400" dirty="0">
              <a:latin typeface="+mn-lt"/>
            </a:endParaRPr>
          </a:p>
        </p:txBody>
      </p:sp>
      <p:sp>
        <p:nvSpPr>
          <p:cNvPr id="3" name="Title 2">
            <a:extLst>
              <a:ext uri="{FF2B5EF4-FFF2-40B4-BE49-F238E27FC236}">
                <a16:creationId xmlns:a16="http://schemas.microsoft.com/office/drawing/2014/main" id="{54D5B247-0C0C-9377-5B2F-41138A3D5716}"/>
              </a:ext>
            </a:extLst>
          </p:cNvPr>
          <p:cNvSpPr>
            <a:spLocks noGrp="1"/>
          </p:cNvSpPr>
          <p:nvPr>
            <p:ph type="title"/>
          </p:nvPr>
        </p:nvSpPr>
        <p:spPr>
          <a:xfrm>
            <a:off x="1365362" y="439585"/>
            <a:ext cx="9936000" cy="587613"/>
          </a:xfrm>
        </p:spPr>
        <p:txBody>
          <a:bodyPr/>
          <a:lstStyle/>
          <a:p>
            <a:r>
              <a:rPr lang="en-SG" dirty="0"/>
              <a:t>Overview of GEWCA Regulatory Regime</a:t>
            </a:r>
          </a:p>
        </p:txBody>
      </p:sp>
      <p:sp>
        <p:nvSpPr>
          <p:cNvPr id="4" name="Footer Placeholder 4">
            <a:extLst>
              <a:ext uri="{FF2B5EF4-FFF2-40B4-BE49-F238E27FC236}">
                <a16:creationId xmlns:a16="http://schemas.microsoft.com/office/drawing/2014/main" id="{544DF211-0EA6-4022-82B3-A43724DDAF41}"/>
              </a:ext>
            </a:extLst>
          </p:cNvPr>
          <p:cNvSpPr>
            <a:spLocks noGrp="1"/>
          </p:cNvSpPr>
          <p:nvPr>
            <p:ph type="ftr" sz="quarter" idx="14"/>
          </p:nvPr>
        </p:nvSpPr>
        <p:spPr>
          <a:xfrm>
            <a:off x="1116484" y="6319631"/>
            <a:ext cx="11072812" cy="270240"/>
          </a:xfrm>
        </p:spPr>
        <p:txBody>
          <a:bodyPr/>
          <a:lstStyle/>
          <a:p>
            <a:r>
              <a:rPr lang="en-US" dirty="0"/>
              <a:t>Official (Open)/Non-Sensitive</a:t>
            </a:r>
          </a:p>
        </p:txBody>
      </p:sp>
    </p:spTree>
    <p:extLst>
      <p:ext uri="{BB962C8B-B14F-4D97-AF65-F5344CB8AC3E}">
        <p14:creationId xmlns:p14="http://schemas.microsoft.com/office/powerpoint/2010/main" val="270662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BA6EE-B909-4CA2-AB06-809D06C74BB8}"/>
              </a:ext>
            </a:extLst>
          </p:cNvPr>
          <p:cNvSpPr>
            <a:spLocks noGrp="1"/>
          </p:cNvSpPr>
          <p:nvPr>
            <p:ph type="body" sz="quarter" idx="12"/>
          </p:nvPr>
        </p:nvSpPr>
        <p:spPr>
          <a:xfrm>
            <a:off x="1299691" y="522507"/>
            <a:ext cx="10445638" cy="5304300"/>
          </a:xfrm>
        </p:spPr>
        <p:txBody>
          <a:bodyPr/>
          <a:lstStyle/>
          <a:p>
            <a:pPr marL="0" indent="0" algn="just">
              <a:spcBef>
                <a:spcPts val="0"/>
              </a:spcBef>
              <a:buNone/>
            </a:pPr>
            <a:endParaRPr lang="en-US" sz="2400" b="1" dirty="0">
              <a:solidFill>
                <a:srgbClr val="002060"/>
              </a:solidFill>
            </a:endParaRPr>
          </a:p>
          <a:p>
            <a:pPr>
              <a:spcBef>
                <a:spcPts val="0"/>
              </a:spcBef>
            </a:pPr>
            <a:r>
              <a:rPr lang="en-US" sz="2400" dirty="0">
                <a:solidFill>
                  <a:srgbClr val="002060"/>
                </a:solidFill>
              </a:rPr>
              <a:t>All online sales of guns, explosives, explosive precursors, weapons and noxious substances are regulated under GEWCA and they include: </a:t>
            </a:r>
          </a:p>
          <a:p>
            <a:pPr marL="0" indent="0">
              <a:spcBef>
                <a:spcPts val="0"/>
              </a:spcBef>
              <a:buNone/>
            </a:pPr>
            <a:endParaRPr lang="en-US" sz="1400" dirty="0">
              <a:solidFill>
                <a:srgbClr val="002060"/>
              </a:solidFill>
            </a:endParaRPr>
          </a:p>
          <a:p>
            <a:pPr lvl="1">
              <a:spcBef>
                <a:spcPts val="0"/>
              </a:spcBef>
            </a:pPr>
            <a:r>
              <a:rPr lang="en-US" sz="2400" dirty="0">
                <a:solidFill>
                  <a:srgbClr val="002060"/>
                </a:solidFill>
              </a:rPr>
              <a:t>Platforms which are set up by physical retailers that handle the entire supply process </a:t>
            </a:r>
          </a:p>
          <a:p>
            <a:pPr lvl="2">
              <a:spcBef>
                <a:spcPts val="0"/>
              </a:spcBef>
            </a:pPr>
            <a:r>
              <a:rPr lang="en-US" sz="2400" dirty="0" err="1">
                <a:solidFill>
                  <a:srgbClr val="002060"/>
                </a:solidFill>
              </a:rPr>
              <a:t>e.g</a:t>
            </a:r>
            <a:r>
              <a:rPr lang="en-US" sz="2400" dirty="0">
                <a:solidFill>
                  <a:srgbClr val="002060"/>
                </a:solidFill>
              </a:rPr>
              <a:t> retailers with online shops</a:t>
            </a:r>
          </a:p>
          <a:p>
            <a:pPr lvl="1">
              <a:spcBef>
                <a:spcPts val="0"/>
              </a:spcBef>
            </a:pPr>
            <a:endParaRPr lang="en-US" sz="1600" dirty="0">
              <a:solidFill>
                <a:srgbClr val="002060"/>
              </a:solidFill>
            </a:endParaRPr>
          </a:p>
          <a:p>
            <a:pPr lvl="1">
              <a:spcBef>
                <a:spcPts val="0"/>
              </a:spcBef>
            </a:pPr>
            <a:r>
              <a:rPr lang="en-US" sz="2400" dirty="0">
                <a:solidFill>
                  <a:srgbClr val="002060"/>
                </a:solidFill>
              </a:rPr>
              <a:t>Platforms which are not retailers but play a role in the supply process, such as storing or repackaging the items, and/or delivering the items </a:t>
            </a:r>
          </a:p>
          <a:p>
            <a:pPr lvl="2">
              <a:spcBef>
                <a:spcPts val="0"/>
              </a:spcBef>
            </a:pPr>
            <a:r>
              <a:rPr lang="en-US" sz="2400" dirty="0" err="1">
                <a:solidFill>
                  <a:srgbClr val="002060"/>
                </a:solidFill>
              </a:rPr>
              <a:t>e.g</a:t>
            </a:r>
            <a:r>
              <a:rPr lang="en-US" sz="2400" dirty="0">
                <a:solidFill>
                  <a:srgbClr val="002060"/>
                </a:solidFill>
              </a:rPr>
              <a:t> companies which provide a platform for retailers to advertise the sales and also handles the goods on behalf</a:t>
            </a:r>
          </a:p>
          <a:p>
            <a:pPr lvl="1">
              <a:spcBef>
                <a:spcPts val="0"/>
              </a:spcBef>
            </a:pPr>
            <a:endParaRPr lang="en-US" sz="1400" dirty="0">
              <a:solidFill>
                <a:srgbClr val="002060"/>
              </a:solidFill>
            </a:endParaRPr>
          </a:p>
          <a:p>
            <a:pPr lvl="1">
              <a:spcBef>
                <a:spcPts val="0"/>
              </a:spcBef>
            </a:pPr>
            <a:r>
              <a:rPr lang="en-US" sz="2400" dirty="0">
                <a:solidFill>
                  <a:srgbClr val="002060"/>
                </a:solidFill>
              </a:rPr>
              <a:t>Platforms which allow listings and act as middlemen but do not physically handle the items </a:t>
            </a:r>
          </a:p>
          <a:p>
            <a:pPr lvl="2">
              <a:spcBef>
                <a:spcPts val="0"/>
              </a:spcBef>
            </a:pPr>
            <a:r>
              <a:rPr lang="en-US" sz="2400" dirty="0">
                <a:solidFill>
                  <a:srgbClr val="002060"/>
                </a:solidFill>
              </a:rPr>
              <a:t>e.g. facilitate negotiations between the sellers and buyers (e.g companies which provide a platform for retailers to advertise the sales)</a:t>
            </a:r>
          </a:p>
        </p:txBody>
      </p:sp>
      <p:sp>
        <p:nvSpPr>
          <p:cNvPr id="8" name="Title 2">
            <a:extLst>
              <a:ext uri="{FF2B5EF4-FFF2-40B4-BE49-F238E27FC236}">
                <a16:creationId xmlns:a16="http://schemas.microsoft.com/office/drawing/2014/main" id="{A8E595CE-4C77-5189-CBAA-1594E311575B}"/>
              </a:ext>
            </a:extLst>
          </p:cNvPr>
          <p:cNvSpPr>
            <a:spLocks noGrp="1"/>
          </p:cNvSpPr>
          <p:nvPr>
            <p:ph type="title"/>
          </p:nvPr>
        </p:nvSpPr>
        <p:spPr>
          <a:xfrm>
            <a:off x="1262743" y="228701"/>
            <a:ext cx="9936000" cy="587613"/>
          </a:xfrm>
        </p:spPr>
        <p:txBody>
          <a:bodyPr/>
          <a:lstStyle/>
          <a:p>
            <a:r>
              <a:rPr lang="en-SG" dirty="0"/>
              <a:t>Overview of GEWCA </a:t>
            </a:r>
          </a:p>
        </p:txBody>
      </p:sp>
      <p:sp>
        <p:nvSpPr>
          <p:cNvPr id="4" name="Footer Placeholder 4">
            <a:extLst>
              <a:ext uri="{FF2B5EF4-FFF2-40B4-BE49-F238E27FC236}">
                <a16:creationId xmlns:a16="http://schemas.microsoft.com/office/drawing/2014/main" id="{53B2A62D-C587-DB35-8999-18B3623F81CD}"/>
              </a:ext>
            </a:extLst>
          </p:cNvPr>
          <p:cNvSpPr>
            <a:spLocks noGrp="1"/>
          </p:cNvSpPr>
          <p:nvPr>
            <p:ph type="ftr" sz="quarter" idx="14"/>
          </p:nvPr>
        </p:nvSpPr>
        <p:spPr>
          <a:xfrm>
            <a:off x="1119188" y="6512801"/>
            <a:ext cx="11072812" cy="270240"/>
          </a:xfrm>
        </p:spPr>
        <p:txBody>
          <a:bodyPr/>
          <a:lstStyle/>
          <a:p>
            <a:r>
              <a:rPr lang="en-US" dirty="0"/>
              <a:t>Official (Open)/Non-Sensitive</a:t>
            </a:r>
          </a:p>
        </p:txBody>
      </p:sp>
    </p:spTree>
    <p:extLst>
      <p:ext uri="{BB962C8B-B14F-4D97-AF65-F5344CB8AC3E}">
        <p14:creationId xmlns:p14="http://schemas.microsoft.com/office/powerpoint/2010/main" val="3949709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ESTRICTED"/>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template_wide_screen_150922  -  Read-Only" id="{4E868795-3165-458F-8321-0553B5F64893}" vid="{58047CDB-16D5-48AA-AC4F-7CD96B78A0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3CCB1D34CA640B33D3DF480713A93" ma:contentTypeVersion="0" ma:contentTypeDescription="Create a new document." ma:contentTypeScope="" ma:versionID="5d113371de4aff75ac499771f3590aeb">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sisl xmlns:xsd="http://www.w3.org/2001/XMLSchema" xmlns:xsi="http://www.w3.org/2001/XMLSchema-instance" xmlns="http://www.boldonjames.com/2008/01/sie/internal/label" sislVersion="0" policy="b22ebf2f-64d7-4bd5-a8c0-7ea1a061f64e" origin="userSelected">
  <element uid="00e748fc-2738-46e7-a760-20195d3344d7"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1CC6E-3804-4127-A215-9061361B1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45C6B01-3972-491C-B97E-B4E08FFC0A2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91D0FD7-016A-4F44-96D4-EBF0A26D3298}">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CDC202C0-019D-4B8B-A4EB-DC5DF4888E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Update on GEWCA_D'Exco 1_2023</Template>
  <TotalTime>17754</TotalTime>
  <Words>7483</Words>
  <Application>Microsoft Office PowerPoint</Application>
  <PresentationFormat>Widescreen</PresentationFormat>
  <Paragraphs>1287</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DengXian</vt:lpstr>
      <vt:lpstr>Arial</vt:lpstr>
      <vt:lpstr>Arial Black</vt:lpstr>
      <vt:lpstr>Calibri</vt:lpstr>
      <vt:lpstr>Cambria</vt:lpstr>
      <vt:lpstr>Lato Bold</vt:lpstr>
      <vt:lpstr>Symbol</vt:lpstr>
      <vt:lpstr>Times New Roman</vt:lpstr>
      <vt:lpstr>Wingdings</vt:lpstr>
      <vt:lpstr>Office Theme</vt:lpstr>
      <vt:lpstr>  Guns, Explosives and Weapons  Control Act 2021 (GEWCA)  Online Briefing for E-Commerce Platforms </vt:lpstr>
      <vt:lpstr>Objectives</vt:lpstr>
      <vt:lpstr>Scope</vt:lpstr>
      <vt:lpstr>Background to Regulatory Changes</vt:lpstr>
      <vt:lpstr>Background to Regulatory Changes</vt:lpstr>
      <vt:lpstr>Overview of Guns, Explosives and Weapons Control Act 2021 (GEWCA) </vt:lpstr>
      <vt:lpstr>Overview of GEWCA </vt:lpstr>
      <vt:lpstr>Overview of GEWCA Regulatory Regime</vt:lpstr>
      <vt:lpstr>Overview of GEWCA </vt:lpstr>
      <vt:lpstr>Overview of GEWCA </vt:lpstr>
      <vt:lpstr>Regulated Items under GEWCA</vt:lpstr>
      <vt:lpstr>Regulated Activities under GEWCA</vt:lpstr>
      <vt:lpstr>GEWCA Regulatory Regime For Guns </vt:lpstr>
      <vt:lpstr>Definition of “Gun” under GEWCA</vt:lpstr>
      <vt:lpstr>Definition of “Gun” under GEWCA</vt:lpstr>
      <vt:lpstr>Definition of “major part of a gun” under GEWCA</vt:lpstr>
      <vt:lpstr>Definition of “gun accessory” under GEWCA</vt:lpstr>
      <vt:lpstr>Subsidiary Legislation Relevant to Guns under GEWCA</vt:lpstr>
      <vt:lpstr>GEWCA Regulatory Regime for Guns</vt:lpstr>
      <vt:lpstr>What Constitutes an Offence</vt:lpstr>
      <vt:lpstr>Realistic Toy / Replica Guns (Regulated under RIER) </vt:lpstr>
      <vt:lpstr>GEWCA Regulatory Regime For Explosives </vt:lpstr>
      <vt:lpstr>GEWCA Regulatory Regime for Explosives </vt:lpstr>
      <vt:lpstr>GEWCA Regulatory Regime for Explosives </vt:lpstr>
      <vt:lpstr>List of Regulated DEs</vt:lpstr>
      <vt:lpstr>PowerPoint Presentation</vt:lpstr>
      <vt:lpstr>Class Licensing Regime </vt:lpstr>
      <vt:lpstr>PowerPoint Presentation</vt:lpstr>
      <vt:lpstr>Regulated items under GEWCA – Explosives </vt:lpstr>
      <vt:lpstr>Regulated items under GEWCA – Explosives </vt:lpstr>
      <vt:lpstr>Regulated items under GEWCA – Explosives </vt:lpstr>
      <vt:lpstr>Regulated items under GEWCA – Explosives </vt:lpstr>
      <vt:lpstr>Items under Class License or exempted – Explosives </vt:lpstr>
      <vt:lpstr>Items under Class License or exempted – Explosives </vt:lpstr>
      <vt:lpstr>GEWCA Regulatory Regime For EPs </vt:lpstr>
      <vt:lpstr>Regulated Activities under GEWCA</vt:lpstr>
      <vt:lpstr>List of 15 Explosive Precursors regulated by the Police   </vt:lpstr>
      <vt:lpstr>GEWCA Regulatory Regime For  Weapons/ Noxious Substances</vt:lpstr>
      <vt:lpstr>GEWCA Regulatory Regime for Weapons</vt:lpstr>
      <vt:lpstr>Summary of Weapons – Type 1 (Licence)</vt:lpstr>
      <vt:lpstr>Summary of Weapons  – Type 2 (Class Licence)</vt:lpstr>
      <vt:lpstr>Summary of Weapons – Type 3 (Exempted, No Licence)</vt:lpstr>
      <vt:lpstr> Comparison Table for Possession for Weapons </vt:lpstr>
      <vt:lpstr>General Class Licensing Conditions</vt:lpstr>
      <vt:lpstr>PowerPoint Presentation</vt:lpstr>
      <vt:lpstr>PowerPoint Presentation</vt:lpstr>
      <vt:lpstr>Class Licensing Conditions for E-Commerce Platforms intending to sell Type 2 Weapons (Platforms that have some control over the weapon) </vt:lpstr>
      <vt:lpstr>Class Licensing Conditions for E-Commerce Platforms intending to sell Type 2 Weapons (Platforms that do not physically handle the weapon) </vt:lpstr>
      <vt:lpstr>Regulation 11(2) of GEWCA Order </vt:lpstr>
      <vt:lpstr>Case Studies and Penalties</vt:lpstr>
      <vt:lpstr>Case Studies </vt:lpstr>
      <vt:lpstr>Case Studies </vt:lpstr>
      <vt:lpstr>Penalties under GEWCA </vt:lpstr>
      <vt:lpstr>Non-regulated Items </vt:lpstr>
      <vt:lpstr>Non-regulated Items</vt:lpstr>
      <vt:lpstr>Non-regulated Items </vt:lpstr>
      <vt:lpstr>Non-regulated Items </vt:lpstr>
      <vt:lpstr>Non-regulated Items </vt:lpstr>
      <vt:lpstr>Key Takeaways</vt:lpstr>
      <vt:lpstr>Resources</vt:lpstr>
      <vt:lpstr>Relevant Websites </vt:lpstr>
      <vt:lpstr>Relevant Website </vt:lpstr>
      <vt:lpstr>FAQ</vt:lpstr>
      <vt:lpstr>  Thank you  </vt:lpstr>
    </vt:vector>
  </TitlesOfParts>
  <Manager>SPF-PAD-WDU@spf.gov.sg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(Default Arial 36 Bold)</dc:title>
  <dc:creator>Surendran PERUMALLU (SPF)</dc:creator>
  <cp:lastModifiedBy>Sabiq FALAHI (SPF)</cp:lastModifiedBy>
  <cp:revision>682</cp:revision>
  <cp:lastPrinted>2024-10-16T13:43:05Z</cp:lastPrinted>
  <dcterms:created xsi:type="dcterms:W3CDTF">2022-12-23T08:15:36Z</dcterms:created>
  <dcterms:modified xsi:type="dcterms:W3CDTF">2026-01-30T07:34:06Z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158a2e11-761b-4b75-999d-03f9eb54f8c9</vt:lpwstr>
  </property>
  <property fmtid="{D5CDD505-2E9C-101B-9397-08002B2CF9AE}" pid="3" name="ContentTypeId">
    <vt:lpwstr>0x010100D923CCB1D34CA640B33D3DF480713A93</vt:lpwstr>
  </property>
  <property fmtid="{D5CDD505-2E9C-101B-9397-08002B2CF9AE}" pid="4" name="MSIP_Label_4aaa7e78-45b1-4890-b8a3-003d1d728a3e_Enabled">
    <vt:lpwstr>true</vt:lpwstr>
  </property>
  <property fmtid="{D5CDD505-2E9C-101B-9397-08002B2CF9AE}" pid="5" name="MSIP_Label_4aaa7e78-45b1-4890-b8a3-003d1d728a3e_SetDate">
    <vt:lpwstr>2023-04-12T15:51:43Z</vt:lpwstr>
  </property>
  <property fmtid="{D5CDD505-2E9C-101B-9397-08002B2CF9AE}" pid="6" name="MSIP_Label_4aaa7e78-45b1-4890-b8a3-003d1d728a3e_Method">
    <vt:lpwstr>Privileged</vt:lpwstr>
  </property>
  <property fmtid="{D5CDD505-2E9C-101B-9397-08002B2CF9AE}" pid="7" name="MSIP_Label_4aaa7e78-45b1-4890-b8a3-003d1d728a3e_Name">
    <vt:lpwstr>Non Sensitive</vt:lpwstr>
  </property>
  <property fmtid="{D5CDD505-2E9C-101B-9397-08002B2CF9AE}" pid="8" name="MSIP_Label_4aaa7e78-45b1-4890-b8a3-003d1d728a3e_SiteId">
    <vt:lpwstr>0b11c524-9a1c-4e1b-84cb-6336aefc2243</vt:lpwstr>
  </property>
  <property fmtid="{D5CDD505-2E9C-101B-9397-08002B2CF9AE}" pid="9" name="MSIP_Label_4aaa7e78-45b1-4890-b8a3-003d1d728a3e_ActionId">
    <vt:lpwstr>6a729f1e-9356-42e0-bba4-d1afa99b7da5</vt:lpwstr>
  </property>
  <property fmtid="{D5CDD505-2E9C-101B-9397-08002B2CF9AE}" pid="10" name="MSIP_Label_4aaa7e78-45b1-4890-b8a3-003d1d728a3e_ContentBits">
    <vt:lpwstr>0</vt:lpwstr>
  </property>
</Properties>
</file>