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7"/>
  </p:notesMasterIdLst>
  <p:handoutMasterIdLst>
    <p:handoutMasterId r:id="rId48"/>
  </p:handoutMasterIdLst>
  <p:sldIdLst>
    <p:sldId id="256" r:id="rId6"/>
    <p:sldId id="838841940" r:id="rId7"/>
    <p:sldId id="268" r:id="rId8"/>
    <p:sldId id="838841973" r:id="rId9"/>
    <p:sldId id="838841987" r:id="rId10"/>
    <p:sldId id="838841993" r:id="rId11"/>
    <p:sldId id="838841994" r:id="rId12"/>
    <p:sldId id="1164" r:id="rId13"/>
    <p:sldId id="1138" r:id="rId14"/>
    <p:sldId id="838841965" r:id="rId15"/>
    <p:sldId id="838841995" r:id="rId16"/>
    <p:sldId id="838842030" r:id="rId17"/>
    <p:sldId id="838841944" r:id="rId18"/>
    <p:sldId id="838841945" r:id="rId19"/>
    <p:sldId id="838841946" r:id="rId20"/>
    <p:sldId id="838841996" r:id="rId21"/>
    <p:sldId id="838841991" r:id="rId22"/>
    <p:sldId id="838841980" r:id="rId23"/>
    <p:sldId id="838842031" r:id="rId24"/>
    <p:sldId id="838842023" r:id="rId25"/>
    <p:sldId id="838842027" r:id="rId26"/>
    <p:sldId id="838842028" r:id="rId27"/>
    <p:sldId id="838841979" r:id="rId28"/>
    <p:sldId id="838841974" r:id="rId29"/>
    <p:sldId id="838841955" r:id="rId30"/>
    <p:sldId id="838841956" r:id="rId31"/>
    <p:sldId id="838841990" r:id="rId32"/>
    <p:sldId id="838841967" r:id="rId33"/>
    <p:sldId id="838842029" r:id="rId34"/>
    <p:sldId id="1157" r:id="rId35"/>
    <p:sldId id="838841928" r:id="rId36"/>
    <p:sldId id="838841982" r:id="rId37"/>
    <p:sldId id="712" r:id="rId38"/>
    <p:sldId id="838841964" r:id="rId39"/>
    <p:sldId id="838841936" r:id="rId40"/>
    <p:sldId id="838841975" r:id="rId41"/>
    <p:sldId id="1137" r:id="rId42"/>
    <p:sldId id="282" r:id="rId43"/>
    <p:sldId id="838841972" r:id="rId44"/>
    <p:sldId id="838841958" r:id="rId45"/>
    <p:sldId id="277"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51BC17-7C3A-0F50-D871-2376AE3036D2}" name="Rachel PHUA (MHA)" initials="RP(" userId="Rachel PHUA (MHA)" providerId="None"/>
  <p188:author id="{12306E20-9424-73BC-8858-EE08271035FE}" name="Wilbur SIM (MHA)" initials="WS(" userId="S::Wilbur_SIM@mha.gov.sg::263550ba-c26c-44ab-9b71-8c6bcd018df8" providerId="AD"/>
  <p188:author id="{66922638-7127-1BA0-484C-5E9CD0F90027}" name="Linda LEE (SPF)" initials="LL(" userId="S::Linda_LEE@spf.gov.sg::fb567869-9e93-4ad9-8e30-a64a6d188e11" providerId="AD"/>
  <p188:author id="{21E19841-B138-73EB-5D65-D02B595E731C}" name="Sandiran GANESAN (SPF)" initials="SG(" userId="S::Sandiran_GANESAN@spf.gov.sg::3ba40951-1e88-4ed9-91ac-614c3837e159" providerId="AD"/>
  <p188:author id="{0FDE2A5D-963D-D70C-AE58-5F7C0924D0E4}" name="Surendran PERUMALLU (SPF)" initials="SP(" userId="S::Surendran_PERUMALLU@spf.gov.sg::663d589b-50b3-45e4-b15e-186d49d26a3e" providerId="AD"/>
  <p188:author id="{0E763485-3029-8347-56A5-D714B2710D4F}" name="Ghim Hua LIAN (SPF)" initials="GHL(" userId="S::LIAN_Ghim_Hua@spf.gov.sg::74029556-f124-4d16-9049-a3505281c949" providerId="AD"/>
  <p188:author id="{808E6085-030F-5A70-A116-C00EDF0831C2}" name="Wilson LIM (SPF)" initials="WL(" userId="S::Wilson_LIM@spf.gov.sg::fa7543f5-e2d6-43b1-a76f-5e86b7cbe156" providerId="AD"/>
  <p188:author id="{5137BAB2-2758-5742-FE7C-D398B4CCA7FD}" name="Mei Ting YAP (MHA)" initials="YMT" userId="Mei Ting YAP (MHA)" providerId="None"/>
  <p188:author id="{C7A4B1BA-61E2-1A72-09DE-CF36F1549C8E}" name="Yarn LAM (SPF)" initials="LY" userId="Yarn LAM (SPF)"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0072"/>
    <a:srgbClr val="00205B"/>
    <a:srgbClr val="EBF5FF"/>
    <a:srgbClr val="5C0000"/>
    <a:srgbClr val="002009"/>
    <a:srgbClr val="3E0000"/>
    <a:srgbClr val="002A13"/>
    <a:srgbClr val="E87722"/>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89217" autoAdjust="0"/>
  </p:normalViewPr>
  <p:slideViewPr>
    <p:cSldViewPr snapToGrid="0" snapToObjects="1">
      <p:cViewPr varScale="1">
        <p:scale>
          <a:sx n="85" d="100"/>
          <a:sy n="85" d="100"/>
        </p:scale>
        <p:origin x="944" y="64"/>
      </p:cViewPr>
      <p:guideLst/>
    </p:cSldViewPr>
  </p:slideViewPr>
  <p:outlineViewPr>
    <p:cViewPr>
      <p:scale>
        <a:sx n="33" d="100"/>
        <a:sy n="33" d="100"/>
      </p:scale>
      <p:origin x="0" y="-343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9" d="100"/>
          <a:sy n="59" d="100"/>
        </p:scale>
        <p:origin x="2928"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9CAC3C-B009-FA41-9B48-29A5200803A4}" type="datetimeFigureOut">
              <a:rPr lang="en-US" smtClean="0"/>
              <a:t>11/26/2025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E34B44-6E28-B340-9E16-1750E552A292}" type="slidenum">
              <a:rPr lang="en-GB" smtClean="0"/>
              <a:t>‹#›</a:t>
            </a:fld>
            <a:endParaRPr lang="en-GB"/>
          </a:p>
        </p:txBody>
      </p:sp>
    </p:spTree>
    <p:extLst>
      <p:ext uri="{BB962C8B-B14F-4D97-AF65-F5344CB8AC3E}">
        <p14:creationId xmlns:p14="http://schemas.microsoft.com/office/powerpoint/2010/main" val="2393105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C439CF-BB78-AF42-B848-C85C22DB22AC}" type="datetimeFigureOut">
              <a:rPr lang="en-US" smtClean="0"/>
              <a:t>11/26/2025</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C6BDEA8-D6D0-1446-BC9A-CAD97D1E6682}" type="slidenum">
              <a:rPr lang="en-GB" smtClean="0"/>
              <a:t>‹#›</a:t>
            </a:fld>
            <a:endParaRPr lang="en-GB"/>
          </a:p>
        </p:txBody>
      </p:sp>
    </p:spTree>
    <p:extLst>
      <p:ext uri="{BB962C8B-B14F-4D97-AF65-F5344CB8AC3E}">
        <p14:creationId xmlns:p14="http://schemas.microsoft.com/office/powerpoint/2010/main" val="84629711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1</a:t>
            </a:fld>
            <a:endParaRPr lang="en-GB"/>
          </a:p>
        </p:txBody>
      </p:sp>
    </p:spTree>
    <p:extLst>
      <p:ext uri="{BB962C8B-B14F-4D97-AF65-F5344CB8AC3E}">
        <p14:creationId xmlns:p14="http://schemas.microsoft.com/office/powerpoint/2010/main" val="222574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10</a:t>
            </a:fld>
            <a:endParaRPr lang="en-GB"/>
          </a:p>
        </p:txBody>
      </p:sp>
    </p:spTree>
    <p:extLst>
      <p:ext uri="{BB962C8B-B14F-4D97-AF65-F5344CB8AC3E}">
        <p14:creationId xmlns:p14="http://schemas.microsoft.com/office/powerpoint/2010/main" val="118779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11</a:t>
            </a:fld>
            <a:endParaRPr lang="en-GB"/>
          </a:p>
        </p:txBody>
      </p:sp>
    </p:spTree>
    <p:extLst>
      <p:ext uri="{BB962C8B-B14F-4D97-AF65-F5344CB8AC3E}">
        <p14:creationId xmlns:p14="http://schemas.microsoft.com/office/powerpoint/2010/main" val="201757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17</a:t>
            </a:fld>
            <a:endParaRPr lang="en-GB"/>
          </a:p>
        </p:txBody>
      </p:sp>
    </p:spTree>
    <p:extLst>
      <p:ext uri="{BB962C8B-B14F-4D97-AF65-F5344CB8AC3E}">
        <p14:creationId xmlns:p14="http://schemas.microsoft.com/office/powerpoint/2010/main" val="339443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18</a:t>
            </a:fld>
            <a:endParaRPr lang="en-GB"/>
          </a:p>
        </p:txBody>
      </p:sp>
    </p:spTree>
    <p:extLst>
      <p:ext uri="{BB962C8B-B14F-4D97-AF65-F5344CB8AC3E}">
        <p14:creationId xmlns:p14="http://schemas.microsoft.com/office/powerpoint/2010/main" val="981750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19</a:t>
            </a:fld>
            <a:endParaRPr lang="en-GB"/>
          </a:p>
        </p:txBody>
      </p:sp>
    </p:spTree>
    <p:extLst>
      <p:ext uri="{BB962C8B-B14F-4D97-AF65-F5344CB8AC3E}">
        <p14:creationId xmlns:p14="http://schemas.microsoft.com/office/powerpoint/2010/main" val="3336041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23</a:t>
            </a:fld>
            <a:endParaRPr lang="en-GB"/>
          </a:p>
        </p:txBody>
      </p:sp>
    </p:spTree>
    <p:extLst>
      <p:ext uri="{BB962C8B-B14F-4D97-AF65-F5344CB8AC3E}">
        <p14:creationId xmlns:p14="http://schemas.microsoft.com/office/powerpoint/2010/main" val="1393537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24</a:t>
            </a:fld>
            <a:endParaRPr lang="en-GB"/>
          </a:p>
        </p:txBody>
      </p:sp>
    </p:spTree>
    <p:extLst>
      <p:ext uri="{BB962C8B-B14F-4D97-AF65-F5344CB8AC3E}">
        <p14:creationId xmlns:p14="http://schemas.microsoft.com/office/powerpoint/2010/main" val="308726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25</a:t>
            </a:fld>
            <a:endParaRPr lang="en-GB"/>
          </a:p>
        </p:txBody>
      </p:sp>
    </p:spTree>
    <p:extLst>
      <p:ext uri="{BB962C8B-B14F-4D97-AF65-F5344CB8AC3E}">
        <p14:creationId xmlns:p14="http://schemas.microsoft.com/office/powerpoint/2010/main" val="4188782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26</a:t>
            </a:fld>
            <a:endParaRPr lang="en-GB"/>
          </a:p>
        </p:txBody>
      </p:sp>
    </p:spTree>
    <p:extLst>
      <p:ext uri="{BB962C8B-B14F-4D97-AF65-F5344CB8AC3E}">
        <p14:creationId xmlns:p14="http://schemas.microsoft.com/office/powerpoint/2010/main" val="209091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27</a:t>
            </a:fld>
            <a:endParaRPr lang="en-GB"/>
          </a:p>
        </p:txBody>
      </p:sp>
    </p:spTree>
    <p:extLst>
      <p:ext uri="{BB962C8B-B14F-4D97-AF65-F5344CB8AC3E}">
        <p14:creationId xmlns:p14="http://schemas.microsoft.com/office/powerpoint/2010/main" val="70979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2</a:t>
            </a:fld>
            <a:endParaRPr lang="en-GB"/>
          </a:p>
        </p:txBody>
      </p:sp>
    </p:spTree>
    <p:extLst>
      <p:ext uri="{BB962C8B-B14F-4D97-AF65-F5344CB8AC3E}">
        <p14:creationId xmlns:p14="http://schemas.microsoft.com/office/powerpoint/2010/main" val="1234831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Class Licensing for Type 2 bladed weapons</a:t>
            </a:r>
            <a:r>
              <a:rPr lang="en-US" u="sng" baseline="30000" dirty="0"/>
              <a:t>1</a:t>
            </a:r>
            <a:r>
              <a:rPr lang="en-US" u="sng" dirty="0"/>
              <a:t> under GEWCA</a:t>
            </a:r>
          </a:p>
          <a:p>
            <a:endParaRPr lang="en-US" u="sng" dirty="0"/>
          </a:p>
          <a:p>
            <a:r>
              <a:rPr lang="en-US" dirty="0">
                <a:latin typeface="+mn-lt"/>
              </a:rPr>
              <a:t>Under the class licensing regulatory approach,</a:t>
            </a:r>
          </a:p>
          <a:p>
            <a:pPr lvl="1">
              <a:buFont typeface="+mj-lt"/>
              <a:buAutoNum type="alphaLcParenR"/>
            </a:pPr>
            <a:endParaRPr lang="en-US" sz="2000" dirty="0"/>
          </a:p>
          <a:p>
            <a:pPr marL="999715" lvl="1" indent="-465887">
              <a:buFont typeface="+mj-lt"/>
              <a:buAutoNum type="alphaLcParenR"/>
            </a:pPr>
            <a:r>
              <a:rPr lang="en-US" dirty="0">
                <a:latin typeface="+mn-lt"/>
              </a:rPr>
              <a:t>the licensee need </a:t>
            </a:r>
            <a:r>
              <a:rPr lang="en-US" u="sng" dirty="0">
                <a:latin typeface="+mn-lt"/>
              </a:rPr>
              <a:t>not</a:t>
            </a:r>
            <a:r>
              <a:rPr lang="en-US" dirty="0">
                <a:latin typeface="+mn-lt"/>
              </a:rPr>
              <a:t> apply for licence or register with PRD;</a:t>
            </a:r>
          </a:p>
          <a:p>
            <a:pPr marL="999715" lvl="1" indent="-465887">
              <a:buFont typeface="+mj-lt"/>
              <a:buAutoNum type="alphaLcParenR"/>
            </a:pPr>
            <a:r>
              <a:rPr lang="en-US" dirty="0">
                <a:latin typeface="+mn-lt"/>
              </a:rPr>
              <a:t>they will </a:t>
            </a:r>
            <a:r>
              <a:rPr lang="en-US" u="sng" dirty="0">
                <a:latin typeface="+mn-lt"/>
              </a:rPr>
              <a:t>not</a:t>
            </a:r>
            <a:r>
              <a:rPr lang="en-US" dirty="0">
                <a:latin typeface="+mn-lt"/>
              </a:rPr>
              <a:t> be subject to security vetting by PRD; </a:t>
            </a:r>
          </a:p>
          <a:p>
            <a:pPr marL="999715" lvl="1" indent="-465887">
              <a:buFont typeface="+mj-lt"/>
              <a:buAutoNum type="alphaLcParenR"/>
            </a:pPr>
            <a:r>
              <a:rPr lang="en-US" dirty="0">
                <a:latin typeface="+mn-lt"/>
              </a:rPr>
              <a:t>as long as the licensee fulfils the licensing criteria and condition stipulated in the laws, they will be deemed to be licensed; and</a:t>
            </a:r>
            <a:endParaRPr lang="en-US" dirty="0">
              <a:highlight>
                <a:srgbClr val="FFFFFF"/>
              </a:highlight>
              <a:latin typeface="+mn-lt"/>
            </a:endParaRPr>
          </a:p>
          <a:p>
            <a:pPr marL="999715" lvl="1" indent="-465887">
              <a:buFont typeface="+mj-lt"/>
              <a:buAutoNum type="alphaLcParenR"/>
            </a:pPr>
            <a:r>
              <a:rPr lang="en-US" dirty="0">
                <a:latin typeface="+mn-lt"/>
              </a:rPr>
              <a:t>PRD may still take action for non-compliance, e.g. disapply class </a:t>
            </a:r>
            <a:r>
              <a:rPr lang="en-US" dirty="0" err="1">
                <a:latin typeface="+mn-lt"/>
              </a:rPr>
              <a:t>licence</a:t>
            </a:r>
            <a:r>
              <a:rPr lang="en-US" dirty="0">
                <a:latin typeface="+mn-lt"/>
              </a:rPr>
              <a:t> on licensee who fails to comply with class licensing conditions.</a:t>
            </a:r>
            <a:endParaRPr lang="en-SG" dirty="0"/>
          </a:p>
          <a:p>
            <a:pPr marL="454564" lvl="1" indent="-454564">
              <a:buSzPct val="100000"/>
              <a:buBlip>
                <a:blip r:embed="rId3"/>
              </a:buBlip>
            </a:pPr>
            <a:endParaRPr lang="en-US" dirty="0"/>
          </a:p>
          <a:p>
            <a:pPr marL="454564" lvl="1" indent="-454564" defTabSz="465887">
              <a:buSzPct val="100000"/>
              <a:buBlip>
                <a:blip r:embed="rId3"/>
              </a:buBlip>
              <a:defRPr/>
            </a:pPr>
            <a:r>
              <a:rPr lang="en-US" dirty="0"/>
              <a:t>The Type 2 bladed weapons need to be “modified”</a:t>
            </a:r>
            <a:r>
              <a:rPr lang="en-US" baseline="30000" dirty="0"/>
              <a:t>1</a:t>
            </a:r>
            <a:r>
              <a:rPr lang="en-US" dirty="0"/>
              <a:t> in order to qualify for class licensing.   Otherwise, an </a:t>
            </a:r>
            <a:r>
              <a:rPr lang="en-US" u="sng" dirty="0"/>
              <a:t>individual </a:t>
            </a:r>
            <a:r>
              <a:rPr lang="en-US" u="sng" dirty="0" err="1"/>
              <a:t>licence</a:t>
            </a:r>
            <a:r>
              <a:rPr lang="en-US" u="sng" dirty="0"/>
              <a:t> </a:t>
            </a:r>
            <a:r>
              <a:rPr lang="en-US" dirty="0"/>
              <a:t>is required.  [</a:t>
            </a:r>
            <a:r>
              <a:rPr lang="en-US" b="1" baseline="30000" dirty="0">
                <a:solidFill>
                  <a:srgbClr val="FF0000"/>
                </a:solidFill>
              </a:rPr>
              <a:t>1</a:t>
            </a:r>
            <a:r>
              <a:rPr lang="en-US" b="1" dirty="0">
                <a:solidFill>
                  <a:srgbClr val="FF0000"/>
                </a:solidFill>
              </a:rPr>
              <a:t>“Modified”, in relation to a weapon, means a weapon the cutting edges and points of which are modified to be blunt and not capable of causing serious injury or death]</a:t>
            </a:r>
            <a:endParaRPr lang="en-SG" dirty="0"/>
          </a:p>
          <a:p>
            <a:pPr marL="0" lvl="1">
              <a:buSzPct val="100000"/>
            </a:pPr>
            <a:endParaRPr lang="en-US" dirty="0"/>
          </a:p>
          <a:p>
            <a:pPr marL="454564" lvl="1" indent="-454564">
              <a:buSzPct val="100000"/>
              <a:buBlip>
                <a:blip r:embed="rId3"/>
              </a:buBlip>
            </a:pPr>
            <a:endParaRPr lang="en-US" dirty="0"/>
          </a:p>
          <a:p>
            <a:pPr marL="454564" lvl="1" indent="-454564">
              <a:buSzPct val="100000"/>
              <a:buBlip>
                <a:blip r:embed="rId3"/>
              </a:buBlip>
            </a:pPr>
            <a:r>
              <a:rPr lang="en-US" dirty="0"/>
              <a:t>For individuals, who do not wish to blunt their Type 2 bladed weapons, PRD will only grant licences if they meet the licensing criteria (e.g. fit and proper) and have legitimate purposes (e.g. curio or for ornamental purposes). </a:t>
            </a:r>
          </a:p>
          <a:p>
            <a:pPr marL="454564" lvl="1" indent="-454564">
              <a:buSzPct val="100000"/>
              <a:buBlip>
                <a:blip r:embed="rId3"/>
              </a:buBlip>
            </a:pPr>
            <a:endParaRPr lang="en-US" dirty="0"/>
          </a:p>
          <a:p>
            <a:pPr marL="454564" lvl="1" indent="-454564">
              <a:buSzPct val="100000"/>
              <a:buBlip>
                <a:blip r:embed="rId3"/>
              </a:buBlip>
            </a:pPr>
            <a:r>
              <a:rPr lang="en-US" dirty="0"/>
              <a:t>For individuals who are not granted a licence, they would either have to blunt their Type 2 bladed weapons or dispose of them within a specified period</a:t>
            </a:r>
          </a:p>
          <a:p>
            <a:pPr marL="454564" lvl="1" indent="-454564">
              <a:buSzPct val="100000"/>
              <a:buBlip>
                <a:blip r:embed="rId3"/>
              </a:buBlip>
            </a:pPr>
            <a:r>
              <a:rPr lang="en-US" dirty="0"/>
              <a:t>Those who misuse the weapon under Type 3 can be punished the laws. </a:t>
            </a:r>
            <a:r>
              <a:rPr lang="en-US" dirty="0" err="1"/>
              <a:t>Eg</a:t>
            </a:r>
            <a:r>
              <a:rPr lang="en-US" dirty="0"/>
              <a:t> causing grievous hurt with dangerous weapon </a:t>
            </a:r>
            <a:endParaRPr lang="en-SG" dirty="0"/>
          </a:p>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28</a:t>
            </a:fld>
            <a:endParaRPr lang="en-GB"/>
          </a:p>
        </p:txBody>
      </p:sp>
    </p:spTree>
    <p:extLst>
      <p:ext uri="{BB962C8B-B14F-4D97-AF65-F5344CB8AC3E}">
        <p14:creationId xmlns:p14="http://schemas.microsoft.com/office/powerpoint/2010/main" val="2140051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29</a:t>
            </a:fld>
            <a:endParaRPr lang="en-GB"/>
          </a:p>
        </p:txBody>
      </p:sp>
    </p:spTree>
    <p:extLst>
      <p:ext uri="{BB962C8B-B14F-4D97-AF65-F5344CB8AC3E}">
        <p14:creationId xmlns:p14="http://schemas.microsoft.com/office/powerpoint/2010/main" val="1658801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(1) A class licensee may carry out the regulated activity </a:t>
            </a:r>
            <a:r>
              <a:rPr lang="en-US" sz="1800" dirty="0" err="1">
                <a:solidFill>
                  <a:srgbClr val="000000"/>
                </a:solidFill>
                <a:latin typeface="Arial" panose="020B0604020202020204" pitchFamily="34" charset="0"/>
              </a:rPr>
              <a:t>authorised</a:t>
            </a:r>
            <a:r>
              <a:rPr lang="en-US" sz="1800" dirty="0">
                <a:solidFill>
                  <a:srgbClr val="000000"/>
                </a:solidFill>
                <a:latin typeface="Arial" panose="020B0604020202020204" pitchFamily="34" charset="0"/>
              </a:rPr>
              <a:t> by the class </a:t>
            </a:r>
            <a:r>
              <a:rPr lang="en-US" sz="1800" dirty="0" err="1">
                <a:solidFill>
                  <a:srgbClr val="000000"/>
                </a:solidFill>
                <a:latin typeface="Arial" panose="020B0604020202020204" pitchFamily="34" charset="0"/>
              </a:rPr>
              <a:t>licence</a:t>
            </a:r>
            <a:r>
              <a:rPr lang="en-US" sz="1800" dirty="0">
                <a:solidFill>
                  <a:srgbClr val="000000"/>
                </a:solidFill>
                <a:latin typeface="Arial" panose="020B0604020202020204" pitchFamily="34" charset="0"/>
              </a:rPr>
              <a:t> of the class licensee with respect to a Type 2 weapon only under the following conditions:</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a</a:t>
            </a:r>
            <a:r>
              <a:rPr lang="en-US" sz="1800" dirty="0">
                <a:solidFill>
                  <a:srgbClr val="000000"/>
                </a:solidFill>
                <a:latin typeface="Arial" panose="020B0604020202020204" pitchFamily="34" charset="0"/>
              </a:rPr>
              <a:t>)the class licensee must take all reasonably practicable steps to prevent any Type 2 weapon which the class licensee is </a:t>
            </a:r>
            <a:r>
              <a:rPr lang="en-US" sz="1800" dirty="0" err="1">
                <a:solidFill>
                  <a:srgbClr val="000000"/>
                </a:solidFill>
                <a:latin typeface="Arial" panose="020B0604020202020204" pitchFamily="34" charset="0"/>
              </a:rPr>
              <a:t>authorised</a:t>
            </a:r>
            <a:r>
              <a:rPr lang="en-US" sz="1800" dirty="0">
                <a:solidFill>
                  <a:srgbClr val="000000"/>
                </a:solidFill>
                <a:latin typeface="Arial" panose="020B0604020202020204" pitchFamily="34" charset="0"/>
              </a:rPr>
              <a:t> to store or be in possession of under the class </a:t>
            </a:r>
            <a:r>
              <a:rPr lang="en-US" sz="1800" dirty="0" err="1">
                <a:solidFill>
                  <a:srgbClr val="000000"/>
                </a:solidFill>
                <a:latin typeface="Arial" panose="020B0604020202020204" pitchFamily="34" charset="0"/>
              </a:rPr>
              <a:t>licence</a:t>
            </a:r>
            <a:r>
              <a:rPr lang="en-US" sz="1800" dirty="0">
                <a:solidFill>
                  <a:srgbClr val="000000"/>
                </a:solidFill>
                <a:latin typeface="Arial" panose="020B0604020202020204" pitchFamily="34" charset="0"/>
              </a:rPr>
              <a:t> of the class licensee from all of the following:</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)being lost or stolen or coming into the possession of a person who does not have </a:t>
            </a:r>
            <a:r>
              <a:rPr lang="en-US" sz="1800" dirty="0" err="1">
                <a:solidFill>
                  <a:srgbClr val="000000"/>
                </a:solidFill>
                <a:latin typeface="Arial" panose="020B0604020202020204" pitchFamily="34" charset="0"/>
              </a:rPr>
              <a:t>authorisation</a:t>
            </a:r>
            <a:r>
              <a:rPr lang="en-US" sz="1800" dirty="0">
                <a:solidFill>
                  <a:srgbClr val="000000"/>
                </a:solidFill>
                <a:latin typeface="Arial" panose="020B0604020202020204" pitchFamily="34" charset="0"/>
              </a:rPr>
              <a:t> by or under the Act to possess the Type 2 weapon;</a:t>
            </a:r>
          </a:p>
          <a:p>
            <a:r>
              <a:rPr lang="en-SG" sz="1800" dirty="0">
                <a:solidFill>
                  <a:srgbClr val="000000"/>
                </a:solidFill>
                <a:latin typeface="Arial" panose="020B0604020202020204" pitchFamily="34" charset="0"/>
              </a:rPr>
              <a:t>(ii)being abandoned; and</a:t>
            </a:r>
          </a:p>
          <a:p>
            <a:r>
              <a:rPr lang="en-US" sz="1800" dirty="0">
                <a:solidFill>
                  <a:srgbClr val="000000"/>
                </a:solidFill>
                <a:latin typeface="Arial" panose="020B0604020202020204" pitchFamily="34" charset="0"/>
              </a:rPr>
              <a:t>(iii)being transferred, or allowed to be transferred, to another person unless the other person first produces to the class licensee acceptable proof of the other </a:t>
            </a:r>
          </a:p>
          <a:p>
            <a:r>
              <a:rPr lang="en-US" sz="1800" dirty="0">
                <a:solidFill>
                  <a:srgbClr val="000000"/>
                </a:solidFill>
                <a:latin typeface="Arial" panose="020B0604020202020204" pitchFamily="34" charset="0"/>
              </a:rPr>
              <a:t>person’s </a:t>
            </a:r>
            <a:r>
              <a:rPr lang="en-US" sz="1800" dirty="0" err="1">
                <a:solidFill>
                  <a:srgbClr val="000000"/>
                </a:solidFill>
                <a:latin typeface="Arial" panose="020B0604020202020204" pitchFamily="34" charset="0"/>
              </a:rPr>
              <a:t>authorisation</a:t>
            </a:r>
            <a:r>
              <a:rPr lang="en-US" sz="1800" dirty="0">
                <a:solidFill>
                  <a:srgbClr val="000000"/>
                </a:solidFill>
                <a:latin typeface="Arial" panose="020B0604020202020204" pitchFamily="34" charset="0"/>
              </a:rPr>
              <a:t> by or under the Act to possess such a Type 2 weapon;</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b</a:t>
            </a:r>
            <a:r>
              <a:rPr lang="en-US" sz="1800" dirty="0">
                <a:solidFill>
                  <a:srgbClr val="000000"/>
                </a:solidFill>
                <a:latin typeface="Arial" panose="020B0604020202020204" pitchFamily="34" charset="0"/>
              </a:rPr>
              <a:t>)the class licensee must take all reasonably practicable steps —</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)to ensure that every Type 2 weapon the class licensee is </a:t>
            </a:r>
            <a:r>
              <a:rPr lang="en-US" sz="1800" dirty="0" err="1">
                <a:solidFill>
                  <a:srgbClr val="000000"/>
                </a:solidFill>
                <a:latin typeface="Arial" panose="020B0604020202020204" pitchFamily="34" charset="0"/>
              </a:rPr>
              <a:t>authorised</a:t>
            </a:r>
            <a:r>
              <a:rPr lang="en-US" sz="1800" dirty="0">
                <a:solidFill>
                  <a:srgbClr val="000000"/>
                </a:solidFill>
                <a:latin typeface="Arial" panose="020B0604020202020204" pitchFamily="34" charset="0"/>
              </a:rPr>
              <a:t> to store or be in possession of under the class </a:t>
            </a:r>
            <a:r>
              <a:rPr lang="en-US" sz="1800" dirty="0" err="1">
                <a:solidFill>
                  <a:srgbClr val="000000"/>
                </a:solidFill>
                <a:latin typeface="Arial" panose="020B0604020202020204" pitchFamily="34" charset="0"/>
              </a:rPr>
              <a:t>licence</a:t>
            </a:r>
            <a:r>
              <a:rPr lang="en-US" sz="1800" dirty="0">
                <a:solidFill>
                  <a:srgbClr val="000000"/>
                </a:solidFill>
                <a:latin typeface="Arial" panose="020B0604020202020204" pitchFamily="34" charset="0"/>
              </a:rPr>
              <a:t> of the class licensee is, when the Type 2 weapon is not used by the class licensee to carry on the regulated activity, kept in a secure room that is locked or in a container that is locked and immovable; and</a:t>
            </a:r>
          </a:p>
          <a:p>
            <a:r>
              <a:rPr lang="en-US" sz="1800" dirty="0">
                <a:solidFill>
                  <a:srgbClr val="000000"/>
                </a:solidFill>
                <a:latin typeface="Arial" panose="020B0604020202020204" pitchFamily="34" charset="0"/>
              </a:rPr>
              <a:t>(ii)to prevent the key to the lock for the room or container mentioned in sub-paragraph (</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 from being lost or stolen, or coming into the possession or knowledge of a person who is not </a:t>
            </a:r>
            <a:r>
              <a:rPr lang="en-US" sz="1800" dirty="0" err="1">
                <a:solidFill>
                  <a:srgbClr val="000000"/>
                </a:solidFill>
                <a:latin typeface="Arial" panose="020B0604020202020204" pitchFamily="34" charset="0"/>
              </a:rPr>
              <a:t>authorised</a:t>
            </a:r>
            <a:r>
              <a:rPr lang="en-US" sz="1800" dirty="0">
                <a:solidFill>
                  <a:srgbClr val="000000"/>
                </a:solidFill>
                <a:latin typeface="Arial" panose="020B0604020202020204" pitchFamily="34" charset="0"/>
              </a:rPr>
              <a:t> to possess that key;	</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c</a:t>
            </a:r>
            <a:r>
              <a:rPr lang="en-US" sz="1800" dirty="0">
                <a:solidFill>
                  <a:srgbClr val="000000"/>
                </a:solidFill>
                <a:latin typeface="Arial" panose="020B0604020202020204" pitchFamily="34" charset="0"/>
              </a:rPr>
              <a:t>)the class licensee must take all reasonably practicable steps to ensure that the Type 2 weapon is not left unattended when undertaking the regulated activity unless the class licensee is satisfied that </a:t>
            </a:r>
            <a:r>
              <a:rPr lang="en-US" sz="1800" dirty="0" err="1">
                <a:solidFill>
                  <a:srgbClr val="000000"/>
                </a:solidFill>
                <a:latin typeface="Arial" panose="020B0604020202020204" pitchFamily="34" charset="0"/>
              </a:rPr>
              <a:t>theType</a:t>
            </a:r>
            <a:r>
              <a:rPr lang="en-US" sz="1800" dirty="0">
                <a:solidFill>
                  <a:srgbClr val="000000"/>
                </a:solidFill>
                <a:latin typeface="Arial" panose="020B0604020202020204" pitchFamily="34" charset="0"/>
              </a:rPr>
              <a:t> 2 </a:t>
            </a:r>
            <a:r>
              <a:rPr lang="en-US" sz="1800" dirty="0" err="1">
                <a:solidFill>
                  <a:srgbClr val="000000"/>
                </a:solidFill>
                <a:latin typeface="Arial" panose="020B0604020202020204" pitchFamily="34" charset="0"/>
              </a:rPr>
              <a:t>weaponwill</a:t>
            </a:r>
            <a:r>
              <a:rPr lang="en-US" sz="1800" dirty="0">
                <a:solidFill>
                  <a:srgbClr val="000000"/>
                </a:solidFill>
                <a:latin typeface="Arial" panose="020B0604020202020204" pitchFamily="34" charset="0"/>
              </a:rPr>
              <a:t> not be removed, handled or used by any person who does not have </a:t>
            </a:r>
            <a:r>
              <a:rPr lang="en-US" sz="1800" dirty="0" err="1">
                <a:solidFill>
                  <a:srgbClr val="000000"/>
                </a:solidFill>
                <a:latin typeface="Arial" panose="020B0604020202020204" pitchFamily="34" charset="0"/>
              </a:rPr>
              <a:t>authorisation</a:t>
            </a:r>
            <a:r>
              <a:rPr lang="en-US" sz="1800" dirty="0">
                <a:solidFill>
                  <a:srgbClr val="000000"/>
                </a:solidFill>
                <a:latin typeface="Arial" panose="020B0604020202020204" pitchFamily="34" charset="0"/>
              </a:rPr>
              <a:t> by or under the Act to possess </a:t>
            </a:r>
            <a:r>
              <a:rPr lang="en-US" sz="1800" dirty="0" err="1">
                <a:solidFill>
                  <a:srgbClr val="000000"/>
                </a:solidFill>
                <a:latin typeface="Arial" panose="020B0604020202020204" pitchFamily="34" charset="0"/>
              </a:rPr>
              <a:t>theType</a:t>
            </a:r>
            <a:r>
              <a:rPr lang="en-US" sz="1800" dirty="0">
                <a:solidFill>
                  <a:srgbClr val="000000"/>
                </a:solidFill>
                <a:latin typeface="Arial" panose="020B0604020202020204" pitchFamily="34" charset="0"/>
              </a:rPr>
              <a:t> 2 weapon;</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d</a:t>
            </a:r>
            <a:r>
              <a:rPr lang="en-US" sz="1800" dirty="0">
                <a:solidFill>
                  <a:srgbClr val="000000"/>
                </a:solidFill>
                <a:latin typeface="Arial" panose="020B0604020202020204" pitchFamily="34" charset="0"/>
              </a:rPr>
              <a:t>)the class licensee must establish and take every reasonable </a:t>
            </a:r>
            <a:r>
              <a:rPr lang="en-US" sz="1800" dirty="0" err="1">
                <a:solidFill>
                  <a:srgbClr val="000000"/>
                </a:solidFill>
                <a:latin typeface="Arial" panose="020B0604020202020204" pitchFamily="34" charset="0"/>
              </a:rPr>
              <a:t>precautionto</a:t>
            </a:r>
            <a:r>
              <a:rPr lang="en-US" sz="1800" dirty="0">
                <a:solidFill>
                  <a:srgbClr val="000000"/>
                </a:solidFill>
                <a:latin typeface="Arial" panose="020B0604020202020204" pitchFamily="34" charset="0"/>
              </a:rPr>
              <a:t> protect other people from harassment, death or injury, and property from unlawful destruction or damage, relating to the class licensee’s regulated activity involving the Type 2 weapon; </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e</a:t>
            </a:r>
            <a:r>
              <a:rPr lang="en-US" sz="1800" dirty="0">
                <a:solidFill>
                  <a:srgbClr val="000000"/>
                </a:solidFill>
                <a:latin typeface="Arial" panose="020B0604020202020204" pitchFamily="34" charset="0"/>
              </a:rPr>
              <a:t>)the class licensee must without delay notify the police by calling ‘999’ upon becoming aware of —</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)any loss of the Type 2 weapon or any part of it;</a:t>
            </a:r>
          </a:p>
          <a:p>
            <a:r>
              <a:rPr lang="en-US" sz="1800" dirty="0">
                <a:solidFill>
                  <a:srgbClr val="000000"/>
                </a:solidFill>
                <a:latin typeface="Arial" panose="020B0604020202020204" pitchFamily="34" charset="0"/>
              </a:rPr>
              <a:t>(ii)any Type 2 weapon found on the premises under the control of the class licensee that appears to be abandoned; or</a:t>
            </a:r>
          </a:p>
          <a:p>
            <a:r>
              <a:rPr lang="en-US" sz="1800" dirty="0">
                <a:solidFill>
                  <a:srgbClr val="000000"/>
                </a:solidFill>
                <a:latin typeface="Arial" panose="020B0604020202020204" pitchFamily="34" charset="0"/>
              </a:rPr>
              <a:t>(iii)there is </a:t>
            </a:r>
            <a:r>
              <a:rPr lang="en-US" sz="1800" dirty="0" err="1">
                <a:solidFill>
                  <a:srgbClr val="000000"/>
                </a:solidFill>
                <a:latin typeface="Arial" panose="020B0604020202020204" pitchFamily="34" charset="0"/>
              </a:rPr>
              <a:t>unauthorised</a:t>
            </a:r>
            <a:r>
              <a:rPr lang="en-US" sz="1800" dirty="0">
                <a:solidFill>
                  <a:srgbClr val="000000"/>
                </a:solidFill>
                <a:latin typeface="Arial" panose="020B0604020202020204" pitchFamily="34" charset="0"/>
              </a:rPr>
              <a:t> entry of any person into the premises of the class licensee where the regulated activity is undertaken.	</a:t>
            </a:r>
          </a:p>
          <a:p>
            <a:endParaRPr lang="en-SG" dirty="0"/>
          </a:p>
          <a:p>
            <a:endParaRPr lang="en-SG" dirty="0"/>
          </a:p>
          <a:p>
            <a:r>
              <a:rPr lang="en-US" sz="1800" dirty="0">
                <a:solidFill>
                  <a:srgbClr val="000000"/>
                </a:solidFill>
                <a:latin typeface="Arial" panose="020B0604020202020204" pitchFamily="34" charset="0"/>
              </a:rPr>
              <a:t>(2) A class licensee with respect to a Type 2 weapon must keep and retain records containing information relating to the Type 2 weapon as follows:</a:t>
            </a:r>
          </a:p>
          <a:p>
            <a:r>
              <a:rPr lang="en-SG" sz="1800" dirty="0">
                <a:solidFill>
                  <a:srgbClr val="000000"/>
                </a:solidFill>
                <a:latin typeface="Arial" panose="020B0604020202020204" pitchFamily="34" charset="0"/>
              </a:rPr>
              <a:t>(</a:t>
            </a:r>
            <a:r>
              <a:rPr lang="en-SG" sz="1800" i="1" dirty="0">
                <a:solidFill>
                  <a:srgbClr val="000000"/>
                </a:solidFill>
                <a:latin typeface="Arial" panose="020B0604020202020204" pitchFamily="34" charset="0"/>
              </a:rPr>
              <a:t>a</a:t>
            </a:r>
            <a:r>
              <a:rPr lang="en-SG" sz="1800" dirty="0">
                <a:solidFill>
                  <a:srgbClr val="000000"/>
                </a:solidFill>
                <a:latin typeface="Arial" panose="020B0604020202020204" pitchFamily="34" charset="0"/>
              </a:rPr>
              <a:t>)the date of —</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)the manufacture of every Type 2 weapon by the class licensee if the class licensee manufactures or takes part in the manufacture </a:t>
            </a:r>
            <a:r>
              <a:rPr lang="en-US" sz="1800" dirty="0" err="1">
                <a:solidFill>
                  <a:srgbClr val="000000"/>
                </a:solidFill>
                <a:latin typeface="Arial" panose="020B0604020202020204" pitchFamily="34" charset="0"/>
              </a:rPr>
              <a:t>ofthe</a:t>
            </a:r>
            <a:r>
              <a:rPr lang="en-US" sz="1800" dirty="0">
                <a:solidFill>
                  <a:srgbClr val="000000"/>
                </a:solidFill>
                <a:latin typeface="Arial" panose="020B0604020202020204" pitchFamily="34" charset="0"/>
              </a:rPr>
              <a:t> Type 2 weapon;</a:t>
            </a:r>
          </a:p>
          <a:p>
            <a:r>
              <a:rPr lang="en-US" sz="1800" dirty="0">
                <a:solidFill>
                  <a:srgbClr val="000000"/>
                </a:solidFill>
                <a:latin typeface="Arial" panose="020B0604020202020204" pitchFamily="34" charset="0"/>
              </a:rPr>
              <a:t>(ii)every repair of the Type 2 weapon by the class licensee if the class licensee repairs or </a:t>
            </a:r>
            <a:r>
              <a:rPr lang="en-US" sz="1800" dirty="0" err="1">
                <a:solidFill>
                  <a:srgbClr val="000000"/>
                </a:solidFill>
                <a:latin typeface="Arial" panose="020B0604020202020204" pitchFamily="34" charset="0"/>
              </a:rPr>
              <a:t>or</a:t>
            </a:r>
            <a:r>
              <a:rPr lang="en-US" sz="1800" dirty="0">
                <a:solidFill>
                  <a:srgbClr val="000000"/>
                </a:solidFill>
                <a:latin typeface="Arial" panose="020B0604020202020204" pitchFamily="34" charset="0"/>
              </a:rPr>
              <a:t> takes </a:t>
            </a:r>
            <a:r>
              <a:rPr lang="en-US" sz="1800" dirty="0" err="1">
                <a:solidFill>
                  <a:srgbClr val="000000"/>
                </a:solidFill>
                <a:latin typeface="Arial" panose="020B0604020202020204" pitchFamily="34" charset="0"/>
              </a:rPr>
              <a:t>partin</a:t>
            </a:r>
            <a:r>
              <a:rPr lang="en-US" sz="1800" dirty="0">
                <a:solidFill>
                  <a:srgbClr val="000000"/>
                </a:solidFill>
                <a:latin typeface="Arial" panose="020B0604020202020204" pitchFamily="34" charset="0"/>
              </a:rPr>
              <a:t> the repair of the Type 2 weapon;</a:t>
            </a:r>
          </a:p>
          <a:p>
            <a:r>
              <a:rPr lang="en-US" sz="1800" dirty="0">
                <a:solidFill>
                  <a:srgbClr val="000000"/>
                </a:solidFill>
                <a:latin typeface="Arial" panose="020B0604020202020204" pitchFamily="34" charset="0"/>
              </a:rPr>
              <a:t>(iii)every import or export (or both) of the Type 2 weapon by the class licensee if the class licensee is importing or exporting, or taking part in the importing or exporting of, the Type 2 weapon;</a:t>
            </a:r>
          </a:p>
          <a:p>
            <a:r>
              <a:rPr lang="en-US" sz="1800" dirty="0">
                <a:solidFill>
                  <a:srgbClr val="000000"/>
                </a:solidFill>
                <a:latin typeface="Arial" panose="020B0604020202020204" pitchFamily="34" charset="0"/>
              </a:rPr>
              <a:t>(iv)every supply of the Type 2 weapon by the class licensee to another if the class licensee is supplying the Type 2 weapon;</a:t>
            </a:r>
          </a:p>
          <a:p>
            <a:r>
              <a:rPr lang="en-US" sz="1800" dirty="0">
                <a:solidFill>
                  <a:srgbClr val="000000"/>
                </a:solidFill>
                <a:latin typeface="Arial" panose="020B0604020202020204" pitchFamily="34" charset="0"/>
              </a:rPr>
              <a:t>(v)every journey the Type 2 weapon is conveyed by the class licensee, or the start of the journey in so conveying the Type 2 weapon, if the class licensee is a carrier of the Type 2 weapon; or</a:t>
            </a:r>
          </a:p>
          <a:p>
            <a:r>
              <a:rPr lang="en-US" sz="1800" dirty="0">
                <a:solidFill>
                  <a:srgbClr val="000000"/>
                </a:solidFill>
                <a:latin typeface="Arial" panose="020B0604020202020204" pitchFamily="34" charset="0"/>
              </a:rPr>
              <a:t>(vi)every occasion when a Type 2 weapon is destroyed, if the class licensee is disposing of the Type 2 weapon;</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b</a:t>
            </a:r>
            <a:r>
              <a:rPr lang="en-US" sz="1800" dirty="0">
                <a:solidFill>
                  <a:srgbClr val="000000"/>
                </a:solidFill>
                <a:latin typeface="Arial" panose="020B0604020202020204" pitchFamily="34" charset="0"/>
              </a:rPr>
              <a:t>)if the class licensee is manufacturing or taking part in the manufacturing of the Type 2 weapon, the quantity of the Type 2 weapon manufactured every month;</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c</a:t>
            </a:r>
            <a:r>
              <a:rPr lang="en-US" sz="1800" dirty="0">
                <a:solidFill>
                  <a:srgbClr val="000000"/>
                </a:solidFill>
                <a:latin typeface="Arial" panose="020B0604020202020204" pitchFamily="34" charset="0"/>
              </a:rPr>
              <a:t>)the identification number and other particulars of permits and other documents used for the import or export of the Type 2 weapon, if the class licensee is importing or exporting or taking part in the importing or exporting of the Type 2 weapon;	</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d</a:t>
            </a:r>
            <a:r>
              <a:rPr lang="en-US" sz="1800" dirty="0">
                <a:solidFill>
                  <a:srgbClr val="000000"/>
                </a:solidFill>
                <a:latin typeface="Arial" panose="020B0604020202020204" pitchFamily="34" charset="0"/>
              </a:rPr>
              <a:t>)if the class licensee is not manufacturing or taking part in the manufacture of the Type 2 weapon —</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)the date on which the Type 2 weapon was acquired or received (as the case may be) by the class licensee; </a:t>
            </a:r>
          </a:p>
          <a:p>
            <a:r>
              <a:rPr lang="en-US" sz="1800" dirty="0">
                <a:solidFill>
                  <a:srgbClr val="000000"/>
                </a:solidFill>
                <a:latin typeface="Arial" panose="020B0604020202020204" pitchFamily="34" charset="0"/>
              </a:rPr>
              <a:t>(ii)the date on which possession of the Type 2 weapon was transferred to another person, whether on supply, finishing its manufacture or repair or otherwise;</a:t>
            </a:r>
          </a:p>
          <a:p>
            <a:r>
              <a:rPr lang="en-US" sz="1800" dirty="0">
                <a:solidFill>
                  <a:srgbClr val="000000"/>
                </a:solidFill>
                <a:latin typeface="Arial" panose="020B0604020202020204" pitchFamily="34" charset="0"/>
              </a:rPr>
              <a:t>(iii)the quantity of the Type 2 weapons acquired or received by the class licensee on each occasion; and</a:t>
            </a:r>
          </a:p>
          <a:p>
            <a:r>
              <a:rPr lang="en-US" sz="1800" dirty="0">
                <a:solidFill>
                  <a:srgbClr val="000000"/>
                </a:solidFill>
                <a:latin typeface="Arial" panose="020B0604020202020204" pitchFamily="34" charset="0"/>
              </a:rPr>
              <a:t>(iv)the quantity of the Type 2 weapon transferred to another person on each occasion, whether on supply, finishing its manufacture or repair or otherwise;</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e</a:t>
            </a:r>
            <a:r>
              <a:rPr lang="en-US" sz="1800" dirty="0">
                <a:solidFill>
                  <a:srgbClr val="000000"/>
                </a:solidFill>
                <a:latin typeface="Arial" panose="020B0604020202020204" pitchFamily="34" charset="0"/>
              </a:rPr>
              <a:t>)the identity particulars and contact address of —</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)every person from whom the Type 2 weapon was acquired or received by the class licensee; and</a:t>
            </a:r>
          </a:p>
          <a:p>
            <a:r>
              <a:rPr lang="en-US" sz="1800" dirty="0">
                <a:solidFill>
                  <a:srgbClr val="000000"/>
                </a:solidFill>
                <a:latin typeface="Arial" panose="020B0604020202020204" pitchFamily="34" charset="0"/>
              </a:rPr>
              <a:t>(ii)every person to whom possession of the Type 2 weapon was transferred, or the Type 2 weapon was supplied, by the class licensee.</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(3)The class licensee concerned must keep and retain every record required by sub-paragraph (2) for a period of at least 3 years after the date the record was made. 	</a:t>
            </a:r>
          </a:p>
          <a:p>
            <a:r>
              <a:rPr lang="en-US" sz="1800" dirty="0">
                <a:solidFill>
                  <a:srgbClr val="000000"/>
                </a:solidFill>
                <a:latin typeface="Arial" panose="020B0604020202020204" pitchFamily="34" charset="0"/>
              </a:rPr>
              <a:t>A class licensee may supply a Type 2 weapon </a:t>
            </a:r>
            <a:r>
              <a:rPr lang="en-US" sz="1800" dirty="0" err="1">
                <a:solidFill>
                  <a:srgbClr val="000000"/>
                </a:solidFill>
                <a:latin typeface="Arial" panose="020B0604020202020204" pitchFamily="34" charset="0"/>
              </a:rPr>
              <a:t>authorised</a:t>
            </a:r>
            <a:r>
              <a:rPr lang="en-US" sz="1800" dirty="0">
                <a:solidFill>
                  <a:srgbClr val="000000"/>
                </a:solidFill>
                <a:latin typeface="Arial" panose="020B0604020202020204" pitchFamily="34" charset="0"/>
              </a:rPr>
              <a:t> by the class </a:t>
            </a:r>
            <a:r>
              <a:rPr lang="en-US" sz="1800" dirty="0" err="1">
                <a:solidFill>
                  <a:srgbClr val="000000"/>
                </a:solidFill>
                <a:latin typeface="Arial" panose="020B0604020202020204" pitchFamily="34" charset="0"/>
              </a:rPr>
              <a:t>licence</a:t>
            </a:r>
            <a:r>
              <a:rPr lang="en-US" sz="1800" dirty="0">
                <a:solidFill>
                  <a:srgbClr val="000000"/>
                </a:solidFill>
                <a:latin typeface="Arial" panose="020B0604020202020204" pitchFamily="34" charset="0"/>
              </a:rPr>
              <a:t> of the class licensee only under the following conditions:</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a</a:t>
            </a:r>
            <a:r>
              <a:rPr lang="en-US" sz="1800" dirty="0">
                <a:solidFill>
                  <a:srgbClr val="000000"/>
                </a:solidFill>
                <a:latin typeface="Arial" panose="020B0604020202020204" pitchFamily="34" charset="0"/>
              </a:rPr>
              <a:t>)the class licensee must take all reasonably practicable steps to ensure that any Type 2 weapon the class licensee is </a:t>
            </a:r>
            <a:r>
              <a:rPr lang="en-US" sz="1800" dirty="0" err="1">
                <a:solidFill>
                  <a:srgbClr val="000000"/>
                </a:solidFill>
                <a:latin typeface="Arial" panose="020B0604020202020204" pitchFamily="34" charset="0"/>
              </a:rPr>
              <a:t>authorised</a:t>
            </a:r>
            <a:r>
              <a:rPr lang="en-US" sz="1800" dirty="0">
                <a:solidFill>
                  <a:srgbClr val="000000"/>
                </a:solidFill>
                <a:latin typeface="Arial" panose="020B0604020202020204" pitchFamily="34" charset="0"/>
              </a:rPr>
              <a:t> to supply under the class </a:t>
            </a:r>
            <a:r>
              <a:rPr lang="en-US" sz="1800" dirty="0" err="1">
                <a:solidFill>
                  <a:srgbClr val="000000"/>
                </a:solidFill>
                <a:latin typeface="Arial" panose="020B0604020202020204" pitchFamily="34" charset="0"/>
              </a:rPr>
              <a:t>licence</a:t>
            </a:r>
            <a:r>
              <a:rPr lang="en-US" sz="1800" dirty="0">
                <a:solidFill>
                  <a:srgbClr val="000000"/>
                </a:solidFill>
                <a:latin typeface="Arial" panose="020B0604020202020204" pitchFamily="34" charset="0"/>
              </a:rPr>
              <a:t> is not supplied to an individual who —</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)is below 18 years of age; </a:t>
            </a:r>
          </a:p>
          <a:p>
            <a:r>
              <a:rPr lang="en-US" sz="1800" dirty="0">
                <a:solidFill>
                  <a:srgbClr val="000000"/>
                </a:solidFill>
                <a:latin typeface="Arial" panose="020B0604020202020204" pitchFamily="34" charset="0"/>
              </a:rPr>
              <a:t>(ii)does not first produce evidence to the class licensee purporting to show that that individual was 18 years of age or older; or</a:t>
            </a:r>
          </a:p>
          <a:p>
            <a:r>
              <a:rPr lang="en-US" sz="1800" dirty="0">
                <a:solidFill>
                  <a:srgbClr val="000000"/>
                </a:solidFill>
                <a:latin typeface="Arial" panose="020B0604020202020204" pitchFamily="34" charset="0"/>
              </a:rPr>
              <a:t>(iii)appears to be under the influence of drink or of a drug or an intoxicating substance;</a:t>
            </a:r>
          </a:p>
          <a:p>
            <a:r>
              <a:rPr lang="en-US" sz="1800" dirty="0">
                <a:solidFill>
                  <a:srgbClr val="000000"/>
                </a:solidFill>
                <a:latin typeface="Arial" panose="020B0604020202020204" pitchFamily="34" charset="0"/>
              </a:rPr>
              <a:t>(b)the class licensee must take all reasonably practicable steps to ensure that any Type 2 weapon which the class licensee is </a:t>
            </a:r>
            <a:r>
              <a:rPr lang="en-US" sz="1800" dirty="0" err="1">
                <a:solidFill>
                  <a:srgbClr val="000000"/>
                </a:solidFill>
                <a:latin typeface="Arial" panose="020B0604020202020204" pitchFamily="34" charset="0"/>
              </a:rPr>
              <a:t>authorised</a:t>
            </a:r>
            <a:r>
              <a:rPr lang="en-US" sz="1800" dirty="0">
                <a:solidFill>
                  <a:srgbClr val="000000"/>
                </a:solidFill>
                <a:latin typeface="Arial" panose="020B0604020202020204" pitchFamily="34" charset="0"/>
              </a:rPr>
              <a:t> to supply under the class </a:t>
            </a:r>
            <a:r>
              <a:rPr lang="en-US" sz="1800" dirty="0" err="1">
                <a:solidFill>
                  <a:srgbClr val="000000"/>
                </a:solidFill>
                <a:latin typeface="Arial" panose="020B0604020202020204" pitchFamily="34" charset="0"/>
              </a:rPr>
              <a:t>licence</a:t>
            </a:r>
            <a:r>
              <a:rPr lang="en-US" sz="1800" dirty="0">
                <a:solidFill>
                  <a:srgbClr val="000000"/>
                </a:solidFill>
                <a:latin typeface="Arial" panose="020B0604020202020204" pitchFamily="34" charset="0"/>
              </a:rPr>
              <a:t> is not supplied to a person who does not first produce to the class licensee acceptable proof of the person’s </a:t>
            </a:r>
            <a:r>
              <a:rPr lang="en-US" sz="1800" dirty="0" err="1">
                <a:solidFill>
                  <a:srgbClr val="000000"/>
                </a:solidFill>
                <a:latin typeface="Arial" panose="020B0604020202020204" pitchFamily="34" charset="0"/>
              </a:rPr>
              <a:t>authorisation</a:t>
            </a:r>
            <a:r>
              <a:rPr lang="en-US" sz="1800" dirty="0">
                <a:solidFill>
                  <a:srgbClr val="000000"/>
                </a:solidFill>
                <a:latin typeface="Arial" panose="020B0604020202020204" pitchFamily="34" charset="0"/>
              </a:rPr>
              <a:t> by or under the Act to possess the Type 2 weapon;</a:t>
            </a:r>
          </a:p>
          <a:p>
            <a:r>
              <a:rPr lang="en-US" sz="1800" dirty="0">
                <a:solidFill>
                  <a:srgbClr val="000000"/>
                </a:solidFill>
                <a:latin typeface="Arial" panose="020B0604020202020204" pitchFamily="34" charset="0"/>
              </a:rPr>
              <a:t>(c)the class licensee must take all reasonably practicable steps to ensure that every purchaser of a Type 2 weapon from the class licensee is given a copy of an advisory prepared by the Licensing Officer about the safe use and keeping of a Type 2 weapon.</a:t>
            </a:r>
          </a:p>
          <a:p>
            <a:endParaRPr lang="en-SG" sz="1800" dirty="0">
              <a:solidFill>
                <a:srgbClr val="000000"/>
              </a:solidFill>
              <a:latin typeface="Arial" panose="020B0604020202020204" pitchFamily="34" charset="0"/>
            </a:endParaRPr>
          </a:p>
          <a:p>
            <a:r>
              <a:rPr lang="en-US" sz="1800" b="1" dirty="0">
                <a:solidFill>
                  <a:srgbClr val="FFFFFF"/>
                </a:solidFill>
                <a:latin typeface="Arial" panose="020B0604020202020204" pitchFamily="34" charset="0"/>
              </a:rPr>
              <a:t>Special conditions for class licensee undertaking </a:t>
            </a:r>
            <a:r>
              <a:rPr lang="en-US" sz="1800" b="1" dirty="0">
                <a:solidFill>
                  <a:srgbClr val="FF0000"/>
                </a:solidFill>
                <a:latin typeface="Arial" panose="020B0604020202020204" pitchFamily="34" charset="0"/>
              </a:rPr>
              <a:t>storage</a:t>
            </a:r>
            <a:r>
              <a:rPr lang="en-US" sz="1800" dirty="0">
                <a:solidFill>
                  <a:srgbClr val="FF0000"/>
                </a:solidFill>
                <a:latin typeface="Arial" panose="020B0604020202020204" pitchFamily="34" charset="0"/>
              </a:rPr>
              <a:t>	</a:t>
            </a:r>
          </a:p>
          <a:p>
            <a:endParaRPr lang="en-SG" sz="1800" dirty="0">
              <a:latin typeface="Arial" panose="020B0604020202020204" pitchFamily="34" charset="0"/>
            </a:endParaRPr>
          </a:p>
          <a:p>
            <a:r>
              <a:rPr lang="en-US" sz="1800" dirty="0">
                <a:solidFill>
                  <a:srgbClr val="000000"/>
                </a:solidFill>
                <a:latin typeface="Arial" panose="020B0604020202020204" pitchFamily="34" charset="0"/>
              </a:rPr>
              <a:t>(1)A class who undertakes storage (including storage in transit of a Type 2 weapon when carrying on the regulated activity </a:t>
            </a:r>
            <a:r>
              <a:rPr lang="en-US" sz="1800" dirty="0" err="1">
                <a:solidFill>
                  <a:srgbClr val="000000"/>
                </a:solidFill>
                <a:latin typeface="Arial" panose="020B0604020202020204" pitchFamily="34" charset="0"/>
              </a:rPr>
              <a:t>authorisedby</a:t>
            </a:r>
            <a:r>
              <a:rPr lang="en-US" sz="1800" dirty="0">
                <a:solidFill>
                  <a:srgbClr val="000000"/>
                </a:solidFill>
                <a:latin typeface="Arial" panose="020B0604020202020204" pitchFamily="34" charset="0"/>
              </a:rPr>
              <a:t> the class </a:t>
            </a:r>
            <a:r>
              <a:rPr lang="en-US" sz="1800" dirty="0" err="1">
                <a:solidFill>
                  <a:srgbClr val="000000"/>
                </a:solidFill>
                <a:latin typeface="Arial" panose="020B0604020202020204" pitchFamily="34" charset="0"/>
              </a:rPr>
              <a:t>licenceof</a:t>
            </a:r>
            <a:r>
              <a:rPr lang="en-US" sz="1800" dirty="0">
                <a:solidFill>
                  <a:srgbClr val="000000"/>
                </a:solidFill>
                <a:latin typeface="Arial" panose="020B0604020202020204" pitchFamily="34" charset="0"/>
              </a:rPr>
              <a:t> the class licensee, may store the Type 2 weapon only in accordance with all the conditions set out in this paragraph.</a:t>
            </a:r>
          </a:p>
          <a:p>
            <a:endParaRPr lang="en-SG"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(2)  The class licensee must install and maintain in and on the premises where the regulated activity </a:t>
            </a:r>
            <a:r>
              <a:rPr lang="en-US" sz="1800" dirty="0" err="1">
                <a:solidFill>
                  <a:srgbClr val="000000"/>
                </a:solidFill>
                <a:latin typeface="Arial" panose="020B0604020202020204" pitchFamily="34" charset="0"/>
              </a:rPr>
              <a:t>authorisedby</a:t>
            </a:r>
            <a:r>
              <a:rPr lang="en-US" sz="1800" dirty="0">
                <a:solidFill>
                  <a:srgbClr val="000000"/>
                </a:solidFill>
                <a:latin typeface="Arial" panose="020B0604020202020204" pitchFamily="34" charset="0"/>
              </a:rPr>
              <a:t> the class </a:t>
            </a:r>
            <a:r>
              <a:rPr lang="en-US" sz="1800" dirty="0" err="1">
                <a:solidFill>
                  <a:srgbClr val="000000"/>
                </a:solidFill>
                <a:latin typeface="Arial" panose="020B0604020202020204" pitchFamily="34" charset="0"/>
              </a:rPr>
              <a:t>licenceof</a:t>
            </a:r>
            <a:r>
              <a:rPr lang="en-US" sz="1800" dirty="0">
                <a:solidFill>
                  <a:srgbClr val="000000"/>
                </a:solidFill>
                <a:latin typeface="Arial" panose="020B0604020202020204" pitchFamily="34" charset="0"/>
              </a:rPr>
              <a:t> the class licensee is carried on, and in the room where the class </a:t>
            </a:r>
          </a:p>
          <a:p>
            <a:r>
              <a:rPr lang="en-US" sz="1800" dirty="0">
                <a:solidFill>
                  <a:srgbClr val="000000"/>
                </a:solidFill>
                <a:latin typeface="Arial" panose="020B0604020202020204" pitchFamily="34" charset="0"/>
              </a:rPr>
              <a:t>licensee stores a Type 2 weapon, an electronic video surveillance system (such as CCTV or its digital equivalent) in good working order, that —</a:t>
            </a:r>
          </a:p>
          <a:p>
            <a:r>
              <a:rPr lang="en-US" sz="1800" dirty="0">
                <a:solidFill>
                  <a:srgbClr val="000000"/>
                </a:solidFill>
                <a:latin typeface="Arial" panose="020B0604020202020204" pitchFamily="34" charset="0"/>
              </a:rPr>
              <a:t>(a)is activated and operating at all times in order to detect and record any </a:t>
            </a:r>
            <a:r>
              <a:rPr lang="en-US" sz="1800" dirty="0" err="1">
                <a:solidFill>
                  <a:srgbClr val="000000"/>
                </a:solidFill>
                <a:latin typeface="Arial" panose="020B0604020202020204" pitchFamily="34" charset="0"/>
              </a:rPr>
              <a:t>unauthorisedentry</a:t>
            </a:r>
            <a:r>
              <a:rPr lang="en-US" sz="1800" dirty="0">
                <a:solidFill>
                  <a:srgbClr val="000000"/>
                </a:solidFill>
                <a:latin typeface="Arial" panose="020B0604020202020204" pitchFamily="34" charset="0"/>
              </a:rPr>
              <a:t> of the premises or room in which any Type 2 weapon, is kept, or any </a:t>
            </a:r>
            <a:r>
              <a:rPr lang="en-US" sz="1800" dirty="0" err="1">
                <a:solidFill>
                  <a:srgbClr val="000000"/>
                </a:solidFill>
                <a:latin typeface="Arial" panose="020B0604020202020204" pitchFamily="34" charset="0"/>
              </a:rPr>
              <a:t>unauthorisedinterference</a:t>
            </a:r>
            <a:r>
              <a:rPr lang="en-US" sz="1800" dirty="0">
                <a:solidFill>
                  <a:srgbClr val="000000"/>
                </a:solidFill>
                <a:latin typeface="Arial" panose="020B0604020202020204" pitchFamily="34" charset="0"/>
              </a:rPr>
              <a:t> with the Type 2 weapon, as the case may be;</a:t>
            </a:r>
          </a:p>
          <a:p>
            <a:r>
              <a:rPr lang="en-US" sz="1800" dirty="0">
                <a:solidFill>
                  <a:srgbClr val="000000"/>
                </a:solidFill>
                <a:latin typeface="Arial" panose="020B0604020202020204" pitchFamily="34" charset="0"/>
              </a:rPr>
              <a:t>(b)is enabled to record activities taking place at the following parts of the premises or room:</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)every point of entry to and exit from the premises and room, respectively, including every emergency exit;</a:t>
            </a:r>
          </a:p>
          <a:p>
            <a:r>
              <a:rPr lang="en-US" sz="1800" dirty="0">
                <a:solidFill>
                  <a:srgbClr val="000000"/>
                </a:solidFill>
                <a:latin typeface="Arial" panose="020B0604020202020204" pitchFamily="34" charset="0"/>
              </a:rPr>
              <a:t>(ii)any part of the premises or room where a visitor to the premises or room may use to pass through and is not expected to be seated or congregate in;	</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c</a:t>
            </a:r>
            <a:r>
              <a:rPr lang="en-US" sz="1800" dirty="0">
                <a:solidFill>
                  <a:srgbClr val="000000"/>
                </a:solidFill>
                <a:latin typeface="Arial" panose="020B0604020202020204" pitchFamily="34" charset="0"/>
              </a:rPr>
              <a:t>)consists of an adequate number of closed-circuit television cameras or other electronic visual monitoring devices installed at suitable locations in or on the in or on the premises or room where the field of view of every one of those closed-circuit television cameras is not obstructed in any way; and</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d</a:t>
            </a:r>
            <a:r>
              <a:rPr lang="en-US" sz="1800" dirty="0">
                <a:solidFill>
                  <a:srgbClr val="000000"/>
                </a:solidFill>
                <a:latin typeface="Arial" panose="020B0604020202020204" pitchFamily="34" charset="0"/>
              </a:rPr>
              <a:t>)is capable of recording </a:t>
            </a:r>
            <a:r>
              <a:rPr lang="en-US" sz="1800" dirty="0" err="1">
                <a:solidFill>
                  <a:srgbClr val="000000"/>
                </a:solidFill>
                <a:latin typeface="Arial" panose="020B0604020202020204" pitchFamily="34" charset="0"/>
              </a:rPr>
              <a:t>colour</a:t>
            </a:r>
            <a:r>
              <a:rPr lang="en-US" sz="1800" dirty="0">
                <a:solidFill>
                  <a:srgbClr val="000000"/>
                </a:solidFill>
                <a:latin typeface="Arial" panose="020B0604020202020204" pitchFamily="34" charset="0"/>
              </a:rPr>
              <a:t> images —</a:t>
            </a:r>
          </a:p>
          <a:p>
            <a:r>
              <a:rPr lang="en-US" sz="1800" dirty="0">
                <a:solidFill>
                  <a:srgbClr val="000000"/>
                </a:solidFill>
                <a:latin typeface="Arial" panose="020B0604020202020204" pitchFamily="34" charset="0"/>
              </a:rPr>
              <a:t>(</a:t>
            </a:r>
            <a:r>
              <a:rPr lang="en-US" sz="1800" dirty="0" err="1">
                <a:solidFill>
                  <a:srgbClr val="000000"/>
                </a:solidFill>
                <a:latin typeface="Arial" panose="020B0604020202020204" pitchFamily="34" charset="0"/>
              </a:rPr>
              <a:t>i</a:t>
            </a:r>
            <a:r>
              <a:rPr lang="en-US" sz="1800" dirty="0">
                <a:solidFill>
                  <a:srgbClr val="000000"/>
                </a:solidFill>
                <a:latin typeface="Arial" panose="020B0604020202020204" pitchFamily="34" charset="0"/>
              </a:rPr>
              <a:t>)at the resolution of HD 1080: 1920×1080 pixels or equivalent;</a:t>
            </a:r>
          </a:p>
          <a:p>
            <a:r>
              <a:rPr lang="en-US" sz="1800" dirty="0">
                <a:solidFill>
                  <a:srgbClr val="000000"/>
                </a:solidFill>
                <a:latin typeface="Arial" panose="020B0604020202020204" pitchFamily="34" charset="0"/>
              </a:rPr>
              <a:t>(ii)at 12 frames per second; and</a:t>
            </a:r>
          </a:p>
          <a:p>
            <a:r>
              <a:rPr lang="en-US" sz="1800" dirty="0">
                <a:solidFill>
                  <a:srgbClr val="000000"/>
                </a:solidFill>
                <a:latin typeface="Arial" panose="020B0604020202020204" pitchFamily="34" charset="0"/>
              </a:rPr>
              <a:t>(iii)under low lighting conditions.</a:t>
            </a:r>
          </a:p>
          <a:p>
            <a:r>
              <a:rPr lang="en-US" sz="1800" dirty="0">
                <a:solidFill>
                  <a:srgbClr val="000000"/>
                </a:solidFill>
                <a:latin typeface="Arial" panose="020B0604020202020204" pitchFamily="34" charset="0"/>
              </a:rPr>
              <a:t>(3)The class licensee must —</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a</a:t>
            </a:r>
            <a:r>
              <a:rPr lang="en-US" sz="1800" dirty="0">
                <a:solidFill>
                  <a:srgbClr val="000000"/>
                </a:solidFill>
                <a:latin typeface="Arial" panose="020B0604020202020204" pitchFamily="34" charset="0"/>
              </a:rPr>
              <a:t>)keep each recording made using the electronic video surveillance system required by sub-paragraph (2) for a period of not less than 31 days after the date the recording is made; and</a:t>
            </a:r>
          </a:p>
          <a:p>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b</a:t>
            </a:r>
            <a:r>
              <a:rPr lang="en-US" sz="1800" dirty="0">
                <a:solidFill>
                  <a:srgbClr val="000000"/>
                </a:solidFill>
                <a:latin typeface="Arial" panose="020B0604020202020204" pitchFamily="34" charset="0"/>
              </a:rPr>
              <a:t>)display a sign at a prominent location within the premises and room mentioned in sub-paragraph (2) stating that the premises and room are each under CCTV surveillance.	</a:t>
            </a:r>
          </a:p>
          <a:p>
            <a:endParaRPr lang="en-SG" sz="1800" dirty="0">
              <a:solidFill>
                <a:srgbClr val="000000"/>
              </a:solidFill>
              <a:latin typeface="Arial" panose="020B0604020202020204" pitchFamily="34" charset="0"/>
            </a:endParaRPr>
          </a:p>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30</a:t>
            </a:fld>
            <a:endParaRPr lang="en-GB"/>
          </a:p>
        </p:txBody>
      </p:sp>
    </p:spTree>
    <p:extLst>
      <p:ext uri="{BB962C8B-B14F-4D97-AF65-F5344CB8AC3E}">
        <p14:creationId xmlns:p14="http://schemas.microsoft.com/office/powerpoint/2010/main" val="1390550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31</a:t>
            </a:fld>
            <a:endParaRPr lang="en-GB"/>
          </a:p>
        </p:txBody>
      </p:sp>
    </p:spTree>
    <p:extLst>
      <p:ext uri="{BB962C8B-B14F-4D97-AF65-F5344CB8AC3E}">
        <p14:creationId xmlns:p14="http://schemas.microsoft.com/office/powerpoint/2010/main" val="1993777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Tear Gas</a:t>
            </a:r>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32</a:t>
            </a:fld>
            <a:endParaRPr lang="en-GB"/>
          </a:p>
        </p:txBody>
      </p:sp>
    </p:spTree>
    <p:extLst>
      <p:ext uri="{BB962C8B-B14F-4D97-AF65-F5344CB8AC3E}">
        <p14:creationId xmlns:p14="http://schemas.microsoft.com/office/powerpoint/2010/main" val="3847470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4564" indent="-454564" algn="just">
              <a:buSzPct val="100000"/>
              <a:buBlip>
                <a:blip r:embed="rId3"/>
              </a:buBlip>
              <a:defRPr/>
            </a:pPr>
            <a:r>
              <a:rPr lang="en-US" dirty="0">
                <a:solidFill>
                  <a:srgbClr val="00205B"/>
                </a:solidFill>
                <a:latin typeface="Arial"/>
                <a:cs typeface="Arial"/>
              </a:rPr>
              <a:t>Permit the sale of the following type of weapons online, if the sellers meet the requisite licensing conditions or are exempted under the law</a:t>
            </a:r>
            <a:r>
              <a:rPr lang="en-US" dirty="0"/>
              <a:t>:</a:t>
            </a:r>
            <a:endParaRPr lang="en-US" dirty="0">
              <a:solidFill>
                <a:srgbClr val="00205B"/>
              </a:solidFill>
              <a:latin typeface="Arial"/>
              <a:cs typeface="Arial"/>
            </a:endParaRPr>
          </a:p>
          <a:p>
            <a:pPr marL="643830" lvl="2">
              <a:defRPr/>
            </a:pPr>
            <a:r>
              <a:rPr lang="en-US" sz="2000" dirty="0">
                <a:solidFill>
                  <a:srgbClr val="00205B"/>
                </a:solidFill>
                <a:latin typeface="Arial"/>
                <a:cs typeface="Arial"/>
              </a:rPr>
              <a:t>-	Types 1, 2 and 3 weapons according to the risks posed to safety and security</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33</a:t>
            </a:fld>
            <a:endParaRPr lang="en-GB"/>
          </a:p>
        </p:txBody>
      </p:sp>
    </p:spTree>
    <p:extLst>
      <p:ext uri="{BB962C8B-B14F-4D97-AF65-F5344CB8AC3E}">
        <p14:creationId xmlns:p14="http://schemas.microsoft.com/office/powerpoint/2010/main" val="2917396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34</a:t>
            </a:fld>
            <a:endParaRPr lang="en-GB"/>
          </a:p>
        </p:txBody>
      </p:sp>
    </p:spTree>
    <p:extLst>
      <p:ext uri="{BB962C8B-B14F-4D97-AF65-F5344CB8AC3E}">
        <p14:creationId xmlns:p14="http://schemas.microsoft.com/office/powerpoint/2010/main" val="1699178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35</a:t>
            </a:fld>
            <a:endParaRPr lang="en-GB"/>
          </a:p>
        </p:txBody>
      </p:sp>
    </p:spTree>
    <p:extLst>
      <p:ext uri="{BB962C8B-B14F-4D97-AF65-F5344CB8AC3E}">
        <p14:creationId xmlns:p14="http://schemas.microsoft.com/office/powerpoint/2010/main" val="3000037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36</a:t>
            </a:fld>
            <a:endParaRPr lang="en-GB"/>
          </a:p>
        </p:txBody>
      </p:sp>
    </p:spTree>
    <p:extLst>
      <p:ext uri="{BB962C8B-B14F-4D97-AF65-F5344CB8AC3E}">
        <p14:creationId xmlns:p14="http://schemas.microsoft.com/office/powerpoint/2010/main" val="207479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37</a:t>
            </a:fld>
            <a:endParaRPr lang="en-GB"/>
          </a:p>
        </p:txBody>
      </p:sp>
    </p:spTree>
    <p:extLst>
      <p:ext uri="{BB962C8B-B14F-4D97-AF65-F5344CB8AC3E}">
        <p14:creationId xmlns:p14="http://schemas.microsoft.com/office/powerpoint/2010/main" val="25902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a:t>
            </a:fld>
            <a:endParaRPr lang="en-GB"/>
          </a:p>
        </p:txBody>
      </p:sp>
    </p:spTree>
    <p:extLst>
      <p:ext uri="{BB962C8B-B14F-4D97-AF65-F5344CB8AC3E}">
        <p14:creationId xmlns:p14="http://schemas.microsoft.com/office/powerpoint/2010/main" val="340818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38</a:t>
            </a:fld>
            <a:endParaRPr lang="en-GB"/>
          </a:p>
        </p:txBody>
      </p:sp>
    </p:spTree>
    <p:extLst>
      <p:ext uri="{BB962C8B-B14F-4D97-AF65-F5344CB8AC3E}">
        <p14:creationId xmlns:p14="http://schemas.microsoft.com/office/powerpoint/2010/main" val="2655159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39</a:t>
            </a:fld>
            <a:endParaRPr lang="en-GB"/>
          </a:p>
        </p:txBody>
      </p:sp>
    </p:spTree>
    <p:extLst>
      <p:ext uri="{BB962C8B-B14F-4D97-AF65-F5344CB8AC3E}">
        <p14:creationId xmlns:p14="http://schemas.microsoft.com/office/powerpoint/2010/main" val="923812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40</a:t>
            </a:fld>
            <a:endParaRPr lang="en-GB"/>
          </a:p>
        </p:txBody>
      </p:sp>
    </p:spTree>
    <p:extLst>
      <p:ext uri="{BB962C8B-B14F-4D97-AF65-F5344CB8AC3E}">
        <p14:creationId xmlns:p14="http://schemas.microsoft.com/office/powerpoint/2010/main" val="3741961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41</a:t>
            </a:fld>
            <a:endParaRPr lang="en-GB"/>
          </a:p>
        </p:txBody>
      </p:sp>
    </p:spTree>
    <p:extLst>
      <p:ext uri="{BB962C8B-B14F-4D97-AF65-F5344CB8AC3E}">
        <p14:creationId xmlns:p14="http://schemas.microsoft.com/office/powerpoint/2010/main" val="324037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4</a:t>
            </a:fld>
            <a:endParaRPr lang="en-GB"/>
          </a:p>
        </p:txBody>
      </p:sp>
    </p:spTree>
    <p:extLst>
      <p:ext uri="{BB962C8B-B14F-4D97-AF65-F5344CB8AC3E}">
        <p14:creationId xmlns:p14="http://schemas.microsoft.com/office/powerpoint/2010/main" val="352233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5</a:t>
            </a:fld>
            <a:endParaRPr lang="en-GB"/>
          </a:p>
        </p:txBody>
      </p:sp>
    </p:spTree>
    <p:extLst>
      <p:ext uri="{BB962C8B-B14F-4D97-AF65-F5344CB8AC3E}">
        <p14:creationId xmlns:p14="http://schemas.microsoft.com/office/powerpoint/2010/main" val="241270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6</a:t>
            </a:fld>
            <a:endParaRPr lang="en-GB"/>
          </a:p>
        </p:txBody>
      </p:sp>
    </p:spTree>
    <p:extLst>
      <p:ext uri="{BB962C8B-B14F-4D97-AF65-F5344CB8AC3E}">
        <p14:creationId xmlns:p14="http://schemas.microsoft.com/office/powerpoint/2010/main" val="34759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7</a:t>
            </a:fld>
            <a:endParaRPr lang="en-GB"/>
          </a:p>
        </p:txBody>
      </p:sp>
    </p:spTree>
    <p:extLst>
      <p:ext uri="{BB962C8B-B14F-4D97-AF65-F5344CB8AC3E}">
        <p14:creationId xmlns:p14="http://schemas.microsoft.com/office/powerpoint/2010/main" val="298821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8</a:t>
            </a:fld>
            <a:endParaRPr lang="en-GB"/>
          </a:p>
        </p:txBody>
      </p:sp>
    </p:spTree>
    <p:extLst>
      <p:ext uri="{BB962C8B-B14F-4D97-AF65-F5344CB8AC3E}">
        <p14:creationId xmlns:p14="http://schemas.microsoft.com/office/powerpoint/2010/main" val="189469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9</a:t>
            </a:fld>
            <a:endParaRPr lang="en-GB"/>
          </a:p>
        </p:txBody>
      </p:sp>
    </p:spTree>
    <p:extLst>
      <p:ext uri="{BB962C8B-B14F-4D97-AF65-F5344CB8AC3E}">
        <p14:creationId xmlns:p14="http://schemas.microsoft.com/office/powerpoint/2010/main" val="788700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84" y="0"/>
            <a:ext cx="12200031" cy="6867850"/>
          </a:xfrm>
          <a:prstGeom prst="rect">
            <a:avLst/>
          </a:prstGeom>
        </p:spPr>
      </p:pic>
      <p:sp>
        <p:nvSpPr>
          <p:cNvPr id="18" name="Title 16"/>
          <p:cNvSpPr>
            <a:spLocks noGrp="1"/>
          </p:cNvSpPr>
          <p:nvPr>
            <p:ph type="title" hasCustomPrompt="1"/>
          </p:nvPr>
        </p:nvSpPr>
        <p:spPr>
          <a:xfrm>
            <a:off x="1126672" y="2039815"/>
            <a:ext cx="11065328" cy="1358901"/>
          </a:xfrm>
        </p:spPr>
        <p:txBody>
          <a:bodyPr>
            <a:noAutofit/>
          </a:bodyPr>
          <a:lstStyle>
            <a:lvl1pPr algn="ctr">
              <a:defRPr sz="3600" b="1">
                <a:solidFill>
                  <a:schemeClr val="bg1"/>
                </a:solidFill>
              </a:defRPr>
            </a:lvl1pPr>
          </a:lstStyle>
          <a:p>
            <a:r>
              <a:rPr lang="en-US" kern="0" dirty="0"/>
              <a:t>Title of Presentation</a:t>
            </a:r>
            <a:endParaRPr lang="en-SG" dirty="0"/>
          </a:p>
        </p:txBody>
      </p:sp>
      <p:sp>
        <p:nvSpPr>
          <p:cNvPr id="12" name="Text Placeholder 2"/>
          <p:cNvSpPr>
            <a:spLocks noGrp="1"/>
          </p:cNvSpPr>
          <p:nvPr>
            <p:ph type="body" sz="quarter" idx="11" hasCustomPrompt="1"/>
          </p:nvPr>
        </p:nvSpPr>
        <p:spPr>
          <a:xfrm>
            <a:off x="4924664" y="4887198"/>
            <a:ext cx="3466638" cy="365125"/>
          </a:xfrm>
          <a:prstGeom prst="rect">
            <a:avLst/>
          </a:prstGeom>
        </p:spPr>
        <p:txBody>
          <a:bodyPr anchor="ctr">
            <a:noAutofit/>
          </a:bodyPr>
          <a:lstStyle>
            <a:lvl1pPr marL="0" indent="0" algn="ctr">
              <a:buNone/>
              <a:defRPr sz="1800" b="0" baseline="0">
                <a:solidFill>
                  <a:schemeClr val="bg1"/>
                </a:solidFill>
              </a:defRPr>
            </a:lvl1pPr>
            <a:lvl2pPr marL="457200" indent="0">
              <a:buNone/>
              <a:defRPr sz="1200" b="1">
                <a:solidFill>
                  <a:srgbClr val="00205B"/>
                </a:solidFill>
              </a:defRPr>
            </a:lvl2pPr>
            <a:lvl3pPr marL="914400" indent="0">
              <a:buNone/>
              <a:defRPr sz="1200" b="1">
                <a:solidFill>
                  <a:srgbClr val="00205B"/>
                </a:solidFill>
              </a:defRPr>
            </a:lvl3pPr>
            <a:lvl4pPr marL="1371600" indent="0">
              <a:buNone/>
              <a:defRPr sz="1200" b="1">
                <a:solidFill>
                  <a:srgbClr val="00205B"/>
                </a:solidFill>
              </a:defRPr>
            </a:lvl4pPr>
            <a:lvl5pPr marL="1828800" indent="0">
              <a:buNone/>
              <a:defRPr sz="1200" b="1">
                <a:solidFill>
                  <a:srgbClr val="00205B"/>
                </a:solidFill>
              </a:defRPr>
            </a:lvl5pPr>
          </a:lstStyle>
          <a:p>
            <a:pPr lvl="0"/>
            <a:r>
              <a:rPr lang="en-US" dirty="0"/>
              <a:t>Date</a:t>
            </a:r>
            <a:endParaRPr lang="en-SG"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9043" y="319802"/>
            <a:ext cx="2699794" cy="995192"/>
          </a:xfrm>
          <a:prstGeom prst="rect">
            <a:avLst/>
          </a:prstGeom>
        </p:spPr>
      </p:pic>
      <p:sp>
        <p:nvSpPr>
          <p:cNvPr id="10" name="Text Placeholder 9">
            <a:extLst>
              <a:ext uri="{FF2B5EF4-FFF2-40B4-BE49-F238E27FC236}">
                <a16:creationId xmlns:a16="http://schemas.microsoft.com/office/drawing/2014/main" id="{DD527C60-A4BE-422D-8089-0E0DFD9242D0}"/>
              </a:ext>
            </a:extLst>
          </p:cNvPr>
          <p:cNvSpPr>
            <a:spLocks noGrp="1"/>
          </p:cNvSpPr>
          <p:nvPr>
            <p:ph type="body" sz="quarter" idx="12" hasCustomPrompt="1"/>
          </p:nvPr>
        </p:nvSpPr>
        <p:spPr>
          <a:xfrm>
            <a:off x="1126672" y="3564723"/>
            <a:ext cx="11062624" cy="504458"/>
          </a:xfrm>
          <a:prstGeom prst="rect">
            <a:avLst/>
          </a:prstGeom>
        </p:spPr>
        <p:txBody>
          <a:bodyPr anchor="ctr">
            <a:noAutofit/>
          </a:bodyPr>
          <a:lstStyle>
            <a:lvl1pPr marL="0" indent="0" algn="ctr">
              <a:buNone/>
              <a:defRPr sz="3000" b="0">
                <a:solidFill>
                  <a:schemeClr val="bg1"/>
                </a:solidFill>
              </a:defRPr>
            </a:lvl1pPr>
          </a:lstStyle>
          <a:p>
            <a:pPr lvl="0"/>
            <a:r>
              <a:rPr lang="en-SG" dirty="0"/>
              <a:t>For Information / Update / etc.</a:t>
            </a:r>
          </a:p>
        </p:txBody>
      </p:sp>
      <p:sp>
        <p:nvSpPr>
          <p:cNvPr id="13" name="Text Placeholder 9">
            <a:extLst>
              <a:ext uri="{FF2B5EF4-FFF2-40B4-BE49-F238E27FC236}">
                <a16:creationId xmlns:a16="http://schemas.microsoft.com/office/drawing/2014/main" id="{F7329F19-1642-F343-C5E3-48AD8536F058}"/>
              </a:ext>
            </a:extLst>
          </p:cNvPr>
          <p:cNvSpPr>
            <a:spLocks noGrp="1"/>
          </p:cNvSpPr>
          <p:nvPr>
            <p:ph type="body" sz="quarter" idx="13" hasCustomPrompt="1"/>
          </p:nvPr>
        </p:nvSpPr>
        <p:spPr>
          <a:xfrm>
            <a:off x="1126672" y="4206199"/>
            <a:ext cx="11062623" cy="504459"/>
          </a:xfrm>
          <a:prstGeom prst="rect">
            <a:avLst/>
          </a:prstGeom>
        </p:spPr>
        <p:txBody>
          <a:bodyPr anchor="ctr">
            <a:normAutofit/>
          </a:bodyPr>
          <a:lstStyle>
            <a:lvl1pPr marL="0" indent="0" algn="ctr">
              <a:buNone/>
              <a:defRPr sz="2400" b="0">
                <a:solidFill>
                  <a:schemeClr val="bg1"/>
                </a:solidFill>
              </a:defRPr>
            </a:lvl1pPr>
          </a:lstStyle>
          <a:p>
            <a:pPr lvl="0"/>
            <a:r>
              <a:rPr lang="en-SG" dirty="0"/>
              <a:t>Unit/Presenter </a:t>
            </a:r>
          </a:p>
        </p:txBody>
      </p:sp>
      <p:sp>
        <p:nvSpPr>
          <p:cNvPr id="11" name="Footer Placeholder 2">
            <a:extLst>
              <a:ext uri="{FF2B5EF4-FFF2-40B4-BE49-F238E27FC236}">
                <a16:creationId xmlns:a16="http://schemas.microsoft.com/office/drawing/2014/main" id="{432E0DE4-1E5D-974B-37EF-20EECF270746}"/>
              </a:ext>
            </a:extLst>
          </p:cNvPr>
          <p:cNvSpPr>
            <a:spLocks noGrp="1"/>
          </p:cNvSpPr>
          <p:nvPr>
            <p:ph type="ftr" sz="quarter" idx="10"/>
          </p:nvPr>
        </p:nvSpPr>
        <p:spPr>
          <a:xfrm>
            <a:off x="1126673" y="6353151"/>
            <a:ext cx="1910441" cy="504459"/>
          </a:xfrm>
        </p:spPr>
        <p:txBody>
          <a:bodyPr/>
          <a:lstStyle>
            <a:lvl1pPr algn="ctr">
              <a:defRPr sz="1100" b="0">
                <a:solidFill>
                  <a:srgbClr val="FF0000"/>
                </a:solidFill>
              </a:defRPr>
            </a:lvl1pPr>
          </a:lstStyle>
          <a:p>
            <a:r>
              <a:rPr lang="en-US"/>
              <a:t>Official (Closed) / Non-Sensitive</a:t>
            </a:r>
            <a:endParaRPr lang="en-US" dirty="0"/>
          </a:p>
        </p:txBody>
      </p:sp>
    </p:spTree>
    <p:extLst>
      <p:ext uri="{BB962C8B-B14F-4D97-AF65-F5344CB8AC3E}">
        <p14:creationId xmlns:p14="http://schemas.microsoft.com/office/powerpoint/2010/main" val="1031782859"/>
      </p:ext>
    </p:extLst>
  </p:cSld>
  <p:clrMapOvr>
    <a:masterClrMapping/>
  </p:clrMapOvr>
  <p:extLst>
    <p:ext uri="{DCECCB84-F9BA-43D5-87BE-67443E8EF086}">
      <p15:sldGuideLst xmlns:p15="http://schemas.microsoft.com/office/powerpoint/2012/main">
        <p15:guide id="1" pos="41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content slide (Bulle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A2F1D-E353-7984-4FEC-F7D5EA425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8159"/>
          </a:xfrm>
          <a:prstGeom prst="rect">
            <a:avLst/>
          </a:prstGeom>
        </p:spPr>
      </p:pic>
      <p:sp>
        <p:nvSpPr>
          <p:cNvPr id="16" name="Title 1">
            <a:extLst>
              <a:ext uri="{FF2B5EF4-FFF2-40B4-BE49-F238E27FC236}">
                <a16:creationId xmlns:a16="http://schemas.microsoft.com/office/drawing/2014/main" id="{7EB8A0AB-9CBE-47A1-8192-668C8198F325}"/>
              </a:ext>
            </a:extLst>
          </p:cNvPr>
          <p:cNvSpPr>
            <a:spLocks noGrp="1"/>
          </p:cNvSpPr>
          <p:nvPr>
            <p:ph type="title" hasCustomPrompt="1"/>
          </p:nvPr>
        </p:nvSpPr>
        <p:spPr>
          <a:xfrm>
            <a:off x="433937" y="125736"/>
            <a:ext cx="10733025" cy="554510"/>
          </a:xfrm>
        </p:spPr>
        <p:txBody>
          <a:bodyPr anchor="t">
            <a:noAutofit/>
          </a:bodyPr>
          <a:lstStyle>
            <a:lvl1pPr algn="l">
              <a:lnSpc>
                <a:spcPct val="90000"/>
              </a:lnSpc>
              <a:defRPr sz="3000" b="1">
                <a:solidFill>
                  <a:schemeClr val="bg1"/>
                </a:solidFill>
              </a:defRPr>
            </a:lvl1pPr>
          </a:lstStyle>
          <a:p>
            <a:r>
              <a:rPr lang="en-US" dirty="0"/>
              <a:t>Slide Title</a:t>
            </a:r>
            <a:r>
              <a:rPr lang="en-SG" dirty="0"/>
              <a:t> in Arial Bold, Default Size 32 (Chevron) </a:t>
            </a:r>
          </a:p>
        </p:txBody>
      </p:sp>
      <p:sp>
        <p:nvSpPr>
          <p:cNvPr id="10" name="Text Placeholder 7">
            <a:extLst>
              <a:ext uri="{FF2B5EF4-FFF2-40B4-BE49-F238E27FC236}">
                <a16:creationId xmlns:a16="http://schemas.microsoft.com/office/drawing/2014/main" id="{7FDDA4D4-24BB-4256-713D-2AA676C585B5}"/>
              </a:ext>
            </a:extLst>
          </p:cNvPr>
          <p:cNvSpPr>
            <a:spLocks noGrp="1"/>
          </p:cNvSpPr>
          <p:nvPr>
            <p:ph type="body" sz="quarter" idx="12" hasCustomPrompt="1"/>
          </p:nvPr>
        </p:nvSpPr>
        <p:spPr>
          <a:xfrm>
            <a:off x="351876" y="979662"/>
            <a:ext cx="11088000" cy="5322526"/>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160463" indent="-228600" algn="just">
              <a:spcBef>
                <a:spcPts val="600"/>
              </a:spcBef>
              <a:buSzPct val="100000"/>
              <a:buFont typeface="Arial" panose="020B0604020202020204" pitchFamily="34" charset="0"/>
              <a:buChar char="–"/>
              <a:defRPr sz="1600">
                <a:solidFill>
                  <a:srgbClr val="00205B"/>
                </a:solidFill>
              </a:defRPr>
            </a:lvl3pPr>
            <a:lvl4pPr marL="143033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19" name="Footer Placeholder 2">
            <a:extLst>
              <a:ext uri="{FF2B5EF4-FFF2-40B4-BE49-F238E27FC236}">
                <a16:creationId xmlns:a16="http://schemas.microsoft.com/office/drawing/2014/main" id="{152E67F5-0848-4883-8D1B-10C96103737E}"/>
              </a:ext>
            </a:extLst>
          </p:cNvPr>
          <p:cNvSpPr>
            <a:spLocks noGrp="1"/>
          </p:cNvSpPr>
          <p:nvPr>
            <p:ph type="ftr" sz="quarter" idx="14"/>
          </p:nvPr>
        </p:nvSpPr>
        <p:spPr>
          <a:xfrm>
            <a:off x="0" y="6580140"/>
            <a:ext cx="12192000" cy="270240"/>
          </a:xfrm>
        </p:spPr>
        <p:txBody>
          <a:bodyPr/>
          <a:lstStyle>
            <a:lvl1pPr algn="ctr">
              <a:defRPr sz="900"/>
            </a:lvl1pPr>
          </a:lstStyle>
          <a:p>
            <a:r>
              <a:rPr lang="en-US"/>
              <a:t>Official (Closed) / Non-Sensitive</a:t>
            </a:r>
            <a:endParaRPr lang="en-US" dirty="0"/>
          </a:p>
        </p:txBody>
      </p:sp>
      <p:sp>
        <p:nvSpPr>
          <p:cNvPr id="18" name="Slide Number Placeholder 3">
            <a:extLst>
              <a:ext uri="{FF2B5EF4-FFF2-40B4-BE49-F238E27FC236}">
                <a16:creationId xmlns:a16="http://schemas.microsoft.com/office/drawing/2014/main" id="{3874B9FE-98DE-4377-9680-28E6553E4204}"/>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205038985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wide content slide (Numb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F51F0-DA93-F588-3A86-3195DC9BEA63}"/>
              </a:ext>
            </a:extLst>
          </p:cNvPr>
          <p:cNvPicPr>
            <a:picLocks noChangeAspect="1"/>
          </p:cNvPicPr>
          <p:nvPr userDrawn="1"/>
        </p:nvPicPr>
        <p:blipFill>
          <a:blip r:embed="rId2"/>
          <a:stretch>
            <a:fillRect/>
          </a:stretch>
        </p:blipFill>
        <p:spPr>
          <a:xfrm>
            <a:off x="1200" y="-5419"/>
            <a:ext cx="12189600" cy="6868839"/>
          </a:xfrm>
          <a:prstGeom prst="rect">
            <a:avLst/>
          </a:prstGeom>
        </p:spPr>
      </p:pic>
      <p:sp>
        <p:nvSpPr>
          <p:cNvPr id="17" name="Title 1">
            <a:extLst>
              <a:ext uri="{FF2B5EF4-FFF2-40B4-BE49-F238E27FC236}">
                <a16:creationId xmlns:a16="http://schemas.microsoft.com/office/drawing/2014/main" id="{87CB87F9-85F1-6EDE-03E9-E97EC68C4CD4}"/>
              </a:ext>
            </a:extLst>
          </p:cNvPr>
          <p:cNvSpPr>
            <a:spLocks noGrp="1"/>
          </p:cNvSpPr>
          <p:nvPr>
            <p:ph type="title" hasCustomPrompt="1"/>
          </p:nvPr>
        </p:nvSpPr>
        <p:spPr>
          <a:xfrm>
            <a:off x="96862" y="226815"/>
            <a:ext cx="11998276" cy="652475"/>
          </a:xfrm>
        </p:spPr>
        <p:txBody>
          <a:bodyPr anchor="t">
            <a:noAutofit/>
          </a:bodyPr>
          <a:lstStyle>
            <a:lvl1pPr algn="ctr">
              <a:lnSpc>
                <a:spcPct val="90000"/>
              </a:lnSpc>
              <a:defRPr sz="3000" b="1">
                <a:solidFill>
                  <a:srgbClr val="00205B"/>
                </a:solidFill>
              </a:defRPr>
            </a:lvl1pPr>
          </a:lstStyle>
          <a:p>
            <a:r>
              <a:rPr lang="en-US" dirty="0"/>
              <a:t>Slide Title</a:t>
            </a:r>
            <a:r>
              <a:rPr lang="en-SG" dirty="0"/>
              <a:t> in Arial Bold, Default Size 30 (Numbering) </a:t>
            </a:r>
          </a:p>
        </p:txBody>
      </p:sp>
      <p:sp>
        <p:nvSpPr>
          <p:cNvPr id="12" name="Text Placeholder 7">
            <a:extLst>
              <a:ext uri="{FF2B5EF4-FFF2-40B4-BE49-F238E27FC236}">
                <a16:creationId xmlns:a16="http://schemas.microsoft.com/office/drawing/2014/main" id="{B968E9AF-AA16-471B-00C2-8DF5648BD1E6}"/>
              </a:ext>
            </a:extLst>
          </p:cNvPr>
          <p:cNvSpPr>
            <a:spLocks noGrp="1"/>
          </p:cNvSpPr>
          <p:nvPr>
            <p:ph type="body" sz="quarter" idx="12" hasCustomPrompt="1"/>
          </p:nvPr>
        </p:nvSpPr>
        <p:spPr>
          <a:xfrm>
            <a:off x="431620" y="979661"/>
            <a:ext cx="11197672" cy="5331491"/>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10" name="Footer Placeholder 2">
            <a:extLst>
              <a:ext uri="{FF2B5EF4-FFF2-40B4-BE49-F238E27FC236}">
                <a16:creationId xmlns:a16="http://schemas.microsoft.com/office/drawing/2014/main" id="{20265885-9716-05EF-03C7-3EF2C64B6649}"/>
              </a:ext>
            </a:extLst>
          </p:cNvPr>
          <p:cNvSpPr>
            <a:spLocks noGrp="1"/>
          </p:cNvSpPr>
          <p:nvPr>
            <p:ph type="ftr" sz="quarter" idx="14"/>
          </p:nvPr>
        </p:nvSpPr>
        <p:spPr>
          <a:xfrm>
            <a:off x="0" y="6556694"/>
            <a:ext cx="12192000" cy="270240"/>
          </a:xfrm>
        </p:spPr>
        <p:txBody>
          <a:bodyPr/>
          <a:lstStyle>
            <a:lvl1pPr algn="ctr">
              <a:defRPr sz="900"/>
            </a:lvl1pPr>
          </a:lstStyle>
          <a:p>
            <a:r>
              <a:rPr lang="en-US"/>
              <a:t>Official (Closed) / Non-Sensitive</a:t>
            </a:r>
            <a:endParaRPr lang="en-US" dirty="0"/>
          </a:p>
        </p:txBody>
      </p:sp>
      <p:sp>
        <p:nvSpPr>
          <p:cNvPr id="11" name="Slide Number Placeholder 3">
            <a:extLst>
              <a:ext uri="{FF2B5EF4-FFF2-40B4-BE49-F238E27FC236}">
                <a16:creationId xmlns:a16="http://schemas.microsoft.com/office/drawing/2014/main" id="{8284CF13-45C1-2328-12A4-BA27CAE5CB17}"/>
              </a:ext>
            </a:extLst>
          </p:cNvPr>
          <p:cNvSpPr>
            <a:spLocks noGrp="1"/>
          </p:cNvSpPr>
          <p:nvPr>
            <p:ph type="sldNum" sz="quarter" idx="11"/>
          </p:nvPr>
        </p:nvSpPr>
        <p:spPr>
          <a:xfrm>
            <a:off x="11301362" y="6519381"/>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82090944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wide content slide (Bulle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DB216-632A-636B-5379-F4326BD042FF}"/>
              </a:ext>
            </a:extLst>
          </p:cNvPr>
          <p:cNvPicPr>
            <a:picLocks noChangeAspect="1"/>
          </p:cNvPicPr>
          <p:nvPr userDrawn="1"/>
        </p:nvPicPr>
        <p:blipFill>
          <a:blip r:embed="rId2"/>
          <a:stretch>
            <a:fillRect/>
          </a:stretch>
        </p:blipFill>
        <p:spPr>
          <a:xfrm>
            <a:off x="1200" y="-5419"/>
            <a:ext cx="12189600" cy="6868839"/>
          </a:xfrm>
          <a:prstGeom prst="rect">
            <a:avLst/>
          </a:prstGeom>
        </p:spPr>
      </p:pic>
      <p:sp>
        <p:nvSpPr>
          <p:cNvPr id="18" name="Title 1">
            <a:extLst>
              <a:ext uri="{FF2B5EF4-FFF2-40B4-BE49-F238E27FC236}">
                <a16:creationId xmlns:a16="http://schemas.microsoft.com/office/drawing/2014/main" id="{5B130D54-8DDE-4C8A-849B-7AE044A3E4F8}"/>
              </a:ext>
            </a:extLst>
          </p:cNvPr>
          <p:cNvSpPr>
            <a:spLocks noGrp="1"/>
          </p:cNvSpPr>
          <p:nvPr>
            <p:ph type="title" hasCustomPrompt="1"/>
          </p:nvPr>
        </p:nvSpPr>
        <p:spPr>
          <a:xfrm>
            <a:off x="95251" y="226815"/>
            <a:ext cx="12001499" cy="652475"/>
          </a:xfrm>
        </p:spPr>
        <p:txBody>
          <a:bodyPr anchor="t">
            <a:noAutofit/>
          </a:bodyPr>
          <a:lstStyle>
            <a:lvl1pPr algn="ctr">
              <a:lnSpc>
                <a:spcPct val="90000"/>
              </a:lnSpc>
              <a:defRPr sz="3000" b="1">
                <a:solidFill>
                  <a:srgbClr val="00205B"/>
                </a:solidFill>
              </a:defRPr>
            </a:lvl1pPr>
          </a:lstStyle>
          <a:p>
            <a:r>
              <a:rPr lang="en-US" dirty="0"/>
              <a:t>Slide Title</a:t>
            </a:r>
            <a:r>
              <a:rPr lang="en-SG" dirty="0"/>
              <a:t> in Arial Bold, Default Size 30 (Chevron) </a:t>
            </a:r>
          </a:p>
        </p:txBody>
      </p:sp>
      <p:sp>
        <p:nvSpPr>
          <p:cNvPr id="13" name="Text Placeholder 7">
            <a:extLst>
              <a:ext uri="{FF2B5EF4-FFF2-40B4-BE49-F238E27FC236}">
                <a16:creationId xmlns:a16="http://schemas.microsoft.com/office/drawing/2014/main" id="{96BDBB8B-CE93-38A1-CACF-C5F20B20F37C}"/>
              </a:ext>
            </a:extLst>
          </p:cNvPr>
          <p:cNvSpPr>
            <a:spLocks noGrp="1"/>
          </p:cNvSpPr>
          <p:nvPr>
            <p:ph type="body" sz="quarter" idx="12" hasCustomPrompt="1"/>
          </p:nvPr>
        </p:nvSpPr>
        <p:spPr>
          <a:xfrm>
            <a:off x="351875" y="967938"/>
            <a:ext cx="11265693" cy="5334249"/>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160463" indent="-228600" algn="just">
              <a:spcBef>
                <a:spcPts val="600"/>
              </a:spcBef>
              <a:buSzPct val="100000"/>
              <a:buFont typeface="Arial" panose="020B0604020202020204" pitchFamily="34" charset="0"/>
              <a:buChar char="–"/>
              <a:defRPr sz="1600">
                <a:solidFill>
                  <a:srgbClr val="00205B"/>
                </a:solidFill>
              </a:defRPr>
            </a:lvl3pPr>
            <a:lvl4pPr marL="143033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12" name="Footer Placeholder 2">
            <a:extLst>
              <a:ext uri="{FF2B5EF4-FFF2-40B4-BE49-F238E27FC236}">
                <a16:creationId xmlns:a16="http://schemas.microsoft.com/office/drawing/2014/main" id="{9C5778A4-AD9E-4317-7FFE-36676B525434}"/>
              </a:ext>
            </a:extLst>
          </p:cNvPr>
          <p:cNvSpPr>
            <a:spLocks noGrp="1"/>
          </p:cNvSpPr>
          <p:nvPr>
            <p:ph type="ftr" sz="quarter" idx="14"/>
          </p:nvPr>
        </p:nvSpPr>
        <p:spPr>
          <a:xfrm>
            <a:off x="0" y="6556694"/>
            <a:ext cx="12192000" cy="270240"/>
          </a:xfrm>
        </p:spPr>
        <p:txBody>
          <a:bodyPr/>
          <a:lstStyle>
            <a:lvl1pPr algn="ctr">
              <a:defRPr sz="900"/>
            </a:lvl1pPr>
          </a:lstStyle>
          <a:p>
            <a:r>
              <a:rPr lang="en-US"/>
              <a:t>Official (Closed) / Non-Sensitive</a:t>
            </a:r>
            <a:endParaRPr lang="en-US" dirty="0"/>
          </a:p>
        </p:txBody>
      </p:sp>
      <p:sp>
        <p:nvSpPr>
          <p:cNvPr id="11" name="Slide Number Placeholder 3">
            <a:extLst>
              <a:ext uri="{FF2B5EF4-FFF2-40B4-BE49-F238E27FC236}">
                <a16:creationId xmlns:a16="http://schemas.microsoft.com/office/drawing/2014/main" id="{D665DD20-F712-ECA7-FA43-06D1849E747D}"/>
              </a:ext>
            </a:extLst>
          </p:cNvPr>
          <p:cNvSpPr>
            <a:spLocks noGrp="1"/>
          </p:cNvSpPr>
          <p:nvPr>
            <p:ph type="sldNum" sz="quarter" idx="11"/>
          </p:nvPr>
        </p:nvSpPr>
        <p:spPr>
          <a:xfrm>
            <a:off x="11301362" y="6519381"/>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1033991701"/>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Numb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1A2ED1-20B1-714D-3F62-EEFB73BA87B0}"/>
              </a:ext>
            </a:extLst>
          </p:cNvPr>
          <p:cNvSpPr>
            <a:spLocks noGrp="1"/>
          </p:cNvSpPr>
          <p:nvPr>
            <p:ph type="title" hasCustomPrompt="1"/>
          </p:nvPr>
        </p:nvSpPr>
        <p:spPr>
          <a:xfrm>
            <a:off x="0" y="195840"/>
            <a:ext cx="12191999" cy="652475"/>
          </a:xfrm>
        </p:spPr>
        <p:txBody>
          <a:bodyPr anchor="t">
            <a:noAutofit/>
          </a:bodyPr>
          <a:lstStyle>
            <a:lvl1pPr algn="ctr">
              <a:lnSpc>
                <a:spcPct val="90000"/>
              </a:lnSpc>
              <a:defRPr sz="3000" b="1">
                <a:solidFill>
                  <a:srgbClr val="00205B"/>
                </a:solidFill>
              </a:defRPr>
            </a:lvl1pPr>
          </a:lstStyle>
          <a:p>
            <a:r>
              <a:rPr lang="en-US" dirty="0"/>
              <a:t>Slide Title</a:t>
            </a:r>
            <a:r>
              <a:rPr lang="en-SG" dirty="0"/>
              <a:t> in Arial Bold, Default Size 30 (Chevron) </a:t>
            </a:r>
          </a:p>
        </p:txBody>
      </p:sp>
      <p:sp>
        <p:nvSpPr>
          <p:cNvPr id="3" name="Footer Placeholder 2">
            <a:extLst>
              <a:ext uri="{FF2B5EF4-FFF2-40B4-BE49-F238E27FC236}">
                <a16:creationId xmlns:a16="http://schemas.microsoft.com/office/drawing/2014/main" id="{72617A18-9DAA-0B90-06A6-1C6667FC03B1}"/>
              </a:ext>
            </a:extLst>
          </p:cNvPr>
          <p:cNvSpPr>
            <a:spLocks noGrp="1"/>
          </p:cNvSpPr>
          <p:nvPr>
            <p:ph type="ftr" sz="quarter" idx="10"/>
          </p:nvPr>
        </p:nvSpPr>
        <p:spPr/>
        <p:txBody>
          <a:bodyPr/>
          <a:lstStyle/>
          <a:p>
            <a:r>
              <a:rPr lang="en-US"/>
              <a:t>Official (Closed) / Non-Sensitive</a:t>
            </a:r>
            <a:endParaRPr lang="en-US" dirty="0"/>
          </a:p>
        </p:txBody>
      </p:sp>
      <p:sp>
        <p:nvSpPr>
          <p:cNvPr id="4" name="Slide Number Placeholder 3">
            <a:extLst>
              <a:ext uri="{FF2B5EF4-FFF2-40B4-BE49-F238E27FC236}">
                <a16:creationId xmlns:a16="http://schemas.microsoft.com/office/drawing/2014/main" id="{94EA32DE-8107-1346-4E27-A40F10AC99BD}"/>
              </a:ext>
            </a:extLst>
          </p:cNvPr>
          <p:cNvSpPr>
            <a:spLocks noGrp="1"/>
          </p:cNvSpPr>
          <p:nvPr>
            <p:ph type="sldNum" sz="quarter" idx="11"/>
          </p:nvPr>
        </p:nvSpPr>
        <p:spPr/>
        <p:txBody>
          <a:bodyPr/>
          <a:lstStyle/>
          <a:p>
            <a:fld id="{8C81137B-80AB-E148-8403-8E4221D909A0}" type="slidenum">
              <a:rPr lang="en-US" smtClean="0"/>
              <a:pPr/>
              <a:t>‹#›</a:t>
            </a:fld>
            <a:endParaRPr lang="en-US" dirty="0"/>
          </a:p>
        </p:txBody>
      </p:sp>
      <p:sp>
        <p:nvSpPr>
          <p:cNvPr id="9" name="Text Placeholder 7">
            <a:extLst>
              <a:ext uri="{FF2B5EF4-FFF2-40B4-BE49-F238E27FC236}">
                <a16:creationId xmlns:a16="http://schemas.microsoft.com/office/drawing/2014/main" id="{B5AA96BF-E1BD-52C0-9EA7-C4B1C9761087}"/>
              </a:ext>
            </a:extLst>
          </p:cNvPr>
          <p:cNvSpPr>
            <a:spLocks noGrp="1"/>
          </p:cNvSpPr>
          <p:nvPr>
            <p:ph type="body" sz="quarter" idx="12" hasCustomPrompt="1"/>
          </p:nvPr>
        </p:nvSpPr>
        <p:spPr>
          <a:xfrm>
            <a:off x="431620" y="979661"/>
            <a:ext cx="11197672" cy="5331491"/>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Tree>
    <p:extLst>
      <p:ext uri="{BB962C8B-B14F-4D97-AF65-F5344CB8AC3E}">
        <p14:creationId xmlns:p14="http://schemas.microsoft.com/office/powerpoint/2010/main" val="278771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Layout (Bulle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1A2ED1-20B1-714D-3F62-EEFB73BA87B0}"/>
              </a:ext>
            </a:extLst>
          </p:cNvPr>
          <p:cNvSpPr>
            <a:spLocks noGrp="1"/>
          </p:cNvSpPr>
          <p:nvPr>
            <p:ph type="title" hasCustomPrompt="1"/>
          </p:nvPr>
        </p:nvSpPr>
        <p:spPr>
          <a:xfrm>
            <a:off x="0" y="195840"/>
            <a:ext cx="12191999" cy="652475"/>
          </a:xfrm>
        </p:spPr>
        <p:txBody>
          <a:bodyPr anchor="t">
            <a:noAutofit/>
          </a:bodyPr>
          <a:lstStyle>
            <a:lvl1pPr algn="ctr">
              <a:lnSpc>
                <a:spcPct val="90000"/>
              </a:lnSpc>
              <a:defRPr sz="3000" b="1">
                <a:solidFill>
                  <a:srgbClr val="00205B"/>
                </a:solidFill>
              </a:defRPr>
            </a:lvl1pPr>
          </a:lstStyle>
          <a:p>
            <a:r>
              <a:rPr lang="en-US" dirty="0"/>
              <a:t>Slide Title</a:t>
            </a:r>
            <a:r>
              <a:rPr lang="en-SG" dirty="0"/>
              <a:t> in Arial Bold, Default Size 30 (Chevron) </a:t>
            </a:r>
          </a:p>
        </p:txBody>
      </p:sp>
      <p:sp>
        <p:nvSpPr>
          <p:cNvPr id="7" name="Text Placeholder 7">
            <a:extLst>
              <a:ext uri="{FF2B5EF4-FFF2-40B4-BE49-F238E27FC236}">
                <a16:creationId xmlns:a16="http://schemas.microsoft.com/office/drawing/2014/main" id="{CFA49A78-B476-688C-F7A0-A49F1C5DE667}"/>
              </a:ext>
            </a:extLst>
          </p:cNvPr>
          <p:cNvSpPr>
            <a:spLocks noGrp="1"/>
          </p:cNvSpPr>
          <p:nvPr>
            <p:ph type="body" sz="quarter" idx="12" hasCustomPrompt="1"/>
          </p:nvPr>
        </p:nvSpPr>
        <p:spPr>
          <a:xfrm>
            <a:off x="351875" y="967938"/>
            <a:ext cx="11265693" cy="5334249"/>
          </a:xfrm>
          <a:prstGeom prst="rect">
            <a:avLst/>
          </a:prstGeom>
        </p:spPr>
        <p:txBody>
          <a:bodyPr>
            <a:noAutofit/>
          </a:bodyPr>
          <a:lstStyle>
            <a:lvl1pPr marL="446088" indent="-446088" algn="just">
              <a:spcBef>
                <a:spcPts val="1800"/>
              </a:spcBef>
              <a:buSzPct val="100000"/>
              <a:buFontTx/>
              <a:buBlip>
                <a:blip r:embed="rId2"/>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160463" indent="-228600" algn="just">
              <a:spcBef>
                <a:spcPts val="600"/>
              </a:spcBef>
              <a:buSzPct val="100000"/>
              <a:buFont typeface="Arial" panose="020B0604020202020204" pitchFamily="34" charset="0"/>
              <a:buChar char="–"/>
              <a:defRPr sz="1600">
                <a:solidFill>
                  <a:srgbClr val="00205B"/>
                </a:solidFill>
              </a:defRPr>
            </a:lvl3pPr>
            <a:lvl4pPr marL="143033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3" name="Footer Placeholder 2">
            <a:extLst>
              <a:ext uri="{FF2B5EF4-FFF2-40B4-BE49-F238E27FC236}">
                <a16:creationId xmlns:a16="http://schemas.microsoft.com/office/drawing/2014/main" id="{72617A18-9DAA-0B90-06A6-1C6667FC03B1}"/>
              </a:ext>
            </a:extLst>
          </p:cNvPr>
          <p:cNvSpPr>
            <a:spLocks noGrp="1"/>
          </p:cNvSpPr>
          <p:nvPr>
            <p:ph type="ftr" sz="quarter" idx="10"/>
          </p:nvPr>
        </p:nvSpPr>
        <p:spPr/>
        <p:txBody>
          <a:bodyPr/>
          <a:lstStyle/>
          <a:p>
            <a:r>
              <a:rPr lang="en-US"/>
              <a:t>Official (Closed) / Non-Sensitive</a:t>
            </a:r>
            <a:endParaRPr lang="en-US" dirty="0"/>
          </a:p>
        </p:txBody>
      </p:sp>
      <p:sp>
        <p:nvSpPr>
          <p:cNvPr id="4" name="Slide Number Placeholder 3">
            <a:extLst>
              <a:ext uri="{FF2B5EF4-FFF2-40B4-BE49-F238E27FC236}">
                <a16:creationId xmlns:a16="http://schemas.microsoft.com/office/drawing/2014/main" id="{94EA32DE-8107-1346-4E27-A40F10AC99BD}"/>
              </a:ext>
            </a:extLst>
          </p:cNvPr>
          <p:cNvSpPr>
            <a:spLocks noGrp="1"/>
          </p:cNvSpPr>
          <p:nvPr>
            <p:ph type="sldNum" sz="quarter" idx="11"/>
          </p:nvPr>
        </p:nvSpPr>
        <p:spPr/>
        <p:txBody>
          <a:body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2256828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CF5A82-2977-47EE-A71B-60EF59019B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84" y="0"/>
            <a:ext cx="12200031" cy="6867850"/>
          </a:xfrm>
          <a:prstGeom prst="rect">
            <a:avLst/>
          </a:prstGeom>
        </p:spPr>
      </p:pic>
      <p:pic>
        <p:nvPicPr>
          <p:cNvPr id="9" name="Picture 8">
            <a:extLst>
              <a:ext uri="{FF2B5EF4-FFF2-40B4-BE49-F238E27FC236}">
                <a16:creationId xmlns:a16="http://schemas.microsoft.com/office/drawing/2014/main" id="{A467DC37-6EEC-4845-B04B-9FFCA135F3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9043" y="319802"/>
            <a:ext cx="2699794" cy="995192"/>
          </a:xfrm>
          <a:prstGeom prst="rect">
            <a:avLst/>
          </a:prstGeom>
        </p:spPr>
      </p:pic>
      <p:sp>
        <p:nvSpPr>
          <p:cNvPr id="10" name="Footer Placeholder 2">
            <a:extLst>
              <a:ext uri="{FF2B5EF4-FFF2-40B4-BE49-F238E27FC236}">
                <a16:creationId xmlns:a16="http://schemas.microsoft.com/office/drawing/2014/main" id="{F054BE22-2F42-4854-85F1-CFE2541A1769}"/>
              </a:ext>
            </a:extLst>
          </p:cNvPr>
          <p:cNvSpPr>
            <a:spLocks noGrp="1"/>
          </p:cNvSpPr>
          <p:nvPr>
            <p:ph type="ftr" sz="quarter" idx="10"/>
          </p:nvPr>
        </p:nvSpPr>
        <p:spPr>
          <a:xfrm>
            <a:off x="1126673" y="6353151"/>
            <a:ext cx="1910441" cy="504459"/>
          </a:xfrm>
        </p:spPr>
        <p:txBody>
          <a:bodyPr/>
          <a:lstStyle>
            <a:lvl1pPr algn="ctr">
              <a:defRPr sz="1100" b="0">
                <a:solidFill>
                  <a:srgbClr val="FF0000"/>
                </a:solidFill>
              </a:defRPr>
            </a:lvl1pPr>
          </a:lstStyle>
          <a:p>
            <a:r>
              <a:rPr lang="en-US"/>
              <a:t>Official (Closed) / Non-Sensitive</a:t>
            </a:r>
            <a:endParaRPr lang="en-US" dirty="0"/>
          </a:p>
        </p:txBody>
      </p:sp>
      <p:sp>
        <p:nvSpPr>
          <p:cNvPr id="18" name="Title 16"/>
          <p:cNvSpPr>
            <a:spLocks noGrp="1"/>
          </p:cNvSpPr>
          <p:nvPr>
            <p:ph type="title" hasCustomPrompt="1"/>
          </p:nvPr>
        </p:nvSpPr>
        <p:spPr>
          <a:xfrm>
            <a:off x="1126673" y="2848541"/>
            <a:ext cx="11062622" cy="1160918"/>
          </a:xfrm>
        </p:spPr>
        <p:txBody>
          <a:bodyPr>
            <a:noAutofit/>
          </a:bodyPr>
          <a:lstStyle>
            <a:lvl1pPr algn="ctr">
              <a:defRPr sz="4000" b="1">
                <a:solidFill>
                  <a:schemeClr val="bg1"/>
                </a:solidFill>
                <a:latin typeface="Arial Black" panose="020B0A04020102020204" pitchFamily="34" charset="0"/>
              </a:defRPr>
            </a:lvl1pPr>
          </a:lstStyle>
          <a:p>
            <a:r>
              <a:rPr lang="en-US" kern="0" dirty="0"/>
              <a:t>End Note</a:t>
            </a:r>
            <a:endParaRPr lang="en-SG" dirty="0"/>
          </a:p>
        </p:txBody>
      </p:sp>
    </p:spTree>
    <p:extLst>
      <p:ext uri="{BB962C8B-B14F-4D97-AF65-F5344CB8AC3E}">
        <p14:creationId xmlns:p14="http://schemas.microsoft.com/office/powerpoint/2010/main" val="807354951"/>
      </p:ext>
    </p:extLst>
  </p:cSld>
  <p:clrMapOvr>
    <a:masterClrMapping/>
  </p:clrMapOvr>
  <p:extLst>
    <p:ext uri="{DCECCB84-F9BA-43D5-87BE-67443E8EF086}">
      <p15:sldGuideLst xmlns:p15="http://schemas.microsoft.com/office/powerpoint/2012/main">
        <p15:guide id="1" pos="41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 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4" y="0"/>
            <a:ext cx="12199937" cy="6867796"/>
          </a:xfrm>
          <a:prstGeom prst="rect">
            <a:avLst/>
          </a:prstGeom>
        </p:spPr>
      </p:pic>
      <p:sp>
        <p:nvSpPr>
          <p:cNvPr id="18" name="Title 16"/>
          <p:cNvSpPr>
            <a:spLocks noGrp="1"/>
          </p:cNvSpPr>
          <p:nvPr>
            <p:ph type="title" hasCustomPrompt="1"/>
          </p:nvPr>
        </p:nvSpPr>
        <p:spPr>
          <a:xfrm>
            <a:off x="1110343" y="2848541"/>
            <a:ext cx="11078952" cy="1160918"/>
          </a:xfrm>
        </p:spPr>
        <p:txBody>
          <a:bodyPr>
            <a:noAutofit/>
          </a:bodyPr>
          <a:lstStyle>
            <a:lvl1pPr algn="ctr">
              <a:defRPr sz="4000" b="1">
                <a:solidFill>
                  <a:srgbClr val="00205B"/>
                </a:solidFill>
                <a:latin typeface="Arial Black" panose="020B0A04020102020204" pitchFamily="34" charset="0"/>
              </a:defRPr>
            </a:lvl1pPr>
          </a:lstStyle>
          <a:p>
            <a:r>
              <a:rPr lang="en-US" kern="0" dirty="0"/>
              <a:t>Alternate End Note</a:t>
            </a:r>
            <a:endParaRPr lang="en-SG" dirty="0"/>
          </a:p>
        </p:txBody>
      </p:sp>
      <p:pic>
        <p:nvPicPr>
          <p:cNvPr id="8" name="Picture 7"/>
          <p:cNvPicPr>
            <a:picLocks noChangeAspect="1"/>
          </p:cNvPicPr>
          <p:nvPr userDrawn="1"/>
        </p:nvPicPr>
        <p:blipFill>
          <a:blip r:embed="rId3"/>
          <a:srcRect/>
          <a:stretch/>
        </p:blipFill>
        <p:spPr>
          <a:xfrm>
            <a:off x="8978568" y="356869"/>
            <a:ext cx="2699794" cy="902008"/>
          </a:xfrm>
          <a:prstGeom prst="rect">
            <a:avLst/>
          </a:prstGeom>
        </p:spPr>
      </p:pic>
      <p:sp>
        <p:nvSpPr>
          <p:cNvPr id="9" name="Footer Placeholder 2">
            <a:extLst>
              <a:ext uri="{FF2B5EF4-FFF2-40B4-BE49-F238E27FC236}">
                <a16:creationId xmlns:a16="http://schemas.microsoft.com/office/drawing/2014/main" id="{83171966-B20C-8584-8B61-C39535A2D6AB}"/>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1989933104"/>
      </p:ext>
    </p:extLst>
  </p:cSld>
  <p:clrMapOvr>
    <a:masterClrMapping/>
  </p:clrMapOvr>
  <p:extLst>
    <p:ext uri="{DCECCB84-F9BA-43D5-87BE-67443E8EF086}">
      <p15:sldGuideLst xmlns:p15="http://schemas.microsoft.com/office/powerpoint/2012/main">
        <p15:guide id="1" pos="41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preferRelativeResize="0">
            <a:picLocks/>
          </p:cNvPicPr>
          <p:nvPr userDrawn="1"/>
        </p:nvPicPr>
        <p:blipFill>
          <a:blip r:embed="rId2" cstate="screen">
            <a:extLst>
              <a:ext uri="{28A0092B-C50C-407E-A947-70E740481C1C}">
                <a14:useLocalDpi xmlns:a14="http://schemas.microsoft.com/office/drawing/2010/main"/>
              </a:ext>
            </a:extLst>
          </a:blip>
          <a:srcRect/>
          <a:stretch/>
        </p:blipFill>
        <p:spPr>
          <a:xfrm>
            <a:off x="-6989" y="0"/>
            <a:ext cx="12204000" cy="6858000"/>
          </a:xfrm>
          <a:prstGeom prst="rect">
            <a:avLst/>
          </a:prstGeom>
        </p:spPr>
      </p:pic>
      <p:sp>
        <p:nvSpPr>
          <p:cNvPr id="9" name="Title 16">
            <a:extLst>
              <a:ext uri="{FF2B5EF4-FFF2-40B4-BE49-F238E27FC236}">
                <a16:creationId xmlns:a16="http://schemas.microsoft.com/office/drawing/2014/main" id="{4E1708FC-6E89-43C0-BBAE-25B6B4F4348E}"/>
              </a:ext>
            </a:extLst>
          </p:cNvPr>
          <p:cNvSpPr>
            <a:spLocks noGrp="1"/>
          </p:cNvSpPr>
          <p:nvPr>
            <p:ph type="title" hasCustomPrompt="1"/>
          </p:nvPr>
        </p:nvSpPr>
        <p:spPr>
          <a:xfrm>
            <a:off x="1126671" y="2848541"/>
            <a:ext cx="11062623" cy="1160918"/>
          </a:xfrm>
        </p:spPr>
        <p:txBody>
          <a:bodyPr>
            <a:noAutofit/>
          </a:bodyPr>
          <a:lstStyle>
            <a:lvl1pPr algn="ctr">
              <a:defRPr sz="3600" b="1">
                <a:solidFill>
                  <a:srgbClr val="00205B"/>
                </a:solidFill>
              </a:defRPr>
            </a:lvl1pPr>
          </a:lstStyle>
          <a:p>
            <a:r>
              <a:rPr lang="en-SG" dirty="0"/>
              <a:t>Sub-Section Title</a:t>
            </a:r>
          </a:p>
        </p:txBody>
      </p:sp>
      <p:sp>
        <p:nvSpPr>
          <p:cNvPr id="12" name="Slide Number Placeholder 3">
            <a:extLst>
              <a:ext uri="{FF2B5EF4-FFF2-40B4-BE49-F238E27FC236}">
                <a16:creationId xmlns:a16="http://schemas.microsoft.com/office/drawing/2014/main" id="{934D9E21-9F91-40AF-91BE-CA9F710498D0}"/>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3" name="Footer Placeholder 2">
            <a:extLst>
              <a:ext uri="{FF2B5EF4-FFF2-40B4-BE49-F238E27FC236}">
                <a16:creationId xmlns:a16="http://schemas.microsoft.com/office/drawing/2014/main" id="{D4CBA1B9-E0EA-43B9-B645-15D7EDFF92A3}"/>
              </a:ext>
            </a:extLst>
          </p:cNvPr>
          <p:cNvSpPr>
            <a:spLocks noGrp="1"/>
          </p:cNvSpPr>
          <p:nvPr>
            <p:ph type="ftr" sz="quarter" idx="14"/>
          </p:nvPr>
        </p:nvSpPr>
        <p:spPr>
          <a:xfrm>
            <a:off x="1126672" y="6580140"/>
            <a:ext cx="11065328" cy="270240"/>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3632212561"/>
      </p:ext>
    </p:extLst>
  </p:cSld>
  <p:clrMapOvr>
    <a:masterClrMapping/>
  </p:clrMapOvr>
  <p:extLst>
    <p:ext uri="{DCECCB84-F9BA-43D5-87BE-67443E8EF086}">
      <p15:sldGuideLst xmlns:p15="http://schemas.microsoft.com/office/powerpoint/2012/main">
        <p15:guide id="1" pos="41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ontent slide (Numb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37" y="-1120"/>
            <a:ext cx="9139943" cy="6858000"/>
          </a:xfrm>
          <a:prstGeom prst="rect">
            <a:avLst/>
          </a:prstGeom>
        </p:spPr>
      </p:pic>
      <p:sp>
        <p:nvSpPr>
          <p:cNvPr id="7" name="Text Placeholder 7">
            <a:extLst>
              <a:ext uri="{FF2B5EF4-FFF2-40B4-BE49-F238E27FC236}">
                <a16:creationId xmlns:a16="http://schemas.microsoft.com/office/drawing/2014/main" id="{2DE75DC7-B66F-6378-425E-7BC6B09BDE7D}"/>
              </a:ext>
            </a:extLst>
          </p:cNvPr>
          <p:cNvSpPr>
            <a:spLocks noGrp="1"/>
          </p:cNvSpPr>
          <p:nvPr>
            <p:ph type="body" sz="quarter" idx="12" hasCustomPrompt="1"/>
          </p:nvPr>
        </p:nvSpPr>
        <p:spPr>
          <a:xfrm>
            <a:off x="1625436" y="1057071"/>
            <a:ext cx="9936000" cy="5305629"/>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11" name="Title 1">
            <a:extLst>
              <a:ext uri="{FF2B5EF4-FFF2-40B4-BE49-F238E27FC236}">
                <a16:creationId xmlns:a16="http://schemas.microsoft.com/office/drawing/2014/main" id="{72B9077E-5E39-498A-A27B-67EF9307EE15}"/>
              </a:ext>
            </a:extLst>
          </p:cNvPr>
          <p:cNvSpPr>
            <a:spLocks noGrp="1"/>
          </p:cNvSpPr>
          <p:nvPr>
            <p:ph type="title" hasCustomPrompt="1"/>
          </p:nvPr>
        </p:nvSpPr>
        <p:spPr>
          <a:xfrm>
            <a:off x="1622042" y="248591"/>
            <a:ext cx="9936000"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(Numbering) </a:t>
            </a:r>
          </a:p>
        </p:txBody>
      </p:sp>
      <p:sp>
        <p:nvSpPr>
          <p:cNvPr id="8" name="Slide Number Placeholder 3">
            <a:extLst>
              <a:ext uri="{FF2B5EF4-FFF2-40B4-BE49-F238E27FC236}">
                <a16:creationId xmlns:a16="http://schemas.microsoft.com/office/drawing/2014/main" id="{76BEA835-694B-E3C7-994A-6E0F2896E507}"/>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2" name="Footer Placeholder 2">
            <a:extLst>
              <a:ext uri="{FF2B5EF4-FFF2-40B4-BE49-F238E27FC236}">
                <a16:creationId xmlns:a16="http://schemas.microsoft.com/office/drawing/2014/main" id="{40060DA8-E5D0-8642-B29D-7CA51A2346A4}"/>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3092182438"/>
      </p:ext>
    </p:extLst>
  </p:cSld>
  <p:clrMapOvr>
    <a:masterClrMapping/>
  </p:clrMapOvr>
  <p:extLst>
    <p:ext uri="{DCECCB84-F9BA-43D5-87BE-67443E8EF086}">
      <p15:sldGuideLst xmlns:p15="http://schemas.microsoft.com/office/powerpoint/2012/main">
        <p15:guide id="2" pos="41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ontent slide (Bull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37" y="0"/>
            <a:ext cx="9139943" cy="6858000"/>
          </a:xfrm>
          <a:prstGeom prst="rect">
            <a:avLst/>
          </a:prstGeom>
        </p:spPr>
      </p:pic>
      <p:sp>
        <p:nvSpPr>
          <p:cNvPr id="8" name="Text Placeholder 7"/>
          <p:cNvSpPr>
            <a:spLocks noGrp="1"/>
          </p:cNvSpPr>
          <p:nvPr>
            <p:ph type="body" sz="quarter" idx="12" hasCustomPrompt="1"/>
          </p:nvPr>
        </p:nvSpPr>
        <p:spPr>
          <a:xfrm>
            <a:off x="1627108" y="1058400"/>
            <a:ext cx="9936000" cy="5304300"/>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077913" indent="-228600" algn="just">
              <a:spcBef>
                <a:spcPts val="600"/>
              </a:spcBef>
              <a:buSzPct val="100000"/>
              <a:buFont typeface="Arial" panose="020B0604020202020204" pitchFamily="34" charset="0"/>
              <a:buChar char="–"/>
              <a:defRPr sz="1600">
                <a:solidFill>
                  <a:srgbClr val="00205B"/>
                </a:solidFill>
              </a:defRPr>
            </a:lvl3pPr>
            <a:lvl4pPr marL="134778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14" name="Title 1">
            <a:extLst>
              <a:ext uri="{FF2B5EF4-FFF2-40B4-BE49-F238E27FC236}">
                <a16:creationId xmlns:a16="http://schemas.microsoft.com/office/drawing/2014/main" id="{11700B58-3447-AAB2-2FD3-5EB9A054E259}"/>
              </a:ext>
            </a:extLst>
          </p:cNvPr>
          <p:cNvSpPr>
            <a:spLocks noGrp="1"/>
          </p:cNvSpPr>
          <p:nvPr>
            <p:ph type="title" hasCustomPrompt="1"/>
          </p:nvPr>
        </p:nvSpPr>
        <p:spPr>
          <a:xfrm>
            <a:off x="1622042" y="248591"/>
            <a:ext cx="9936000"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(Chevron) </a:t>
            </a:r>
          </a:p>
        </p:txBody>
      </p:sp>
      <p:sp>
        <p:nvSpPr>
          <p:cNvPr id="7" name="Slide Number Placeholder 3">
            <a:extLst>
              <a:ext uri="{FF2B5EF4-FFF2-40B4-BE49-F238E27FC236}">
                <a16:creationId xmlns:a16="http://schemas.microsoft.com/office/drawing/2014/main" id="{68296875-7205-4E24-9DFD-499A405E6CE2}"/>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1" name="Footer Placeholder 2">
            <a:extLst>
              <a:ext uri="{FF2B5EF4-FFF2-40B4-BE49-F238E27FC236}">
                <a16:creationId xmlns:a16="http://schemas.microsoft.com/office/drawing/2014/main" id="{5FE7A1E7-3E5A-47AC-9BE4-B8957A5B05BD}"/>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2504254264"/>
      </p:ext>
    </p:extLst>
  </p:cSld>
  <p:clrMapOvr>
    <a:masterClrMapping/>
  </p:clrMapOvr>
  <p:extLst>
    <p:ext uri="{DCECCB84-F9BA-43D5-87BE-67443E8EF086}">
      <p15:sldGuideLst xmlns:p15="http://schemas.microsoft.com/office/powerpoint/2012/main">
        <p15:guide id="2" pos="41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content slide (Number) ">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52057" y="0"/>
            <a:ext cx="9139943" cy="6858000"/>
          </a:xfrm>
          <a:prstGeom prst="rect">
            <a:avLst/>
          </a:prstGeom>
        </p:spPr>
      </p:pic>
      <p:sp>
        <p:nvSpPr>
          <p:cNvPr id="12" name="Title 1">
            <a:extLst>
              <a:ext uri="{FF2B5EF4-FFF2-40B4-BE49-F238E27FC236}">
                <a16:creationId xmlns:a16="http://schemas.microsoft.com/office/drawing/2014/main" id="{D33EB45E-4032-4898-AF92-9DCE3F9266FA}"/>
              </a:ext>
            </a:extLst>
          </p:cNvPr>
          <p:cNvSpPr>
            <a:spLocks noGrp="1"/>
          </p:cNvSpPr>
          <p:nvPr>
            <p:ph type="title" hasCustomPrompt="1"/>
          </p:nvPr>
        </p:nvSpPr>
        <p:spPr>
          <a:xfrm>
            <a:off x="355950" y="252401"/>
            <a:ext cx="10792695"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(Numbering) </a:t>
            </a:r>
          </a:p>
        </p:txBody>
      </p:sp>
      <p:sp>
        <p:nvSpPr>
          <p:cNvPr id="7" name="Text Placeholder 7">
            <a:extLst>
              <a:ext uri="{FF2B5EF4-FFF2-40B4-BE49-F238E27FC236}">
                <a16:creationId xmlns:a16="http://schemas.microsoft.com/office/drawing/2014/main" id="{1639D91A-F574-8453-D366-DEED46EEE0AB}"/>
              </a:ext>
            </a:extLst>
          </p:cNvPr>
          <p:cNvSpPr>
            <a:spLocks noGrp="1"/>
          </p:cNvSpPr>
          <p:nvPr>
            <p:ph type="body" sz="quarter" idx="12" hasCustomPrompt="1"/>
          </p:nvPr>
        </p:nvSpPr>
        <p:spPr>
          <a:xfrm>
            <a:off x="347622" y="1057071"/>
            <a:ext cx="10039023" cy="5305629"/>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8" name="Slide Number Placeholder 3">
            <a:extLst>
              <a:ext uri="{FF2B5EF4-FFF2-40B4-BE49-F238E27FC236}">
                <a16:creationId xmlns:a16="http://schemas.microsoft.com/office/drawing/2014/main" id="{C7255B43-318E-54F8-83B0-37DD82DDDC80}"/>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5" name="Footer Placeholder 2">
            <a:extLst>
              <a:ext uri="{FF2B5EF4-FFF2-40B4-BE49-F238E27FC236}">
                <a16:creationId xmlns:a16="http://schemas.microsoft.com/office/drawing/2014/main" id="{2260FC5E-1BE0-4844-BB03-EA4375CD8472}"/>
              </a:ext>
            </a:extLst>
          </p:cNvPr>
          <p:cNvSpPr>
            <a:spLocks noGrp="1"/>
          </p:cNvSpPr>
          <p:nvPr>
            <p:ph type="ftr" sz="quarter" idx="14"/>
          </p:nvPr>
        </p:nvSpPr>
        <p:spPr>
          <a:xfrm>
            <a:off x="-7495" y="6588551"/>
            <a:ext cx="10899613" cy="269449"/>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2381055141"/>
      </p:ext>
    </p:extLst>
  </p:cSld>
  <p:clrMapOvr>
    <a:masterClrMapping/>
  </p:clrMapOvr>
  <p:extLst>
    <p:ext uri="{DCECCB84-F9BA-43D5-87BE-67443E8EF086}">
      <p15:sldGuideLst xmlns:p15="http://schemas.microsoft.com/office/powerpoint/2012/main">
        <p15:guide id="2" pos="34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 content slide (Bulle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52057" y="0"/>
            <a:ext cx="9139943" cy="6858000"/>
          </a:xfrm>
          <a:prstGeom prst="rect">
            <a:avLst/>
          </a:prstGeom>
        </p:spPr>
      </p:pic>
      <p:sp>
        <p:nvSpPr>
          <p:cNvPr id="13" name="Title 1">
            <a:extLst>
              <a:ext uri="{FF2B5EF4-FFF2-40B4-BE49-F238E27FC236}">
                <a16:creationId xmlns:a16="http://schemas.microsoft.com/office/drawing/2014/main" id="{6B106BE1-21F7-05F1-7F77-6C6E93F9F25C}"/>
              </a:ext>
            </a:extLst>
          </p:cNvPr>
          <p:cNvSpPr>
            <a:spLocks noGrp="1"/>
          </p:cNvSpPr>
          <p:nvPr>
            <p:ph type="title" hasCustomPrompt="1"/>
          </p:nvPr>
        </p:nvSpPr>
        <p:spPr>
          <a:xfrm>
            <a:off x="367674" y="252401"/>
            <a:ext cx="10757526"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(Chevron) </a:t>
            </a:r>
          </a:p>
        </p:txBody>
      </p:sp>
      <p:sp>
        <p:nvSpPr>
          <p:cNvPr id="7" name="Text Placeholder 7">
            <a:extLst>
              <a:ext uri="{FF2B5EF4-FFF2-40B4-BE49-F238E27FC236}">
                <a16:creationId xmlns:a16="http://schemas.microsoft.com/office/drawing/2014/main" id="{B704571D-9C0A-35A6-F85F-AC729773814B}"/>
              </a:ext>
            </a:extLst>
          </p:cNvPr>
          <p:cNvSpPr>
            <a:spLocks noGrp="1"/>
          </p:cNvSpPr>
          <p:nvPr>
            <p:ph type="body" sz="quarter" idx="12" hasCustomPrompt="1"/>
          </p:nvPr>
        </p:nvSpPr>
        <p:spPr>
          <a:xfrm>
            <a:off x="349295" y="1058400"/>
            <a:ext cx="10072520" cy="5304300"/>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077913" indent="-228600" algn="just">
              <a:spcBef>
                <a:spcPts val="600"/>
              </a:spcBef>
              <a:buSzPct val="100000"/>
              <a:buFont typeface="Arial" panose="020B0604020202020204" pitchFamily="34" charset="0"/>
              <a:buChar char="–"/>
              <a:defRPr sz="1600">
                <a:solidFill>
                  <a:srgbClr val="00205B"/>
                </a:solidFill>
              </a:defRPr>
            </a:lvl3pPr>
            <a:lvl4pPr marL="134778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8" name="Slide Number Placeholder 3">
            <a:extLst>
              <a:ext uri="{FF2B5EF4-FFF2-40B4-BE49-F238E27FC236}">
                <a16:creationId xmlns:a16="http://schemas.microsoft.com/office/drawing/2014/main" id="{DDDCF467-107E-404F-7680-5AB1100382C1}"/>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2" name="Footer Placeholder 2">
            <a:extLst>
              <a:ext uri="{FF2B5EF4-FFF2-40B4-BE49-F238E27FC236}">
                <a16:creationId xmlns:a16="http://schemas.microsoft.com/office/drawing/2014/main" id="{FEA09984-3C37-41C9-AD31-C9CAD3F35901}"/>
              </a:ext>
            </a:extLst>
          </p:cNvPr>
          <p:cNvSpPr>
            <a:spLocks noGrp="1"/>
          </p:cNvSpPr>
          <p:nvPr>
            <p:ph type="ftr" sz="quarter" idx="14"/>
          </p:nvPr>
        </p:nvSpPr>
        <p:spPr>
          <a:xfrm>
            <a:off x="-7495" y="6588551"/>
            <a:ext cx="10899613" cy="269449"/>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2698936442"/>
      </p:ext>
    </p:extLst>
  </p:cSld>
  <p:clrMapOvr>
    <a:masterClrMapping/>
  </p:clrMapOvr>
  <p:extLst>
    <p:ext uri="{DCECCB84-F9BA-43D5-87BE-67443E8EF086}">
      <p15:sldGuideLst xmlns:p15="http://schemas.microsoft.com/office/powerpoint/2012/main">
        <p15:guide id="2" pos="34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nd Alt Content Slide (Numb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671"/>
            <a:ext cx="3532620" cy="6840658"/>
          </a:xfrm>
          <a:prstGeom prst="rect">
            <a:avLst/>
          </a:prstGeom>
        </p:spPr>
      </p:pic>
      <p:sp>
        <p:nvSpPr>
          <p:cNvPr id="18" name="Title 1">
            <a:extLst>
              <a:ext uri="{FF2B5EF4-FFF2-40B4-BE49-F238E27FC236}">
                <a16:creationId xmlns:a16="http://schemas.microsoft.com/office/drawing/2014/main" id="{59D92C79-7088-1530-6658-353F8932557D}"/>
              </a:ext>
            </a:extLst>
          </p:cNvPr>
          <p:cNvSpPr>
            <a:spLocks noGrp="1"/>
          </p:cNvSpPr>
          <p:nvPr>
            <p:ph type="title" hasCustomPrompt="1"/>
          </p:nvPr>
        </p:nvSpPr>
        <p:spPr>
          <a:xfrm>
            <a:off x="1622042" y="252401"/>
            <a:ext cx="9936000"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(Numbering) </a:t>
            </a:r>
          </a:p>
        </p:txBody>
      </p:sp>
      <p:sp>
        <p:nvSpPr>
          <p:cNvPr id="7" name="Text Placeholder 7">
            <a:extLst>
              <a:ext uri="{FF2B5EF4-FFF2-40B4-BE49-F238E27FC236}">
                <a16:creationId xmlns:a16="http://schemas.microsoft.com/office/drawing/2014/main" id="{6EFD68B1-424E-D5A0-7BA3-119450EB415F}"/>
              </a:ext>
            </a:extLst>
          </p:cNvPr>
          <p:cNvSpPr>
            <a:spLocks noGrp="1"/>
          </p:cNvSpPr>
          <p:nvPr>
            <p:ph type="body" sz="quarter" idx="12" hasCustomPrompt="1"/>
          </p:nvPr>
        </p:nvSpPr>
        <p:spPr>
          <a:xfrm>
            <a:off x="1625436" y="1057071"/>
            <a:ext cx="9936000" cy="5305629"/>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14" name="Footer Placeholder 2">
            <a:extLst>
              <a:ext uri="{FF2B5EF4-FFF2-40B4-BE49-F238E27FC236}">
                <a16:creationId xmlns:a16="http://schemas.microsoft.com/office/drawing/2014/main" id="{1ED71305-389B-4773-B6D5-CC1152A75734}"/>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
        <p:nvSpPr>
          <p:cNvPr id="13" name="Slide Number Placeholder 3">
            <a:extLst>
              <a:ext uri="{FF2B5EF4-FFF2-40B4-BE49-F238E27FC236}">
                <a16:creationId xmlns:a16="http://schemas.microsoft.com/office/drawing/2014/main" id="{E4C26F56-3D8E-4657-B925-D54FC3D5CD2A}"/>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139075784"/>
      </p:ext>
    </p:extLst>
  </p:cSld>
  <p:clrMapOvr>
    <a:masterClrMapping/>
  </p:clrMapOvr>
  <p:extLst>
    <p:ext uri="{DCECCB84-F9BA-43D5-87BE-67443E8EF086}">
      <p15:sldGuideLst xmlns:p15="http://schemas.microsoft.com/office/powerpoint/2012/main">
        <p15:guide id="2" pos="41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nd Alt Content Slide (Bullet) ">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671"/>
            <a:ext cx="3532620" cy="6840658"/>
          </a:xfrm>
          <a:prstGeom prst="rect">
            <a:avLst/>
          </a:prstGeom>
        </p:spPr>
      </p:pic>
      <p:sp>
        <p:nvSpPr>
          <p:cNvPr id="18" name="Title 1">
            <a:extLst>
              <a:ext uri="{FF2B5EF4-FFF2-40B4-BE49-F238E27FC236}">
                <a16:creationId xmlns:a16="http://schemas.microsoft.com/office/drawing/2014/main" id="{899BEF1C-0EDA-4456-8FA6-6BE7EAC33F56}"/>
              </a:ext>
            </a:extLst>
          </p:cNvPr>
          <p:cNvSpPr>
            <a:spLocks noGrp="1"/>
          </p:cNvSpPr>
          <p:nvPr>
            <p:ph type="title" hasCustomPrompt="1"/>
          </p:nvPr>
        </p:nvSpPr>
        <p:spPr>
          <a:xfrm>
            <a:off x="1622042" y="252401"/>
            <a:ext cx="9936000"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(Chevron) </a:t>
            </a:r>
          </a:p>
        </p:txBody>
      </p:sp>
      <p:sp>
        <p:nvSpPr>
          <p:cNvPr id="9" name="Text Placeholder 7">
            <a:extLst>
              <a:ext uri="{FF2B5EF4-FFF2-40B4-BE49-F238E27FC236}">
                <a16:creationId xmlns:a16="http://schemas.microsoft.com/office/drawing/2014/main" id="{2FFB3741-A9ED-A392-24F5-A89B566495E8}"/>
              </a:ext>
            </a:extLst>
          </p:cNvPr>
          <p:cNvSpPr>
            <a:spLocks noGrp="1"/>
          </p:cNvSpPr>
          <p:nvPr>
            <p:ph type="body" sz="quarter" idx="12" hasCustomPrompt="1"/>
          </p:nvPr>
        </p:nvSpPr>
        <p:spPr>
          <a:xfrm>
            <a:off x="1627108" y="1058400"/>
            <a:ext cx="9936000" cy="5304300"/>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077913" indent="-228600" algn="just">
              <a:spcBef>
                <a:spcPts val="600"/>
              </a:spcBef>
              <a:buSzPct val="100000"/>
              <a:buFont typeface="Arial" panose="020B0604020202020204" pitchFamily="34" charset="0"/>
              <a:buChar char="–"/>
              <a:defRPr sz="1600">
                <a:solidFill>
                  <a:srgbClr val="00205B"/>
                </a:solidFill>
              </a:defRPr>
            </a:lvl3pPr>
            <a:lvl4pPr marL="134778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14" name="Footer Placeholder 2">
            <a:extLst>
              <a:ext uri="{FF2B5EF4-FFF2-40B4-BE49-F238E27FC236}">
                <a16:creationId xmlns:a16="http://schemas.microsoft.com/office/drawing/2014/main" id="{6D09616D-DCE5-47CA-9B91-81035B3AB317}"/>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
        <p:nvSpPr>
          <p:cNvPr id="13" name="Slide Number Placeholder 3">
            <a:extLst>
              <a:ext uri="{FF2B5EF4-FFF2-40B4-BE49-F238E27FC236}">
                <a16:creationId xmlns:a16="http://schemas.microsoft.com/office/drawing/2014/main" id="{6C1F3C6B-DA60-4929-BFE6-B68875825917}"/>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1641458077"/>
      </p:ext>
    </p:extLst>
  </p:cSld>
  <p:clrMapOvr>
    <a:masterClrMapping/>
  </p:clrMapOvr>
  <p:extLst>
    <p:ext uri="{DCECCB84-F9BA-43D5-87BE-67443E8EF086}">
      <p15:sldGuideLst xmlns:p15="http://schemas.microsoft.com/office/powerpoint/2012/main">
        <p15:guide id="2" pos="41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content slide (Numb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AB80B-0228-6055-DC24-03DF87E2B7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4" y="-4159"/>
            <a:ext cx="12192000" cy="688159"/>
          </a:xfrm>
          <a:prstGeom prst="rect">
            <a:avLst/>
          </a:prstGeom>
        </p:spPr>
      </p:pic>
      <p:sp>
        <p:nvSpPr>
          <p:cNvPr id="16" name="Title 1">
            <a:extLst>
              <a:ext uri="{FF2B5EF4-FFF2-40B4-BE49-F238E27FC236}">
                <a16:creationId xmlns:a16="http://schemas.microsoft.com/office/drawing/2014/main" id="{7EB8A0AB-9CBE-47A1-8192-668C8198F325}"/>
              </a:ext>
            </a:extLst>
          </p:cNvPr>
          <p:cNvSpPr>
            <a:spLocks noGrp="1"/>
          </p:cNvSpPr>
          <p:nvPr>
            <p:ph type="title" hasCustomPrompt="1"/>
          </p:nvPr>
        </p:nvSpPr>
        <p:spPr>
          <a:xfrm>
            <a:off x="431620" y="129490"/>
            <a:ext cx="10734376" cy="554510"/>
          </a:xfrm>
        </p:spPr>
        <p:txBody>
          <a:bodyPr anchor="t">
            <a:noAutofit/>
          </a:bodyPr>
          <a:lstStyle>
            <a:lvl1pPr algn="l">
              <a:lnSpc>
                <a:spcPct val="90000"/>
              </a:lnSpc>
              <a:defRPr sz="3000" b="1">
                <a:solidFill>
                  <a:schemeClr val="bg1"/>
                </a:solidFill>
              </a:defRPr>
            </a:lvl1pPr>
          </a:lstStyle>
          <a:p>
            <a:r>
              <a:rPr lang="en-US" dirty="0"/>
              <a:t>Slide Title</a:t>
            </a:r>
            <a:r>
              <a:rPr lang="en-SG" dirty="0"/>
              <a:t> in Arial Bold, Default Size 30 (Numbering) </a:t>
            </a:r>
          </a:p>
        </p:txBody>
      </p:sp>
      <p:sp>
        <p:nvSpPr>
          <p:cNvPr id="12" name="Text Placeholder 7">
            <a:extLst>
              <a:ext uri="{FF2B5EF4-FFF2-40B4-BE49-F238E27FC236}">
                <a16:creationId xmlns:a16="http://schemas.microsoft.com/office/drawing/2014/main" id="{0A729689-FF58-0AE7-71AE-8C6713E1DC82}"/>
              </a:ext>
            </a:extLst>
          </p:cNvPr>
          <p:cNvSpPr>
            <a:spLocks noGrp="1"/>
          </p:cNvSpPr>
          <p:nvPr>
            <p:ph type="body" sz="quarter" idx="12" hasCustomPrompt="1"/>
          </p:nvPr>
        </p:nvSpPr>
        <p:spPr>
          <a:xfrm>
            <a:off x="431620" y="979661"/>
            <a:ext cx="11088000" cy="5331491"/>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13" name="Footer Placeholder 2">
            <a:extLst>
              <a:ext uri="{FF2B5EF4-FFF2-40B4-BE49-F238E27FC236}">
                <a16:creationId xmlns:a16="http://schemas.microsoft.com/office/drawing/2014/main" id="{6C27A1A5-3F24-4D3B-A644-9C6A31F6BB18}"/>
              </a:ext>
            </a:extLst>
          </p:cNvPr>
          <p:cNvSpPr>
            <a:spLocks noGrp="1"/>
          </p:cNvSpPr>
          <p:nvPr>
            <p:ph type="ftr" sz="quarter" idx="14"/>
          </p:nvPr>
        </p:nvSpPr>
        <p:spPr>
          <a:xfrm>
            <a:off x="0" y="6580140"/>
            <a:ext cx="12192000" cy="270240"/>
          </a:xfrm>
        </p:spPr>
        <p:txBody>
          <a:bodyPr/>
          <a:lstStyle>
            <a:lvl1pPr algn="ctr">
              <a:defRPr sz="900"/>
            </a:lvl1pPr>
          </a:lstStyle>
          <a:p>
            <a:r>
              <a:rPr lang="en-US"/>
              <a:t>Official (Closed) / Non-Sensitive</a:t>
            </a:r>
            <a:endParaRPr lang="en-US" dirty="0"/>
          </a:p>
        </p:txBody>
      </p:sp>
      <p:sp>
        <p:nvSpPr>
          <p:cNvPr id="10" name="Slide Number Placeholder 3">
            <a:extLst>
              <a:ext uri="{FF2B5EF4-FFF2-40B4-BE49-F238E27FC236}">
                <a16:creationId xmlns:a16="http://schemas.microsoft.com/office/drawing/2014/main" id="{8DEEC138-7060-4D48-82B2-B277906A0375}"/>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4708658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92" y="7800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Footer Placeholder 4"/>
          <p:cNvSpPr>
            <a:spLocks noGrp="1"/>
          </p:cNvSpPr>
          <p:nvPr>
            <p:ph type="ftr" sz="quarter" idx="3"/>
          </p:nvPr>
        </p:nvSpPr>
        <p:spPr>
          <a:xfrm>
            <a:off x="0" y="6579616"/>
            <a:ext cx="12191999" cy="267431"/>
          </a:xfrm>
          <a:prstGeom prst="rect">
            <a:avLst/>
          </a:prstGeom>
        </p:spPr>
        <p:txBody>
          <a:bodyPr vert="horz" lIns="91440" tIns="45720" rIns="91440" bIns="45720" rtlCol="0" anchor="ctr"/>
          <a:lstStyle>
            <a:lvl1pPr algn="ctr">
              <a:defRPr sz="900">
                <a:solidFill>
                  <a:srgbClr val="17375E"/>
                </a:solidFill>
                <a:latin typeface="Arial"/>
                <a:cs typeface="Arial"/>
              </a:defRPr>
            </a:lvl1pPr>
          </a:lstStyle>
          <a:p>
            <a:r>
              <a:rPr lang="en-US"/>
              <a:t>Official (Closed) / Non-Sensitive</a:t>
            </a:r>
            <a:endParaRPr lang="en-US" dirty="0"/>
          </a:p>
        </p:txBody>
      </p:sp>
      <p:sp>
        <p:nvSpPr>
          <p:cNvPr id="6" name="Slide Number Placeholder 5"/>
          <p:cNvSpPr>
            <a:spLocks noGrp="1"/>
          </p:cNvSpPr>
          <p:nvPr>
            <p:ph type="sldNum" sz="quarter" idx="4"/>
          </p:nvPr>
        </p:nvSpPr>
        <p:spPr>
          <a:xfrm>
            <a:off x="11334796" y="6579616"/>
            <a:ext cx="857203" cy="256478"/>
          </a:xfrm>
          <a:prstGeom prst="rect">
            <a:avLst/>
          </a:prstGeom>
        </p:spPr>
        <p:txBody>
          <a:bodyPr vert="horz" lIns="91440" tIns="45720" rIns="91440" bIns="45720" rtlCol="0" anchor="ctr"/>
          <a:lstStyle>
            <a:lvl1pPr algn="ctr">
              <a:defRPr sz="1000">
                <a:solidFill>
                  <a:srgbClr val="17375E"/>
                </a:solidFill>
                <a:latin typeface="Arial"/>
                <a:cs typeface="Arial"/>
              </a:defRPr>
            </a:lvl1pPr>
          </a:lstStyle>
          <a:p>
            <a:fld id="{8C81137B-80AB-E148-8403-8E4221D909A0}" type="slidenum">
              <a:rPr lang="en-US" smtClean="0"/>
              <a:pPr/>
              <a:t>‹#›</a:t>
            </a:fld>
            <a:endParaRPr lang="en-US" dirty="0"/>
          </a:p>
        </p:txBody>
      </p:sp>
      <p:sp>
        <p:nvSpPr>
          <p:cNvPr id="3" name="Text Placeholder 2">
            <a:extLst>
              <a:ext uri="{FF2B5EF4-FFF2-40B4-BE49-F238E27FC236}">
                <a16:creationId xmlns:a16="http://schemas.microsoft.com/office/drawing/2014/main" id="{D723EBD3-3ECF-E72D-3E42-AB04A2F2AF25}"/>
              </a:ext>
            </a:extLst>
          </p:cNvPr>
          <p:cNvSpPr>
            <a:spLocks noGrp="1"/>
          </p:cNvSpPr>
          <p:nvPr>
            <p:ph type="body" idx="1"/>
          </p:nvPr>
        </p:nvSpPr>
        <p:spPr>
          <a:xfrm>
            <a:off x="961292" y="1724642"/>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509106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8" r:id="rId3"/>
    <p:sldLayoutId id="2147483650" r:id="rId4"/>
    <p:sldLayoutId id="2147483663" r:id="rId5"/>
    <p:sldLayoutId id="2147483652" r:id="rId6"/>
    <p:sldLayoutId id="2147483678" r:id="rId7"/>
    <p:sldLayoutId id="2147483677" r:id="rId8"/>
    <p:sldLayoutId id="2147483683" r:id="rId9"/>
    <p:sldLayoutId id="2147483681" r:id="rId10"/>
    <p:sldLayoutId id="2147483680" r:id="rId11"/>
    <p:sldLayoutId id="2147483682" r:id="rId12"/>
    <p:sldLayoutId id="2147483685" r:id="rId13"/>
    <p:sldLayoutId id="2147483686" r:id="rId14"/>
    <p:sldLayoutId id="2147483684" r:id="rId15"/>
    <p:sldLayoutId id="2147483658" r:id="rId16"/>
  </p:sldLayoutIdLst>
  <p:hf sldNum="0" hdr="0" dt="0"/>
  <p:txStyles>
    <p:titleStyle>
      <a:lvl1pPr algn="l" defTabSz="457200" rtl="0" eaLnBrk="1" latinLnBrk="0" hangingPunct="1">
        <a:spcBef>
          <a:spcPct val="0"/>
        </a:spcBef>
        <a:buNone/>
        <a:defRPr sz="3000" b="1" kern="1200">
          <a:solidFill>
            <a:srgbClr val="002060"/>
          </a:solidFill>
          <a:latin typeface="Arial"/>
          <a:ea typeface="+mj-ea"/>
          <a:cs typeface="Arial"/>
        </a:defRPr>
      </a:lvl1pPr>
    </p:titleStyle>
    <p:bodyStyle>
      <a:lvl1pPr marL="342900" indent="-342900" algn="l" defTabSz="457200" rtl="0" eaLnBrk="1" latinLnBrk="0" hangingPunct="1">
        <a:spcBef>
          <a:spcPct val="20000"/>
        </a:spcBef>
        <a:buSzPct val="130000"/>
        <a:buFont typeface="Arial"/>
        <a:buChar char="•"/>
        <a:defRPr sz="2200" kern="1200">
          <a:solidFill>
            <a:srgbClr val="002060"/>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tif"/><Relationship Id="rId7" Type="http://schemas.openxmlformats.org/officeDocument/2006/relationships/hyperlink" Target="https://www.police.gov.sg/e-Services/Police-Licences/Overview-of-Gun-Explosive-Weapon-Licences/Information-on-Explosive-Precursor-Licence-Matter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police.gov.sg/e-Services/Police-Licences/Overview-of-Gun-Explosive-Weapon-Licences/Information-on-Weapon-and-Noxious-Substance-Licence-Matters" TargetMode="External"/><Relationship Id="rId5" Type="http://schemas.openxmlformats.org/officeDocument/2006/relationships/hyperlink" Target="https://www.police.gov.sg/e-Services/Police-Licences/Overview-of-Gun-Explosive-Weapon-Licences/Information-on-Explosive-Licence-Matters" TargetMode="External"/><Relationship Id="rId4" Type="http://schemas.openxmlformats.org/officeDocument/2006/relationships/hyperlink" Target="https://www.police.gov.sg/e-Services/Police-Licences/Overview-of-Gun-Explosive-Weapon-Licences/Information-on-Gun-Licence-Matter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police.gov.sg/e-Services/Police-Licences/Overview-of-Gun-Explosive-Weapon-Licences" TargetMode="External"/><Relationship Id="rId7" Type="http://schemas.openxmlformats.org/officeDocument/2006/relationships/hyperlink" Target="https://www.police.gov.sg/e-Services/Police-Licences/Overview-of-Gun-Explosive-Weapon-Licences/Information-on-Weapon-and-Noxious-Substance-Licence-Matter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police.gov.sg/e-Services/Police-Licences/Overview-of-Gun-Explosive-Weapon-Licences/Information-on-Explosive-Precursor-Licence-Matters" TargetMode="External"/><Relationship Id="rId5" Type="http://schemas.openxmlformats.org/officeDocument/2006/relationships/hyperlink" Target="https://www.police.gov.sg/e-Services/Police-Licences/Overview-of-Gun-Explosive-Weapon-Licences/Information-on-Explosive-Licence-Matters" TargetMode="External"/><Relationship Id="rId4" Type="http://schemas.openxmlformats.org/officeDocument/2006/relationships/hyperlink" Target="https://www.police.gov.sg/e-Services/Police-Licences/Overview-of-Gun-Explosive-Weapon-Licences/Information-on-Gun-Licence-Matt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gov.sg/spf-prd"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EC79-983B-47B5-A844-7AC9F08F3AEB}"/>
              </a:ext>
            </a:extLst>
          </p:cNvPr>
          <p:cNvSpPr>
            <a:spLocks noGrp="1"/>
          </p:cNvSpPr>
          <p:nvPr>
            <p:ph type="title"/>
          </p:nvPr>
        </p:nvSpPr>
        <p:spPr>
          <a:xfrm>
            <a:off x="1498862" y="2039815"/>
            <a:ext cx="10378911" cy="1358901"/>
          </a:xfrm>
        </p:spPr>
        <p:txBody>
          <a:bodyPr/>
          <a:lstStyle/>
          <a:p>
            <a:r>
              <a:rPr lang="en-US" dirty="0"/>
              <a:t>Update on Guns, Explosives, Weapons and Noxious Substances under the Guns, Explosives &amp; </a:t>
            </a:r>
            <a:br>
              <a:rPr lang="en-US" dirty="0"/>
            </a:br>
            <a:r>
              <a:rPr lang="en-US" dirty="0"/>
              <a:t>Weapons Control Act (GEWCA)</a:t>
            </a:r>
            <a:endParaRPr lang="en-SG" dirty="0"/>
          </a:p>
        </p:txBody>
      </p:sp>
      <p:sp>
        <p:nvSpPr>
          <p:cNvPr id="7" name="Text Placeholder 6">
            <a:extLst>
              <a:ext uri="{FF2B5EF4-FFF2-40B4-BE49-F238E27FC236}">
                <a16:creationId xmlns:a16="http://schemas.microsoft.com/office/drawing/2014/main" id="{6C76947F-3592-4676-D0B0-49DA4C2EE753}"/>
              </a:ext>
            </a:extLst>
          </p:cNvPr>
          <p:cNvSpPr>
            <a:spLocks noGrp="1"/>
          </p:cNvSpPr>
          <p:nvPr>
            <p:ph type="body" sz="quarter" idx="13"/>
          </p:nvPr>
        </p:nvSpPr>
        <p:spPr/>
        <p:txBody>
          <a:bodyPr/>
          <a:lstStyle/>
          <a:p>
            <a:r>
              <a:rPr lang="en-SG" dirty="0"/>
              <a:t>Police Regulatory Department</a:t>
            </a:r>
            <a:endParaRPr lang="en-SG" dirty="0">
              <a:highlight>
                <a:srgbClr val="808000"/>
              </a:highlight>
            </a:endParaRPr>
          </a:p>
        </p:txBody>
      </p:sp>
      <p:sp>
        <p:nvSpPr>
          <p:cNvPr id="8" name="Text Placeholder 6">
            <a:extLst>
              <a:ext uri="{FF2B5EF4-FFF2-40B4-BE49-F238E27FC236}">
                <a16:creationId xmlns:a16="http://schemas.microsoft.com/office/drawing/2014/main" id="{87840C62-C644-AF04-044F-BD49F51C5556}"/>
              </a:ext>
            </a:extLst>
          </p:cNvPr>
          <p:cNvSpPr txBox="1">
            <a:spLocks/>
          </p:cNvSpPr>
          <p:nvPr/>
        </p:nvSpPr>
        <p:spPr>
          <a:xfrm>
            <a:off x="4978400" y="5036100"/>
            <a:ext cx="3116415" cy="328230"/>
          </a:xfrm>
          <a:prstGeom prst="rect">
            <a:avLst/>
          </a:prstGeom>
        </p:spPr>
        <p:txBody>
          <a:bodyPr vert="horz" lIns="91440" tIns="45720" rIns="91440" bIns="45720" rtlCol="0" anchor="ctr">
            <a:normAutofit fontScale="77500" lnSpcReduction="20000"/>
          </a:bodyPr>
          <a:lstStyle>
            <a:lvl1pPr marL="0" indent="0" algn="ctr" defTabSz="457200" rtl="0" eaLnBrk="1" latinLnBrk="0" hangingPunct="1">
              <a:spcBef>
                <a:spcPct val="20000"/>
              </a:spcBef>
              <a:buSzPct val="130000"/>
              <a:buFont typeface="Arial"/>
              <a:buNone/>
              <a:defRPr sz="2400" b="0" kern="1200">
                <a:solidFill>
                  <a:schemeClr val="bg1"/>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SG" dirty="0"/>
              <a:t>Updated on 1 July 2025</a:t>
            </a:r>
            <a:endParaRPr lang="en-SG" dirty="0">
              <a:highlight>
                <a:srgbClr val="808000"/>
              </a:highlight>
            </a:endParaRPr>
          </a:p>
        </p:txBody>
      </p:sp>
    </p:spTree>
    <p:extLst>
      <p:ext uri="{BB962C8B-B14F-4D97-AF65-F5344CB8AC3E}">
        <p14:creationId xmlns:p14="http://schemas.microsoft.com/office/powerpoint/2010/main" val="25863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44E76-9A70-7A22-5D6C-8A17BD2D63C2}"/>
              </a:ext>
            </a:extLst>
          </p:cNvPr>
          <p:cNvSpPr>
            <a:spLocks noGrp="1"/>
          </p:cNvSpPr>
          <p:nvPr>
            <p:ph type="title"/>
          </p:nvPr>
        </p:nvSpPr>
        <p:spPr>
          <a:xfrm>
            <a:off x="1126671" y="2480406"/>
            <a:ext cx="11062623" cy="1160918"/>
          </a:xfrm>
        </p:spPr>
        <p:txBody>
          <a:bodyPr/>
          <a:lstStyle/>
          <a:p>
            <a:r>
              <a:rPr lang="en-US" dirty="0"/>
              <a:t>GEWCA R</a:t>
            </a:r>
            <a:r>
              <a:rPr lang="en-US" sz="3600" dirty="0"/>
              <a:t>egulatory Regime for </a:t>
            </a:r>
            <a:r>
              <a:rPr lang="en-US" sz="3600" u="sng" dirty="0"/>
              <a:t>Guns</a:t>
            </a:r>
          </a:p>
        </p:txBody>
      </p:sp>
    </p:spTree>
    <p:extLst>
      <p:ext uri="{BB962C8B-B14F-4D97-AF65-F5344CB8AC3E}">
        <p14:creationId xmlns:p14="http://schemas.microsoft.com/office/powerpoint/2010/main" val="3205151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93AC7-9A77-8043-7612-41F4C64DF699}"/>
              </a:ext>
            </a:extLst>
          </p:cNvPr>
          <p:cNvSpPr>
            <a:spLocks noGrp="1"/>
          </p:cNvSpPr>
          <p:nvPr>
            <p:ph type="body" sz="quarter" idx="12"/>
          </p:nvPr>
        </p:nvSpPr>
        <p:spPr>
          <a:xfrm>
            <a:off x="1687594" y="892597"/>
            <a:ext cx="9936000" cy="5304300"/>
          </a:xfrm>
        </p:spPr>
        <p:txBody>
          <a:bodyPr/>
          <a:lstStyle/>
          <a:p>
            <a:pPr>
              <a:spcBef>
                <a:spcPts val="0"/>
              </a:spcBef>
              <a:defRPr/>
            </a:pPr>
            <a:r>
              <a:rPr lang="en-SG" dirty="0">
                <a:ea typeface="DengXian" panose="02010600030101010101" pitchFamily="2" charset="-122"/>
                <a:cs typeface="Times New Roman" panose="02020603050405020304" pitchFamily="18" charset="0"/>
              </a:rPr>
              <a:t>New licences to be regulated under GEWCA</a:t>
            </a:r>
          </a:p>
          <a:p>
            <a:pPr marL="0" indent="0">
              <a:spcBef>
                <a:spcPts val="0"/>
              </a:spcBef>
              <a:buNone/>
              <a:defRPr/>
            </a:pPr>
            <a:endParaRPr lang="en-US" sz="800" dirty="0">
              <a:ea typeface="DengXian" panose="02010600030101010101" pitchFamily="2" charset="-122"/>
              <a:cs typeface="Times New Roman" panose="02020603050405020304" pitchFamily="18" charset="0"/>
            </a:endParaRPr>
          </a:p>
          <a:p>
            <a:pPr marL="720725" indent="-268288">
              <a:lnSpc>
                <a:spcPct val="150000"/>
              </a:lnSpc>
              <a:spcBef>
                <a:spcPts val="0"/>
              </a:spcBef>
              <a:buFont typeface="Wingdings" panose="05000000000000000000" pitchFamily="2" charset="2"/>
              <a:buChar char="§"/>
              <a:defRPr/>
            </a:pPr>
            <a:r>
              <a:rPr lang="en-SG" sz="1800" dirty="0">
                <a:ea typeface="DengXian" panose="02010600030101010101" pitchFamily="2" charset="-122"/>
                <a:cs typeface="Times New Roman" panose="02020603050405020304" pitchFamily="18" charset="0"/>
              </a:rPr>
              <a:t>Armoury Operator Licence ( 1 licence per armoury) </a:t>
            </a:r>
          </a:p>
          <a:p>
            <a:pPr marL="720725" indent="-268288">
              <a:lnSpc>
                <a:spcPct val="150000"/>
              </a:lnSpc>
              <a:spcBef>
                <a:spcPts val="0"/>
              </a:spcBef>
              <a:buFont typeface="Wingdings" panose="05000000000000000000" pitchFamily="2" charset="2"/>
              <a:buChar char="§"/>
              <a:defRPr/>
            </a:pPr>
            <a:r>
              <a:rPr lang="en-US" sz="1800" dirty="0">
                <a:ea typeface="DengXian" panose="02010600030101010101" pitchFamily="2" charset="-122"/>
                <a:cs typeface="Times New Roman" panose="02020603050405020304" pitchFamily="18" charset="0"/>
              </a:rPr>
              <a:t>Range Licence  (1 licence for ranges in one compound)</a:t>
            </a:r>
          </a:p>
          <a:p>
            <a:pPr marL="720725" indent="-268288">
              <a:lnSpc>
                <a:spcPct val="150000"/>
              </a:lnSpc>
              <a:spcBef>
                <a:spcPts val="0"/>
              </a:spcBef>
              <a:buFont typeface="Wingdings" panose="05000000000000000000" pitchFamily="2" charset="2"/>
              <a:buChar char="§"/>
              <a:defRPr/>
            </a:pPr>
            <a:r>
              <a:rPr lang="en-US" sz="1800" dirty="0">
                <a:ea typeface="DengXian" panose="02010600030101010101" pitchFamily="2" charset="-122"/>
                <a:cs typeface="Times New Roman" panose="02020603050405020304" pitchFamily="18" charset="0"/>
              </a:rPr>
              <a:t>Transport Licence </a:t>
            </a:r>
            <a:endParaRPr lang="en-US" sz="1800" dirty="0">
              <a:solidFill>
                <a:srgbClr val="FF0000"/>
              </a:solidFill>
              <a:ea typeface="DengXian" panose="02010600030101010101" pitchFamily="2" charset="-122"/>
              <a:cs typeface="Times New Roman" panose="02020603050405020304" pitchFamily="18" charset="0"/>
            </a:endParaRPr>
          </a:p>
          <a:p>
            <a:pPr marL="720725" indent="-268288">
              <a:lnSpc>
                <a:spcPct val="150000"/>
              </a:lnSpc>
              <a:spcBef>
                <a:spcPts val="0"/>
              </a:spcBef>
              <a:buFont typeface="Wingdings" panose="05000000000000000000" pitchFamily="2" charset="2"/>
              <a:buChar char="§"/>
              <a:defRPr/>
            </a:pPr>
            <a:r>
              <a:rPr lang="en-SG" sz="1800" dirty="0">
                <a:ea typeface="DengXian" panose="02010600030101010101" pitchFamily="2" charset="-122"/>
                <a:cs typeface="Times New Roman" panose="02020603050405020304" pitchFamily="18" charset="0"/>
              </a:rPr>
              <a:t>Disposal Licence </a:t>
            </a:r>
          </a:p>
          <a:p>
            <a:pPr marL="0" indent="0">
              <a:spcBef>
                <a:spcPts val="0"/>
              </a:spcBef>
              <a:buNone/>
              <a:defRPr/>
            </a:pPr>
            <a:endParaRPr lang="en-SG" dirty="0">
              <a:ea typeface="DengXian" panose="02010600030101010101" pitchFamily="2" charset="-122"/>
              <a:cs typeface="Times New Roman" panose="02020603050405020304" pitchFamily="18" charset="0"/>
            </a:endParaRPr>
          </a:p>
          <a:p>
            <a:pPr>
              <a:spcBef>
                <a:spcPts val="0"/>
              </a:spcBef>
              <a:spcAft>
                <a:spcPts val="1600"/>
              </a:spcAft>
            </a:pPr>
            <a:r>
              <a:rPr lang="en-SG" dirty="0">
                <a:ea typeface="DengXian" panose="02010600030101010101" pitchFamily="2" charset="-122"/>
                <a:cs typeface="Times New Roman" panose="02020603050405020304" pitchFamily="18" charset="0"/>
              </a:rPr>
              <a:t>New licence fees for a</a:t>
            </a:r>
            <a:r>
              <a:rPr lang="en-SG" dirty="0">
                <a:effectLst/>
                <a:ea typeface="DengXian" panose="02010600030101010101" pitchFamily="2" charset="-122"/>
                <a:cs typeface="Times New Roman" panose="02020603050405020304" pitchFamily="18" charset="0"/>
              </a:rPr>
              <a:t>rmoury</a:t>
            </a:r>
            <a:r>
              <a:rPr lang="en-SG" dirty="0">
                <a:ea typeface="DengXian" panose="02010600030101010101" pitchFamily="2" charset="-122"/>
                <a:cs typeface="Times New Roman" panose="02020603050405020304" pitchFamily="18" charset="0"/>
              </a:rPr>
              <a:t> and </a:t>
            </a:r>
            <a:r>
              <a:rPr lang="en-SG" dirty="0">
                <a:effectLst/>
                <a:ea typeface="DengXian" panose="02010600030101010101" pitchFamily="2" charset="-122"/>
                <a:cs typeface="Times New Roman" panose="02020603050405020304" pitchFamily="18" charset="0"/>
              </a:rPr>
              <a:t>range operators</a:t>
            </a:r>
            <a:r>
              <a:rPr lang="en-SG" dirty="0">
                <a:solidFill>
                  <a:srgbClr val="FF0000"/>
                </a:solidFill>
                <a:effectLst/>
                <a:ea typeface="DengXian" panose="02010600030101010101" pitchFamily="2" charset="-122"/>
                <a:cs typeface="Times New Roman" panose="02020603050405020304" pitchFamily="18" charset="0"/>
              </a:rPr>
              <a:t> </a:t>
            </a:r>
            <a:r>
              <a:rPr lang="en-SG" dirty="0">
                <a:effectLst/>
                <a:ea typeface="DengXian" panose="02010600030101010101" pitchFamily="2" charset="-122"/>
                <a:cs typeface="Times New Roman" panose="02020603050405020304" pitchFamily="18" charset="0"/>
              </a:rPr>
              <a:t>from the newly regulated activities (i.e., armoury, range, </a:t>
            </a:r>
            <a:r>
              <a:rPr lang="en-SG" dirty="0">
                <a:ea typeface="DengXian" panose="02010600030101010101" pitchFamily="2" charset="-122"/>
                <a:cs typeface="Times New Roman" panose="02020603050405020304" pitchFamily="18" charset="0"/>
              </a:rPr>
              <a:t>transport</a:t>
            </a:r>
            <a:r>
              <a:rPr lang="en-SG" dirty="0">
                <a:effectLst/>
                <a:ea typeface="DengXian" panose="02010600030101010101" pitchFamily="2" charset="-122"/>
                <a:cs typeface="Times New Roman" panose="02020603050405020304" pitchFamily="18" charset="0"/>
              </a:rPr>
              <a:t> and disposal). </a:t>
            </a:r>
          </a:p>
          <a:p>
            <a:pPr>
              <a:spcBef>
                <a:spcPts val="0"/>
              </a:spcBef>
              <a:spcAft>
                <a:spcPts val="1600"/>
              </a:spcAft>
            </a:pPr>
            <a:r>
              <a:rPr lang="en-US" dirty="0"/>
              <a:t>Licensing conditions for the new licences will be imposed under the GEWCA to </a:t>
            </a:r>
            <a:r>
              <a:rPr lang="en-US" dirty="0" err="1"/>
              <a:t>minimise</a:t>
            </a:r>
            <a:r>
              <a:rPr lang="en-US" dirty="0"/>
              <a:t> safety and security incidents. The impact on the industry will be minimal as existing licensees have already implemented the baseline security requirements. </a:t>
            </a:r>
          </a:p>
          <a:p>
            <a:pPr marL="0" indent="0">
              <a:spcBef>
                <a:spcPts val="0"/>
              </a:spcBef>
              <a:buNone/>
              <a:defRPr/>
            </a:pPr>
            <a:endParaRPr lang="en-SG" dirty="0">
              <a:ea typeface="DengXian" panose="02010600030101010101" pitchFamily="2" charset="-122"/>
              <a:cs typeface="Times New Roman" panose="02020603050405020304" pitchFamily="18" charset="0"/>
            </a:endParaRPr>
          </a:p>
        </p:txBody>
      </p:sp>
      <p:sp>
        <p:nvSpPr>
          <p:cNvPr id="3" name="Title 2">
            <a:extLst>
              <a:ext uri="{FF2B5EF4-FFF2-40B4-BE49-F238E27FC236}">
                <a16:creationId xmlns:a16="http://schemas.microsoft.com/office/drawing/2014/main" id="{6B4CF287-2F5A-0A3F-3611-73FBABC10983}"/>
              </a:ext>
            </a:extLst>
          </p:cNvPr>
          <p:cNvSpPr>
            <a:spLocks noGrp="1"/>
          </p:cNvSpPr>
          <p:nvPr>
            <p:ph type="title"/>
          </p:nvPr>
        </p:nvSpPr>
        <p:spPr>
          <a:xfrm>
            <a:off x="1323456" y="170543"/>
            <a:ext cx="10300138" cy="981119"/>
          </a:xfrm>
        </p:spPr>
        <p:txBody>
          <a:bodyPr/>
          <a:lstStyle/>
          <a:p>
            <a:r>
              <a:rPr lang="en-US" sz="2800" dirty="0"/>
              <a:t>GEWCA Regulatory Regime for </a:t>
            </a:r>
            <a:r>
              <a:rPr lang="en-US" sz="2800" u="sng" dirty="0"/>
              <a:t>Guns</a:t>
            </a:r>
            <a:endParaRPr lang="en-SG" sz="2800" dirty="0"/>
          </a:p>
        </p:txBody>
      </p:sp>
    </p:spTree>
    <p:extLst>
      <p:ext uri="{BB962C8B-B14F-4D97-AF65-F5344CB8AC3E}">
        <p14:creationId xmlns:p14="http://schemas.microsoft.com/office/powerpoint/2010/main" val="378893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p:txBody>
          <a:bodyPr/>
          <a:lstStyle/>
          <a:p>
            <a:r>
              <a:rPr lang="en-US" dirty="0"/>
              <a:t>Definition of “Gun” under GEWCA</a:t>
            </a:r>
            <a:endParaRPr lang="en-SG" dirty="0"/>
          </a:p>
        </p:txBody>
      </p:sp>
      <p:sp>
        <p:nvSpPr>
          <p:cNvPr id="5" name="Footer Placeholder 4">
            <a:extLst>
              <a:ext uri="{FF2B5EF4-FFF2-40B4-BE49-F238E27FC236}">
                <a16:creationId xmlns:a16="http://schemas.microsoft.com/office/drawing/2014/main" id="{1632C9C1-13AD-5677-7C79-15521625D292}"/>
              </a:ext>
            </a:extLst>
          </p:cNvPr>
          <p:cNvSpPr>
            <a:spLocks noGrp="1"/>
          </p:cNvSpPr>
          <p:nvPr>
            <p:ph type="ftr" sz="quarter" idx="14"/>
          </p:nvPr>
        </p:nvSpPr>
        <p:spPr/>
        <p:txBody>
          <a:bodyPr/>
          <a:lstStyle/>
          <a:p>
            <a:r>
              <a:rPr lang="en-US"/>
              <a:t>Official (Closed) / Non-Sensitive</a:t>
            </a:r>
            <a:endParaRPr lang="en-US" dirty="0"/>
          </a:p>
        </p:txBody>
      </p:sp>
      <p:sp>
        <p:nvSpPr>
          <p:cNvPr id="15" name="TextBox 14">
            <a:extLst>
              <a:ext uri="{FF2B5EF4-FFF2-40B4-BE49-F238E27FC236}">
                <a16:creationId xmlns:a16="http://schemas.microsoft.com/office/drawing/2014/main" id="{AFB2F3C2-D27C-6536-FEDE-5E8059E2E64E}"/>
              </a:ext>
            </a:extLst>
          </p:cNvPr>
          <p:cNvSpPr txBox="1"/>
          <p:nvPr/>
        </p:nvSpPr>
        <p:spPr>
          <a:xfrm>
            <a:off x="1395806" y="711517"/>
            <a:ext cx="10702409" cy="6001643"/>
          </a:xfrm>
          <a:prstGeom prst="rect">
            <a:avLst/>
          </a:prstGeom>
          <a:noFill/>
        </p:spPr>
        <p:txBody>
          <a:bodyPr wrap="square">
            <a:spAutoFit/>
          </a:bodyPr>
          <a:lstStyle/>
          <a:p>
            <a:r>
              <a:rPr lang="en-US" sz="1600" dirty="0">
                <a:solidFill>
                  <a:srgbClr val="00205B"/>
                </a:solidFill>
              </a:rPr>
              <a:t>Under  Section  3.—(1) “gun” means an object or a thing that, if used in the way for which it is or </a:t>
            </a:r>
            <a:r>
              <a:rPr lang="en-US" sz="1600" dirty="0">
                <a:solidFill>
                  <a:srgbClr val="FF0000"/>
                </a:solidFill>
              </a:rPr>
              <a:t>was designed or adapted</a:t>
            </a:r>
            <a:r>
              <a:rPr lang="en-US" sz="1600" dirty="0">
                <a:solidFill>
                  <a:srgbClr val="00205B"/>
                </a:solidFill>
              </a:rPr>
              <a:t>, is or was capable of being aimed at a target and causing hurt or injury by —</a:t>
            </a:r>
          </a:p>
          <a:p>
            <a:pPr lvl="1"/>
            <a:endParaRPr lang="en-US" sz="1600" dirty="0">
              <a:solidFill>
                <a:srgbClr val="00205B"/>
              </a:solidFill>
            </a:endParaRPr>
          </a:p>
          <a:p>
            <a:pPr lvl="1"/>
            <a:r>
              <a:rPr lang="en-US" sz="1600" dirty="0">
                <a:solidFill>
                  <a:srgbClr val="00205B"/>
                </a:solidFill>
              </a:rPr>
              <a:t>(a)	propelling a bullet, shot or other projectile (which may or may not contain any noxious substance); or</a:t>
            </a:r>
          </a:p>
          <a:p>
            <a:pPr lvl="1"/>
            <a:endParaRPr lang="en-US" sz="1600" dirty="0">
              <a:solidFill>
                <a:srgbClr val="00205B"/>
              </a:solidFill>
            </a:endParaRPr>
          </a:p>
          <a:p>
            <a:pPr lvl="1"/>
            <a:r>
              <a:rPr lang="en-US" sz="1600" dirty="0">
                <a:solidFill>
                  <a:srgbClr val="00205B"/>
                </a:solidFill>
              </a:rPr>
              <a:t>(b)	discharging any corrosive substance or poison, by means of a burning propellant, compressed air or other compressed gas, or an explosive force (however caused), and includes any of the following:</a:t>
            </a:r>
          </a:p>
          <a:p>
            <a:pPr lvl="1"/>
            <a:endParaRPr lang="en-SG" sz="1600" dirty="0">
              <a:solidFill>
                <a:srgbClr val="00205B"/>
              </a:solidFill>
            </a:endParaRPr>
          </a:p>
          <a:p>
            <a:pPr lvl="1"/>
            <a:r>
              <a:rPr lang="en-SG" sz="1600" dirty="0">
                <a:solidFill>
                  <a:srgbClr val="00205B"/>
                </a:solidFill>
              </a:rPr>
              <a:t>(c) an object or a thing mentioned in subsection (2)(a);</a:t>
            </a:r>
          </a:p>
          <a:p>
            <a:pPr lvl="1"/>
            <a:endParaRPr lang="en-US" sz="1600" dirty="0">
              <a:solidFill>
                <a:srgbClr val="00205B"/>
              </a:solidFill>
            </a:endParaRPr>
          </a:p>
          <a:p>
            <a:pPr lvl="1"/>
            <a:r>
              <a:rPr lang="en-US" sz="1600" dirty="0">
                <a:solidFill>
                  <a:srgbClr val="00205B"/>
                </a:solidFill>
              </a:rPr>
              <a:t>(d) a collection of major parts of a gun mentioned in subsection (2)(b).</a:t>
            </a:r>
          </a:p>
          <a:p>
            <a:endParaRPr lang="en-US" sz="1600" dirty="0">
              <a:solidFill>
                <a:srgbClr val="002060"/>
              </a:solidFill>
            </a:endParaRPr>
          </a:p>
          <a:p>
            <a:r>
              <a:rPr lang="en-US" sz="1600" dirty="0">
                <a:solidFill>
                  <a:srgbClr val="002060"/>
                </a:solidFill>
              </a:rPr>
              <a:t>======================================================================================</a:t>
            </a:r>
          </a:p>
          <a:p>
            <a:pPr lvl="1"/>
            <a:r>
              <a:rPr lang="en-US" sz="1600" dirty="0">
                <a:solidFill>
                  <a:srgbClr val="002060"/>
                </a:solidFill>
              </a:rPr>
              <a:t>Subsection</a:t>
            </a:r>
          </a:p>
          <a:p>
            <a:pPr lvl="1"/>
            <a:endParaRPr lang="en-US" sz="1600" dirty="0">
              <a:solidFill>
                <a:srgbClr val="002060"/>
              </a:solidFill>
            </a:endParaRPr>
          </a:p>
          <a:p>
            <a:pPr lvl="1"/>
            <a:r>
              <a:rPr lang="en-US" sz="1600" dirty="0">
                <a:solidFill>
                  <a:srgbClr val="002060"/>
                </a:solidFill>
              </a:rPr>
              <a:t>(2)(a) an object or a thing that would be a gun — (</a:t>
            </a:r>
            <a:r>
              <a:rPr lang="en-US" sz="1600" dirty="0" err="1">
                <a:solidFill>
                  <a:srgbClr val="002060"/>
                </a:solidFill>
              </a:rPr>
              <a:t>i</a:t>
            </a:r>
            <a:r>
              <a:rPr lang="en-US" sz="1600" dirty="0">
                <a:solidFill>
                  <a:srgbClr val="002060"/>
                </a:solidFill>
              </a:rPr>
              <a:t>) if it did not have something missing from it, or a defect or obstruction in it; or (ii) if it were not for the fact that something has been added to it, must be taken to be a gun;</a:t>
            </a:r>
          </a:p>
          <a:p>
            <a:pPr lvl="1"/>
            <a:endParaRPr lang="en-US" sz="1600" dirty="0">
              <a:solidFill>
                <a:srgbClr val="002060"/>
              </a:solidFill>
            </a:endParaRPr>
          </a:p>
          <a:p>
            <a:pPr lvl="1"/>
            <a:r>
              <a:rPr lang="en-US" sz="1600" dirty="0">
                <a:solidFill>
                  <a:srgbClr val="002060"/>
                </a:solidFill>
              </a:rPr>
              <a:t>(b) a collection of the major parts of a gun that if assembled would be a gun (or would be a gun if it were assembled and in working order) is taken to be a gun; and </a:t>
            </a:r>
          </a:p>
          <a:p>
            <a:pPr lvl="1"/>
            <a:endParaRPr lang="en-US" sz="1600" dirty="0">
              <a:solidFill>
                <a:srgbClr val="002060"/>
              </a:solidFill>
            </a:endParaRPr>
          </a:p>
          <a:p>
            <a:pPr lvl="1"/>
            <a:r>
              <a:rPr lang="en-US" sz="1600" dirty="0">
                <a:solidFill>
                  <a:srgbClr val="002060"/>
                </a:solidFill>
              </a:rPr>
              <a:t>(c) a reference to a gun of a particular category or kind includes a reference to an object or a thing that would be a GUNS, EXPLOSIVES AND WEAPONS CONTROL 19 gun of that category or kind if not for paragraph (a)(</a:t>
            </a:r>
            <a:r>
              <a:rPr lang="en-US" sz="1600" dirty="0" err="1">
                <a:solidFill>
                  <a:srgbClr val="002060"/>
                </a:solidFill>
              </a:rPr>
              <a:t>i</a:t>
            </a:r>
            <a:r>
              <a:rPr lang="en-US" sz="1600" dirty="0">
                <a:solidFill>
                  <a:srgbClr val="002060"/>
                </a:solidFill>
              </a:rPr>
              <a:t>) or (ii).</a:t>
            </a:r>
          </a:p>
        </p:txBody>
      </p:sp>
    </p:spTree>
    <p:extLst>
      <p:ext uri="{BB962C8B-B14F-4D97-AF65-F5344CB8AC3E}">
        <p14:creationId xmlns:p14="http://schemas.microsoft.com/office/powerpoint/2010/main" val="83844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294664" y="135702"/>
            <a:ext cx="9936000" cy="587613"/>
          </a:xfrm>
        </p:spPr>
        <p:txBody>
          <a:bodyPr/>
          <a:lstStyle/>
          <a:p>
            <a:r>
              <a:rPr lang="en-US" dirty="0"/>
              <a:t>Definition of “Gun” under GEWCA</a:t>
            </a:r>
            <a:endParaRPr lang="en-SG" dirty="0"/>
          </a:p>
        </p:txBody>
      </p:sp>
      <p:graphicFrame>
        <p:nvGraphicFramePr>
          <p:cNvPr id="2" name="Table 1">
            <a:extLst>
              <a:ext uri="{FF2B5EF4-FFF2-40B4-BE49-F238E27FC236}">
                <a16:creationId xmlns:a16="http://schemas.microsoft.com/office/drawing/2014/main" id="{472738F5-899F-0BAE-1145-CAF816B92A33}"/>
              </a:ext>
            </a:extLst>
          </p:cNvPr>
          <p:cNvGraphicFramePr>
            <a:graphicFrameLocks noGrp="1"/>
          </p:cNvGraphicFramePr>
          <p:nvPr/>
        </p:nvGraphicFramePr>
        <p:xfrm>
          <a:off x="1622042" y="981075"/>
          <a:ext cx="9765428" cy="4895850"/>
        </p:xfrm>
        <a:graphic>
          <a:graphicData uri="http://schemas.openxmlformats.org/drawingml/2006/table">
            <a:tbl>
              <a:tblPr firstRow="1" firstCol="1" lastRow="1" lastCol="1" bandRow="1">
                <a:tableStyleId>{5940675A-B579-460E-94D1-54222C63F5DA}</a:tableStyleId>
              </a:tblPr>
              <a:tblGrid>
                <a:gridCol w="9765428">
                  <a:extLst>
                    <a:ext uri="{9D8B030D-6E8A-4147-A177-3AD203B41FA5}">
                      <a16:colId xmlns:a16="http://schemas.microsoft.com/office/drawing/2014/main" val="1126990410"/>
                    </a:ext>
                  </a:extLst>
                </a:gridCol>
              </a:tblGrid>
              <a:tr h="0">
                <a:tc>
                  <a:txBody>
                    <a:bodyPr/>
                    <a:lstStyle/>
                    <a:p>
                      <a:pPr algn="ctr"/>
                      <a:r>
                        <a:rPr lang="en-SG" sz="1600" b="1" dirty="0">
                          <a:solidFill>
                            <a:schemeClr val="bg1"/>
                          </a:solidFill>
                          <a:effectLst/>
                        </a:rPr>
                        <a:t>Examples</a:t>
                      </a:r>
                      <a:endParaRPr lang="en-SG" sz="2000" b="1" dirty="0">
                        <a:solidFill>
                          <a:schemeClr val="bg1"/>
                        </a:solidFill>
                        <a:effectLst/>
                        <a:latin typeface="Times New Roman" panose="02020603050405020304" pitchFamily="18" charset="0"/>
                        <a:ea typeface="Times New Roman" panose="02020603050405020304" pitchFamily="18" charset="0"/>
                      </a:endParaRPr>
                    </a:p>
                  </a:txBody>
                  <a:tcPr marL="41275" marR="41275" marT="41275" marB="41275">
                    <a:solidFill>
                      <a:srgbClr val="00205B"/>
                    </a:solidFill>
                  </a:tcPr>
                </a:tc>
                <a:extLst>
                  <a:ext uri="{0D108BD9-81ED-4DB2-BD59-A6C34878D82A}">
                    <a16:rowId xmlns:a16="http://schemas.microsoft.com/office/drawing/2014/main" val="3029073713"/>
                  </a:ext>
                </a:extLst>
              </a:tr>
              <a:tr h="0">
                <a:tc>
                  <a:txBody>
                    <a:bodyPr/>
                    <a:lstStyle/>
                    <a:p>
                      <a:pPr algn="just"/>
                      <a:r>
                        <a:rPr lang="en-SG" sz="1600" dirty="0">
                          <a:solidFill>
                            <a:srgbClr val="00205B"/>
                          </a:solidFill>
                          <a:effectLst/>
                        </a:rPr>
                        <a:t>     An electronic dart gun.</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645087963"/>
                  </a:ext>
                </a:extLst>
              </a:tr>
              <a:tr h="0">
                <a:tc>
                  <a:txBody>
                    <a:bodyPr/>
                    <a:lstStyle/>
                    <a:p>
                      <a:pPr algn="just"/>
                      <a:r>
                        <a:rPr lang="en-SG" sz="1600" dirty="0">
                          <a:solidFill>
                            <a:srgbClr val="00205B"/>
                          </a:solidFill>
                          <a:effectLst/>
                        </a:rPr>
                        <a:t>     A ballistic knife.</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569166214"/>
                  </a:ext>
                </a:extLst>
              </a:tr>
              <a:tr h="0">
                <a:tc>
                  <a:txBody>
                    <a:bodyPr/>
                    <a:lstStyle/>
                    <a:p>
                      <a:pPr algn="just"/>
                      <a:r>
                        <a:rPr lang="en-SG" sz="1600">
                          <a:solidFill>
                            <a:srgbClr val="00205B"/>
                          </a:solidFill>
                          <a:effectLst/>
                        </a:rPr>
                        <a:t>     A handgun or revolver.</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4034578133"/>
                  </a:ext>
                </a:extLst>
              </a:tr>
              <a:tr h="0">
                <a:tc>
                  <a:txBody>
                    <a:bodyPr/>
                    <a:lstStyle/>
                    <a:p>
                      <a:pPr algn="just"/>
                      <a:r>
                        <a:rPr lang="en-SG" sz="1600">
                          <a:solidFill>
                            <a:srgbClr val="00205B"/>
                          </a:solidFill>
                          <a:effectLst/>
                        </a:rPr>
                        <a:t>     An automatic gun or pistol.</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191952148"/>
                  </a:ext>
                </a:extLst>
              </a:tr>
              <a:tr h="0">
                <a:tc>
                  <a:txBody>
                    <a:bodyPr/>
                    <a:lstStyle/>
                    <a:p>
                      <a:pPr algn="just"/>
                      <a:r>
                        <a:rPr lang="en-SG" sz="1600">
                          <a:solidFill>
                            <a:srgbClr val="00205B"/>
                          </a:solidFill>
                          <a:effectLst/>
                        </a:rPr>
                        <a:t>     A spear gun.</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3323212055"/>
                  </a:ext>
                </a:extLst>
              </a:tr>
              <a:tr h="0">
                <a:tc>
                  <a:txBody>
                    <a:bodyPr/>
                    <a:lstStyle/>
                    <a:p>
                      <a:pPr algn="just"/>
                      <a:r>
                        <a:rPr lang="en-SG" sz="1600" dirty="0">
                          <a:solidFill>
                            <a:srgbClr val="00205B"/>
                          </a:solidFill>
                          <a:effectLst/>
                        </a:rPr>
                        <a:t>     A stun gun or taser.</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901995484"/>
                  </a:ext>
                </a:extLst>
              </a:tr>
              <a:tr h="0">
                <a:tc>
                  <a:txBody>
                    <a:bodyPr/>
                    <a:lstStyle/>
                    <a:p>
                      <a:pPr algn="just"/>
                      <a:r>
                        <a:rPr lang="en-SG" sz="1600">
                          <a:solidFill>
                            <a:srgbClr val="00205B"/>
                          </a:solidFill>
                          <a:effectLst/>
                        </a:rPr>
                        <a:t>     A firearm designed to fire projectiles containing tear gas or poison.</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954188877"/>
                  </a:ext>
                </a:extLst>
              </a:tr>
              <a:tr h="0">
                <a:tc>
                  <a:txBody>
                    <a:bodyPr/>
                    <a:lstStyle/>
                    <a:p>
                      <a:pPr algn="just"/>
                      <a:r>
                        <a:rPr lang="en-SG" sz="1600">
                          <a:solidFill>
                            <a:srgbClr val="00205B"/>
                          </a:solidFill>
                          <a:effectLst/>
                        </a:rPr>
                        <a:t>     A firearm designed to tranquillise, immobilise or administer vaccines or other medicines to animals.</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518058842"/>
                  </a:ext>
                </a:extLst>
              </a:tr>
              <a:tr h="0">
                <a:tc>
                  <a:txBody>
                    <a:bodyPr/>
                    <a:lstStyle/>
                    <a:p>
                      <a:pPr algn="just"/>
                      <a:r>
                        <a:rPr lang="en-SG" sz="1600" dirty="0">
                          <a:solidFill>
                            <a:srgbClr val="00205B"/>
                          </a:solidFill>
                          <a:effectLst/>
                        </a:rPr>
                        <a:t>     A howitzer, mortar, bazooka and similar military firearms designed to fire explosive projectiles.</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075599333"/>
                  </a:ext>
                </a:extLst>
              </a:tr>
              <a:tr h="0">
                <a:tc>
                  <a:txBody>
                    <a:bodyPr/>
                    <a:lstStyle/>
                    <a:p>
                      <a:pPr algn="just"/>
                      <a:r>
                        <a:rPr lang="en-SG" sz="1600">
                          <a:solidFill>
                            <a:srgbClr val="00205B"/>
                          </a:solidFill>
                          <a:effectLst/>
                        </a:rPr>
                        <a:t>     A machine gun or sub-machine gun.</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3836990624"/>
                  </a:ext>
                </a:extLst>
              </a:tr>
              <a:tr h="0">
                <a:tc>
                  <a:txBody>
                    <a:bodyPr/>
                    <a:lstStyle/>
                    <a:p>
                      <a:pPr algn="just"/>
                      <a:r>
                        <a:rPr lang="en-SG" sz="1600" dirty="0">
                          <a:solidFill>
                            <a:srgbClr val="00205B"/>
                          </a:solidFill>
                          <a:effectLst/>
                        </a:rPr>
                        <a:t>     A self-loading rifle or shotgun.</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3045463787"/>
                  </a:ext>
                </a:extLst>
              </a:tr>
              <a:tr h="0">
                <a:tc>
                  <a:txBody>
                    <a:bodyPr/>
                    <a:lstStyle/>
                    <a:p>
                      <a:pPr algn="just"/>
                      <a:r>
                        <a:rPr lang="en-SG" sz="1600" dirty="0">
                          <a:solidFill>
                            <a:srgbClr val="00205B"/>
                          </a:solidFill>
                          <a:effectLst/>
                        </a:rPr>
                        <a:t>     A paint-pellet gun or paintball marker.</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402377605"/>
                  </a:ext>
                </a:extLst>
              </a:tr>
              <a:tr h="0">
                <a:tc>
                  <a:txBody>
                    <a:bodyPr/>
                    <a:lstStyle/>
                    <a:p>
                      <a:pPr algn="just"/>
                      <a:r>
                        <a:rPr lang="en-SG" sz="1600" dirty="0">
                          <a:solidFill>
                            <a:srgbClr val="00205B"/>
                          </a:solidFill>
                          <a:effectLst/>
                        </a:rPr>
                        <a:t>     An airgun.</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793694589"/>
                  </a:ext>
                </a:extLst>
              </a:tr>
              <a:tr h="0">
                <a:tc>
                  <a:txBody>
                    <a:bodyPr/>
                    <a:lstStyle/>
                    <a:p>
                      <a:pPr algn="just"/>
                      <a:r>
                        <a:rPr lang="en-SG" sz="1600" dirty="0">
                          <a:solidFill>
                            <a:srgbClr val="00205B"/>
                          </a:solidFill>
                          <a:effectLst/>
                        </a:rPr>
                        <a:t>     A starting pistol the purpose of which is for use in the starting of racing events in sporting competitions.</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88906363"/>
                  </a:ext>
                </a:extLst>
              </a:tr>
            </a:tbl>
          </a:graphicData>
        </a:graphic>
      </p:graphicFrame>
    </p:spTree>
    <p:extLst>
      <p:ext uri="{BB962C8B-B14F-4D97-AF65-F5344CB8AC3E}">
        <p14:creationId xmlns:p14="http://schemas.microsoft.com/office/powerpoint/2010/main" val="253431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317242" y="133019"/>
            <a:ext cx="9936000" cy="587613"/>
          </a:xfrm>
        </p:spPr>
        <p:txBody>
          <a:bodyPr/>
          <a:lstStyle/>
          <a:p>
            <a:r>
              <a:rPr lang="en-US" dirty="0"/>
              <a:t>Definition of “major part of a gun” under GEWCA</a:t>
            </a:r>
            <a:endParaRPr lang="en-SG" dirty="0"/>
          </a:p>
        </p:txBody>
      </p:sp>
      <p:sp>
        <p:nvSpPr>
          <p:cNvPr id="11" name="TextBox 10">
            <a:extLst>
              <a:ext uri="{FF2B5EF4-FFF2-40B4-BE49-F238E27FC236}">
                <a16:creationId xmlns:a16="http://schemas.microsoft.com/office/drawing/2014/main" id="{DFB3259D-A6F6-4B22-AC0E-B3EA9FD44CAF}"/>
              </a:ext>
            </a:extLst>
          </p:cNvPr>
          <p:cNvSpPr txBox="1"/>
          <p:nvPr/>
        </p:nvSpPr>
        <p:spPr>
          <a:xfrm>
            <a:off x="1447113" y="851955"/>
            <a:ext cx="9936000" cy="1938992"/>
          </a:xfrm>
          <a:prstGeom prst="rect">
            <a:avLst/>
          </a:prstGeom>
          <a:noFill/>
        </p:spPr>
        <p:txBody>
          <a:bodyPr wrap="square">
            <a:spAutoFit/>
          </a:bodyPr>
          <a:lstStyle/>
          <a:p>
            <a:r>
              <a:rPr lang="en-US" sz="2000" dirty="0">
                <a:solidFill>
                  <a:srgbClr val="00205B"/>
                </a:solidFill>
              </a:rPr>
              <a:t>“major part of a gun” means any component —</a:t>
            </a:r>
          </a:p>
          <a:p>
            <a:pPr marL="444500" lvl="2" indent="-357188"/>
            <a:r>
              <a:rPr lang="en-US" sz="2000" dirty="0">
                <a:solidFill>
                  <a:srgbClr val="00205B"/>
                </a:solidFill>
              </a:rPr>
              <a:t>(a)	that, of itself, is essential to the discharge of any shot, bullet, missile, or other projectile from the gun;</a:t>
            </a:r>
          </a:p>
          <a:p>
            <a:pPr marL="444500" lvl="2" indent="-357188">
              <a:buAutoNum type="alphaLcParenBoth" startAt="2"/>
            </a:pPr>
            <a:r>
              <a:rPr lang="en-US" sz="2000" dirty="0">
                <a:solidFill>
                  <a:srgbClr val="00205B"/>
                </a:solidFill>
              </a:rPr>
              <a:t>that is exclusively designed to be, or is intended to be, an integral part of the gun, without which the gun would be considered inoperable or incomplete; or</a:t>
            </a:r>
          </a:p>
          <a:p>
            <a:pPr marL="444500" lvl="2" indent="-357188">
              <a:buAutoNum type="alphaLcParenBoth" startAt="2"/>
            </a:pPr>
            <a:r>
              <a:rPr lang="en-US" sz="2000" dirty="0">
                <a:solidFill>
                  <a:srgbClr val="00205B"/>
                </a:solidFill>
              </a:rPr>
              <a:t>that feeds or contributes to feeding ammunition to the gun.</a:t>
            </a:r>
          </a:p>
        </p:txBody>
      </p:sp>
      <p:graphicFrame>
        <p:nvGraphicFramePr>
          <p:cNvPr id="12" name="Table 11">
            <a:extLst>
              <a:ext uri="{FF2B5EF4-FFF2-40B4-BE49-F238E27FC236}">
                <a16:creationId xmlns:a16="http://schemas.microsoft.com/office/drawing/2014/main" id="{304DD568-5A0C-444E-CA25-26FD1298FD72}"/>
              </a:ext>
            </a:extLst>
          </p:cNvPr>
          <p:cNvGraphicFramePr>
            <a:graphicFrameLocks noGrp="1"/>
          </p:cNvGraphicFramePr>
          <p:nvPr/>
        </p:nvGraphicFramePr>
        <p:xfrm>
          <a:off x="2902301" y="3053593"/>
          <a:ext cx="6387398" cy="3263900"/>
        </p:xfrm>
        <a:graphic>
          <a:graphicData uri="http://schemas.openxmlformats.org/drawingml/2006/table">
            <a:tbl>
              <a:tblPr firstRow="1" firstCol="1" lastRow="1" lastCol="1" bandRow="1">
                <a:tableStyleId>{5940675A-B579-460E-94D1-54222C63F5DA}</a:tableStyleId>
              </a:tblPr>
              <a:tblGrid>
                <a:gridCol w="6387398">
                  <a:extLst>
                    <a:ext uri="{9D8B030D-6E8A-4147-A177-3AD203B41FA5}">
                      <a16:colId xmlns:a16="http://schemas.microsoft.com/office/drawing/2014/main" val="1250816202"/>
                    </a:ext>
                  </a:extLst>
                </a:gridCol>
              </a:tblGrid>
              <a:tr h="281513">
                <a:tc>
                  <a:txBody>
                    <a:bodyPr/>
                    <a:lstStyle/>
                    <a:p>
                      <a:pPr algn="ctr"/>
                      <a:r>
                        <a:rPr lang="en-SG" sz="1600" dirty="0">
                          <a:solidFill>
                            <a:schemeClr val="bg1"/>
                          </a:solidFill>
                          <a:effectLst/>
                        </a:rPr>
                        <a:t>Examples</a:t>
                      </a:r>
                      <a:endParaRPr lang="en-SG" sz="2000" dirty="0">
                        <a:solidFill>
                          <a:schemeClr val="bg1"/>
                        </a:solidFill>
                        <a:effectLst/>
                        <a:latin typeface="Times New Roman" panose="02020603050405020304" pitchFamily="18" charset="0"/>
                        <a:ea typeface="Times New Roman" panose="02020603050405020304" pitchFamily="18" charset="0"/>
                      </a:endParaRPr>
                    </a:p>
                  </a:txBody>
                  <a:tcPr marL="41275" marR="41275" marT="41275" marB="41275">
                    <a:solidFill>
                      <a:srgbClr val="00205B"/>
                    </a:solidFill>
                  </a:tcPr>
                </a:tc>
                <a:extLst>
                  <a:ext uri="{0D108BD9-81ED-4DB2-BD59-A6C34878D82A}">
                    <a16:rowId xmlns:a16="http://schemas.microsoft.com/office/drawing/2014/main" val="2174074443"/>
                  </a:ext>
                </a:extLst>
              </a:tr>
              <a:tr h="281513">
                <a:tc>
                  <a:txBody>
                    <a:bodyPr/>
                    <a:lstStyle/>
                    <a:p>
                      <a:r>
                        <a:rPr lang="en-SG" sz="1600">
                          <a:solidFill>
                            <a:srgbClr val="00205B"/>
                          </a:solidFill>
                          <a:effectLst/>
                        </a:rPr>
                        <a:t>     A gas piston, friction ring, action bar, breech bolt or breech block.</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788410651"/>
                  </a:ext>
                </a:extLst>
              </a:tr>
              <a:tr h="281513">
                <a:tc>
                  <a:txBody>
                    <a:bodyPr/>
                    <a:lstStyle/>
                    <a:p>
                      <a:r>
                        <a:rPr lang="en-SG" sz="1600">
                          <a:solidFill>
                            <a:srgbClr val="00205B"/>
                          </a:solidFill>
                          <a:effectLst/>
                        </a:rPr>
                        <a:t>     A firearm barrel.</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455270895"/>
                  </a:ext>
                </a:extLst>
              </a:tr>
              <a:tr h="281513">
                <a:tc>
                  <a:txBody>
                    <a:bodyPr/>
                    <a:lstStyle/>
                    <a:p>
                      <a:r>
                        <a:rPr lang="en-SG" sz="1600" dirty="0">
                          <a:solidFill>
                            <a:srgbClr val="00205B"/>
                          </a:solidFill>
                          <a:effectLst/>
                        </a:rPr>
                        <a:t>     A trigger or firing mechanism.</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049810239"/>
                  </a:ext>
                </a:extLst>
              </a:tr>
              <a:tr h="281513">
                <a:tc>
                  <a:txBody>
                    <a:bodyPr/>
                    <a:lstStyle/>
                    <a:p>
                      <a:r>
                        <a:rPr lang="en-SG" sz="1600">
                          <a:solidFill>
                            <a:srgbClr val="00205B"/>
                          </a:solidFill>
                          <a:effectLst/>
                        </a:rPr>
                        <a:t>     A frame or receiver.</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1551786433"/>
                  </a:ext>
                </a:extLst>
              </a:tr>
              <a:tr h="281513">
                <a:tc>
                  <a:txBody>
                    <a:bodyPr/>
                    <a:lstStyle/>
                    <a:p>
                      <a:r>
                        <a:rPr lang="en-SG" sz="1600">
                          <a:solidFill>
                            <a:srgbClr val="00205B"/>
                          </a:solidFill>
                          <a:effectLst/>
                        </a:rPr>
                        <a:t>     A slide.</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129078536"/>
                  </a:ext>
                </a:extLst>
              </a:tr>
              <a:tr h="281513">
                <a:tc>
                  <a:txBody>
                    <a:bodyPr/>
                    <a:lstStyle/>
                    <a:p>
                      <a:r>
                        <a:rPr lang="en-SG" sz="1600">
                          <a:solidFill>
                            <a:srgbClr val="00205B"/>
                          </a:solidFill>
                          <a:effectLst/>
                        </a:rPr>
                        <a:t>     An upper or a lower receiver.</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628022242"/>
                  </a:ext>
                </a:extLst>
              </a:tr>
              <a:tr h="281513">
                <a:tc>
                  <a:txBody>
                    <a:bodyPr/>
                    <a:lstStyle/>
                    <a:p>
                      <a:r>
                        <a:rPr lang="en-SG" sz="1600">
                          <a:solidFill>
                            <a:srgbClr val="00205B"/>
                          </a:solidFill>
                          <a:effectLst/>
                        </a:rPr>
                        <a:t>     A revolving cylinder.</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4278239435"/>
                  </a:ext>
                </a:extLst>
              </a:tr>
              <a:tr h="281513">
                <a:tc>
                  <a:txBody>
                    <a:bodyPr/>
                    <a:lstStyle/>
                    <a:p>
                      <a:r>
                        <a:rPr lang="en-SG" sz="1600">
                          <a:solidFill>
                            <a:srgbClr val="00205B"/>
                          </a:solidFill>
                          <a:effectLst/>
                        </a:rPr>
                        <a:t>     A bolt carrier.</a:t>
                      </a:r>
                      <a:endParaRPr lang="en-SG" sz="20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361000016"/>
                  </a:ext>
                </a:extLst>
              </a:tr>
              <a:tr h="281513">
                <a:tc>
                  <a:txBody>
                    <a:bodyPr/>
                    <a:lstStyle/>
                    <a:p>
                      <a:r>
                        <a:rPr lang="en-SG" sz="1600" dirty="0">
                          <a:solidFill>
                            <a:srgbClr val="00205B"/>
                          </a:solidFill>
                          <a:effectLst/>
                        </a:rPr>
                        <a:t>     An adjustable, detachable or folding stock.</a:t>
                      </a:r>
                      <a:endParaRPr lang="en-SG" sz="20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954042224"/>
                  </a:ext>
                </a:extLst>
              </a:tr>
            </a:tbl>
          </a:graphicData>
        </a:graphic>
      </p:graphicFrame>
    </p:spTree>
    <p:extLst>
      <p:ext uri="{BB962C8B-B14F-4D97-AF65-F5344CB8AC3E}">
        <p14:creationId xmlns:p14="http://schemas.microsoft.com/office/powerpoint/2010/main" val="26034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317242" y="109648"/>
            <a:ext cx="9936000" cy="587613"/>
          </a:xfrm>
        </p:spPr>
        <p:txBody>
          <a:bodyPr/>
          <a:lstStyle/>
          <a:p>
            <a:r>
              <a:rPr lang="en-US" dirty="0"/>
              <a:t>Definition of “gun accessory” under GEWCA</a:t>
            </a:r>
            <a:endParaRPr lang="en-SG" dirty="0"/>
          </a:p>
        </p:txBody>
      </p:sp>
      <p:sp>
        <p:nvSpPr>
          <p:cNvPr id="14" name="TextBox 13">
            <a:extLst>
              <a:ext uri="{FF2B5EF4-FFF2-40B4-BE49-F238E27FC236}">
                <a16:creationId xmlns:a16="http://schemas.microsoft.com/office/drawing/2014/main" id="{7D7BEE1E-B4FF-EC76-42F2-7461C7842EE9}"/>
              </a:ext>
            </a:extLst>
          </p:cNvPr>
          <p:cNvSpPr txBox="1"/>
          <p:nvPr/>
        </p:nvSpPr>
        <p:spPr>
          <a:xfrm>
            <a:off x="1642342" y="836204"/>
            <a:ext cx="10026503" cy="5324535"/>
          </a:xfrm>
          <a:prstGeom prst="rect">
            <a:avLst/>
          </a:prstGeom>
          <a:noFill/>
        </p:spPr>
        <p:txBody>
          <a:bodyPr wrap="square">
            <a:spAutoFit/>
          </a:bodyPr>
          <a:lstStyle/>
          <a:p>
            <a:r>
              <a:rPr lang="en-US" sz="2000" dirty="0">
                <a:solidFill>
                  <a:srgbClr val="00205B"/>
                </a:solidFill>
              </a:rPr>
              <a:t>“gun accessory” means any object or thing that —</a:t>
            </a:r>
          </a:p>
          <a:p>
            <a:pPr lvl="1"/>
            <a:r>
              <a:rPr lang="en-US" sz="2000" dirty="0">
                <a:solidFill>
                  <a:srgbClr val="00205B"/>
                </a:solidFill>
              </a:rPr>
              <a:t>(a)	is not a major part of a gun;</a:t>
            </a:r>
          </a:p>
          <a:p>
            <a:pPr lvl="1"/>
            <a:r>
              <a:rPr lang="en-US" sz="2000" dirty="0">
                <a:solidFill>
                  <a:srgbClr val="00205B"/>
                </a:solidFill>
              </a:rPr>
              <a:t>(b)	is not a weapon;</a:t>
            </a:r>
          </a:p>
          <a:p>
            <a:pPr lvl="1"/>
            <a:r>
              <a:rPr lang="en-US" sz="2000" dirty="0">
                <a:solidFill>
                  <a:srgbClr val="00205B"/>
                </a:solidFill>
              </a:rPr>
              <a:t>(c)	is designed to be fitted to, or adapted to fit, a gun; and</a:t>
            </a:r>
          </a:p>
          <a:p>
            <a:pPr lvl="1"/>
            <a:r>
              <a:rPr lang="en-US" sz="2000" dirty="0">
                <a:solidFill>
                  <a:srgbClr val="00205B"/>
                </a:solidFill>
              </a:rPr>
              <a:t>(d)	whether or not complete, damaged, temporarily or permanently inoperable, or unfinished, can be fitted to, or adapted to fit, is —</a:t>
            </a:r>
          </a:p>
          <a:p>
            <a:pPr lvl="2"/>
            <a:r>
              <a:rPr lang="en-US" sz="2000" dirty="0">
                <a:solidFill>
                  <a:srgbClr val="00205B"/>
                </a:solidFill>
              </a:rPr>
              <a:t>(</a:t>
            </a:r>
            <a:r>
              <a:rPr lang="en-US" sz="2000" dirty="0" err="1">
                <a:solidFill>
                  <a:srgbClr val="00205B"/>
                </a:solidFill>
              </a:rPr>
              <a:t>i</a:t>
            </a:r>
            <a:r>
              <a:rPr lang="en-US" sz="2000" dirty="0">
                <a:solidFill>
                  <a:srgbClr val="00205B"/>
                </a:solidFill>
              </a:rPr>
              <a:t>)	a magazine adapter;</a:t>
            </a:r>
          </a:p>
          <a:p>
            <a:pPr lvl="2"/>
            <a:r>
              <a:rPr lang="en-US" sz="2000" dirty="0">
                <a:solidFill>
                  <a:srgbClr val="00205B"/>
                </a:solidFill>
              </a:rPr>
              <a:t>(ii)	a flash suppressor;</a:t>
            </a:r>
          </a:p>
          <a:p>
            <a:pPr lvl="2"/>
            <a:r>
              <a:rPr lang="en-US" sz="2000" dirty="0">
                <a:solidFill>
                  <a:srgbClr val="00205B"/>
                </a:solidFill>
              </a:rPr>
              <a:t>(iii)	a silencer, sound moderator, sound suppressor or any other device designed to reduce, or capable of reducing, the noise of discharge of the gun;</a:t>
            </a:r>
          </a:p>
          <a:p>
            <a:pPr lvl="2"/>
            <a:r>
              <a:rPr lang="en-US" sz="2000" dirty="0">
                <a:solidFill>
                  <a:srgbClr val="00205B"/>
                </a:solidFill>
              </a:rPr>
              <a:t>(iv)	a mechanism or other device designed to modify, or capable of converting, a gun to give it any of the following capabilities:</a:t>
            </a:r>
          </a:p>
          <a:p>
            <a:pPr lvl="3"/>
            <a:r>
              <a:rPr lang="en-US" sz="2000" dirty="0">
                <a:solidFill>
                  <a:srgbClr val="00205B"/>
                </a:solidFill>
              </a:rPr>
              <a:t>(A)	burst fire;</a:t>
            </a:r>
          </a:p>
          <a:p>
            <a:pPr lvl="3"/>
            <a:r>
              <a:rPr lang="en-US" sz="2000" dirty="0">
                <a:solidFill>
                  <a:srgbClr val="00205B"/>
                </a:solidFill>
              </a:rPr>
              <a:t>(B)	semi-automatic operation;</a:t>
            </a:r>
          </a:p>
          <a:p>
            <a:pPr lvl="3"/>
            <a:r>
              <a:rPr lang="en-US" sz="2000" dirty="0">
                <a:solidFill>
                  <a:srgbClr val="00205B"/>
                </a:solidFill>
              </a:rPr>
              <a:t>(C)	fully automatic operation; or</a:t>
            </a:r>
          </a:p>
          <a:p>
            <a:pPr lvl="2"/>
            <a:r>
              <a:rPr lang="en-US" sz="2000" dirty="0">
                <a:solidFill>
                  <a:srgbClr val="00205B"/>
                </a:solidFill>
              </a:rPr>
              <a:t>(v)	any other mechanism or device that is prescribed (by description, model or otherwise) for the purposes of this definition;</a:t>
            </a:r>
          </a:p>
        </p:txBody>
      </p:sp>
    </p:spTree>
    <p:extLst>
      <p:ext uri="{BB962C8B-B14F-4D97-AF65-F5344CB8AC3E}">
        <p14:creationId xmlns:p14="http://schemas.microsoft.com/office/powerpoint/2010/main" val="283190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9BEFFD-A44C-8DEC-D37B-6CE62162B434}"/>
              </a:ext>
            </a:extLst>
          </p:cNvPr>
          <p:cNvSpPr>
            <a:spLocks noGrp="1"/>
          </p:cNvSpPr>
          <p:nvPr>
            <p:ph type="body" sz="quarter" idx="12"/>
          </p:nvPr>
        </p:nvSpPr>
        <p:spPr>
          <a:xfrm>
            <a:off x="1627108" y="1315092"/>
            <a:ext cx="9936000" cy="5047608"/>
          </a:xfrm>
        </p:spPr>
        <p:txBody>
          <a:bodyPr/>
          <a:lstStyle/>
          <a:p>
            <a:r>
              <a:rPr lang="en-US" sz="2000" dirty="0">
                <a:solidFill>
                  <a:srgbClr val="00205B"/>
                </a:solidFill>
                <a:latin typeface="Arial" panose="020B0604020202020204" pitchFamily="34" charset="0"/>
                <a:cs typeface="Arial" panose="020B0604020202020204" pitchFamily="34" charset="0"/>
              </a:rPr>
              <a:t>Today, a person could potentially manufacture a gun using a 3D printer and a gun blueprint extracted from the Internet. For example, in 2019, a shooter in Germany had 3D-printed gun parts for an attack</a:t>
            </a:r>
          </a:p>
          <a:p>
            <a:r>
              <a:rPr lang="en-US" dirty="0"/>
              <a:t>Under GEWCA, to mitigate the threat posed by </a:t>
            </a:r>
            <a:r>
              <a:rPr lang="en-US" dirty="0" err="1"/>
              <a:t>unauthorised</a:t>
            </a:r>
            <a:r>
              <a:rPr lang="en-US" dirty="0"/>
              <a:t> 3D-printing of guns, A person commits an offence if —</a:t>
            </a:r>
          </a:p>
          <a:p>
            <a:pPr marL="363537" lvl="1" indent="0">
              <a:buNone/>
            </a:pPr>
            <a:r>
              <a:rPr lang="en-US" dirty="0"/>
              <a:t>(a) the person possesses a digital blueprint for the manufacture of a gun or a major part of a gun on a 3D printer or on an electronic milling machine; and</a:t>
            </a:r>
          </a:p>
          <a:p>
            <a:pPr marL="363537" lvl="1" indent="0">
              <a:buNone/>
            </a:pPr>
            <a:r>
              <a:rPr lang="en-US" dirty="0"/>
              <a:t>(b) the person is not one of the following:</a:t>
            </a:r>
          </a:p>
          <a:p>
            <a:pPr marL="631825" lvl="2" indent="0">
              <a:buNone/>
            </a:pPr>
            <a:r>
              <a:rPr lang="en-US" sz="1800" dirty="0"/>
              <a:t>(</a:t>
            </a:r>
            <a:r>
              <a:rPr lang="en-US" sz="1800" dirty="0" err="1"/>
              <a:t>i</a:t>
            </a:r>
            <a:r>
              <a:rPr lang="en-US" sz="1800" dirty="0"/>
              <a:t>)	a person granted a </a:t>
            </a:r>
            <a:r>
              <a:rPr lang="en-US" sz="1800" dirty="0" err="1"/>
              <a:t>licence</a:t>
            </a:r>
            <a:r>
              <a:rPr lang="en-US" sz="1800" dirty="0"/>
              <a:t> to manufacture the gun or major part of a gun using a 3D printer or on an electronic milling machine;</a:t>
            </a:r>
          </a:p>
          <a:p>
            <a:pPr marL="631825" lvl="2" indent="0">
              <a:buNone/>
            </a:pPr>
            <a:r>
              <a:rPr lang="en-US" sz="1800" dirty="0"/>
              <a:t>(ii)	a person exempt from this section under section 87, 88 or 89 in relation to that manufacture of the gun or major part of a gun.</a:t>
            </a:r>
          </a:p>
          <a:p>
            <a:endParaRPr lang="en-SG" dirty="0"/>
          </a:p>
        </p:txBody>
      </p:sp>
      <p:sp>
        <p:nvSpPr>
          <p:cNvPr id="3" name="Title 2">
            <a:extLst>
              <a:ext uri="{FF2B5EF4-FFF2-40B4-BE49-F238E27FC236}">
                <a16:creationId xmlns:a16="http://schemas.microsoft.com/office/drawing/2014/main" id="{53BC39D4-1453-56A9-2C0C-725A1326D294}"/>
              </a:ext>
            </a:extLst>
          </p:cNvPr>
          <p:cNvSpPr>
            <a:spLocks noGrp="1"/>
          </p:cNvSpPr>
          <p:nvPr>
            <p:ph type="title"/>
          </p:nvPr>
        </p:nvSpPr>
        <p:spPr>
          <a:xfrm>
            <a:off x="1384975" y="201493"/>
            <a:ext cx="9936000" cy="587613"/>
          </a:xfrm>
        </p:spPr>
        <p:txBody>
          <a:bodyPr/>
          <a:lstStyle/>
          <a:p>
            <a:r>
              <a:rPr lang="en-US" dirty="0" err="1"/>
              <a:t>Criminalise</a:t>
            </a:r>
            <a:r>
              <a:rPr lang="en-US" dirty="0"/>
              <a:t> </a:t>
            </a:r>
            <a:r>
              <a:rPr lang="en-US" dirty="0" err="1"/>
              <a:t>unauthorised</a:t>
            </a:r>
            <a:r>
              <a:rPr lang="en-US" dirty="0"/>
              <a:t> possession of 3D blueprint for manufacture of guns</a:t>
            </a:r>
            <a:endParaRPr lang="en-SG" dirty="0"/>
          </a:p>
        </p:txBody>
      </p:sp>
      <p:sp>
        <p:nvSpPr>
          <p:cNvPr id="5" name="TextBox 4">
            <a:extLst>
              <a:ext uri="{FF2B5EF4-FFF2-40B4-BE49-F238E27FC236}">
                <a16:creationId xmlns:a16="http://schemas.microsoft.com/office/drawing/2014/main" id="{22596B12-3010-7EB8-E3FC-DE38E68BF049}"/>
              </a:ext>
            </a:extLst>
          </p:cNvPr>
          <p:cNvSpPr txBox="1"/>
          <p:nvPr/>
        </p:nvSpPr>
        <p:spPr>
          <a:xfrm>
            <a:off x="1772156" y="5732756"/>
            <a:ext cx="6102848" cy="738664"/>
          </a:xfrm>
          <a:prstGeom prst="rect">
            <a:avLst/>
          </a:prstGeom>
          <a:noFill/>
        </p:spPr>
        <p:txBody>
          <a:bodyPr wrap="square">
            <a:spAutoFit/>
          </a:bodyPr>
          <a:lstStyle/>
          <a:p>
            <a:pPr>
              <a:defRPr/>
            </a:pPr>
            <a:r>
              <a:rPr kumimoji="0" lang="en-US" sz="1400" i="1"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Section 87 - General exemption for law enforcement, </a:t>
            </a:r>
            <a:r>
              <a:rPr kumimoji="0" lang="en-US" sz="1400" i="1" u="none" strike="noStrike" kern="1200" cap="none" spc="0" normalizeH="0" baseline="0" noProof="0" dirty="0" err="1">
                <a:ln>
                  <a:noFill/>
                </a:ln>
                <a:solidFill>
                  <a:srgbClr val="002060"/>
                </a:solidFill>
                <a:effectLst/>
                <a:uLnTx/>
                <a:uFillTx/>
                <a:ea typeface="Calibri" panose="020F0502020204030204" pitchFamily="34" charset="0"/>
                <a:cs typeface="Calibri" panose="020F0502020204030204" pitchFamily="34" charset="0"/>
              </a:rPr>
              <a:t>etc</a:t>
            </a:r>
            <a:r>
              <a:rPr kumimoji="0" lang="en-US" sz="1400" i="1"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 </a:t>
            </a:r>
          </a:p>
          <a:p>
            <a:pPr>
              <a:defRPr/>
            </a:pPr>
            <a:r>
              <a:rPr lang="en-US" sz="1400" i="1" dirty="0">
                <a:solidFill>
                  <a:srgbClr val="002060"/>
                </a:solidFill>
                <a:ea typeface="Calibri" panose="020F0502020204030204" pitchFamily="34" charset="0"/>
                <a:cs typeface="Calibri" panose="020F0502020204030204" pitchFamily="34" charset="0"/>
              </a:rPr>
              <a:t>Section 88 - Exemption for </a:t>
            </a:r>
            <a:r>
              <a:rPr lang="en-US" sz="1400" i="1" dirty="0" err="1">
                <a:solidFill>
                  <a:srgbClr val="002060"/>
                </a:solidFill>
                <a:ea typeface="Calibri" panose="020F0502020204030204" pitchFamily="34" charset="0"/>
                <a:cs typeface="Calibri" panose="020F0502020204030204" pitchFamily="34" charset="0"/>
              </a:rPr>
              <a:t>defence</a:t>
            </a:r>
            <a:r>
              <a:rPr lang="en-US" sz="1400" i="1" dirty="0">
                <a:solidFill>
                  <a:srgbClr val="002060"/>
                </a:solidFill>
                <a:ea typeface="Calibri" panose="020F0502020204030204" pitchFamily="34" charset="0"/>
                <a:cs typeface="Calibri" panose="020F0502020204030204" pitchFamily="34" charset="0"/>
              </a:rPr>
              <a:t> purposes</a:t>
            </a:r>
          </a:p>
          <a:p>
            <a:pPr>
              <a:defRPr/>
            </a:pPr>
            <a:r>
              <a:rPr kumimoji="0" lang="en-US" sz="1400" i="1"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Section 89 - Administrative exemption</a:t>
            </a:r>
          </a:p>
        </p:txBody>
      </p:sp>
    </p:spTree>
    <p:extLst>
      <p:ext uri="{BB962C8B-B14F-4D97-AF65-F5344CB8AC3E}">
        <p14:creationId xmlns:p14="http://schemas.microsoft.com/office/powerpoint/2010/main" val="373662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44E76-9A70-7A22-5D6C-8A17BD2D63C2}"/>
              </a:ext>
            </a:extLst>
          </p:cNvPr>
          <p:cNvSpPr>
            <a:spLocks noGrp="1"/>
          </p:cNvSpPr>
          <p:nvPr>
            <p:ph type="title"/>
          </p:nvPr>
        </p:nvSpPr>
        <p:spPr>
          <a:xfrm>
            <a:off x="1126671" y="2480406"/>
            <a:ext cx="11062623" cy="1160918"/>
          </a:xfrm>
        </p:spPr>
        <p:txBody>
          <a:bodyPr/>
          <a:lstStyle/>
          <a:p>
            <a:r>
              <a:rPr lang="en-US" dirty="0"/>
              <a:t>GEWCA R</a:t>
            </a:r>
            <a:r>
              <a:rPr lang="en-US" sz="3600" dirty="0"/>
              <a:t>egulatory Regime for </a:t>
            </a:r>
            <a:r>
              <a:rPr lang="en-US" sz="3600" u="sng" dirty="0"/>
              <a:t>Explosives </a:t>
            </a:r>
          </a:p>
        </p:txBody>
      </p:sp>
    </p:spTree>
    <p:extLst>
      <p:ext uri="{BB962C8B-B14F-4D97-AF65-F5344CB8AC3E}">
        <p14:creationId xmlns:p14="http://schemas.microsoft.com/office/powerpoint/2010/main" val="261725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D79EE-7C42-70FE-92D3-3FB70C3CEA02}"/>
              </a:ext>
            </a:extLst>
          </p:cNvPr>
          <p:cNvSpPr>
            <a:spLocks noGrp="1"/>
          </p:cNvSpPr>
          <p:nvPr>
            <p:ph type="body" sz="quarter" idx="12"/>
          </p:nvPr>
        </p:nvSpPr>
        <p:spPr>
          <a:xfrm>
            <a:off x="1622042" y="1056022"/>
            <a:ext cx="10387078" cy="5304300"/>
          </a:xfrm>
        </p:spPr>
        <p:txBody>
          <a:bodyPr/>
          <a:lstStyle/>
          <a:p>
            <a:r>
              <a:rPr lang="en-US" dirty="0" err="1"/>
              <a:t>Desensitised</a:t>
            </a:r>
            <a:r>
              <a:rPr lang="en-US" dirty="0"/>
              <a:t> Explosives (DEs) are explosive substances (in solid or liquid states) which explosive properties have been suppressed by methods such as wetting with water or alcohols, or dilution with other substances</a:t>
            </a:r>
          </a:p>
          <a:p>
            <a:r>
              <a:rPr lang="en-US" dirty="0"/>
              <a:t>According to the United Nations Recommendations on the Transport of Dangerous Goods (UNRTDG), DEs belong to Division 4.1 (solid) or Class 3 Flammable Liquids (liquid).</a:t>
            </a:r>
          </a:p>
          <a:p>
            <a:r>
              <a:rPr lang="en-US" dirty="0"/>
              <a:t>The UNRTDG has a listing of DEs with specific UN numbers (40)</a:t>
            </a:r>
          </a:p>
          <a:p>
            <a:r>
              <a:rPr lang="en-US" dirty="0"/>
              <a:t>M</a:t>
            </a:r>
            <a:r>
              <a:rPr lang="en-US" dirty="0">
                <a:solidFill>
                  <a:srgbClr val="002060"/>
                </a:solidFill>
              </a:rPr>
              <a:t>ost DEs were previously regulated by SCDF as Flammable Materials under the Fire Safety Act </a:t>
            </a:r>
          </a:p>
          <a:p>
            <a:r>
              <a:rPr lang="en-US" u="sng" dirty="0"/>
              <a:t>All DEs are consolidated and regulated as Explosives under the  GEWCA and Police (instead of SCDF) is the Competent Authority (CA)</a:t>
            </a:r>
          </a:p>
          <a:p>
            <a:endParaRPr lang="en-US" dirty="0">
              <a:solidFill>
                <a:srgbClr val="002060"/>
              </a:solidFill>
            </a:endParaRPr>
          </a:p>
          <a:p>
            <a:pPr marL="0" indent="0">
              <a:buNone/>
            </a:pPr>
            <a:r>
              <a:rPr lang="en-US" dirty="0">
                <a:solidFill>
                  <a:srgbClr val="002060"/>
                </a:solidFill>
              </a:rPr>
              <a:t> </a:t>
            </a:r>
          </a:p>
          <a:p>
            <a:pPr marL="0" indent="0">
              <a:buNone/>
            </a:pPr>
            <a:endParaRPr lang="en-SG" dirty="0"/>
          </a:p>
        </p:txBody>
      </p:sp>
      <p:sp>
        <p:nvSpPr>
          <p:cNvPr id="3" name="Title 2">
            <a:extLst>
              <a:ext uri="{FF2B5EF4-FFF2-40B4-BE49-F238E27FC236}">
                <a16:creationId xmlns:a16="http://schemas.microsoft.com/office/drawing/2014/main" id="{99A484E9-B001-E275-8810-25190E41E7B7}"/>
              </a:ext>
            </a:extLst>
          </p:cNvPr>
          <p:cNvSpPr>
            <a:spLocks noGrp="1"/>
          </p:cNvSpPr>
          <p:nvPr>
            <p:ph type="title"/>
          </p:nvPr>
        </p:nvSpPr>
        <p:spPr>
          <a:xfrm>
            <a:off x="1283376" y="203871"/>
            <a:ext cx="9936000" cy="587613"/>
          </a:xfrm>
        </p:spPr>
        <p:txBody>
          <a:bodyPr/>
          <a:lstStyle/>
          <a:p>
            <a:r>
              <a:rPr lang="en-US" sz="3200" dirty="0"/>
              <a:t>GEWCA Regulatory Regime for </a:t>
            </a:r>
            <a:r>
              <a:rPr lang="en-US" sz="3200" u="sng" dirty="0"/>
              <a:t>Explosives </a:t>
            </a:r>
            <a:endParaRPr lang="en-US" sz="3200" dirty="0"/>
          </a:p>
        </p:txBody>
      </p:sp>
    </p:spTree>
    <p:extLst>
      <p:ext uri="{BB962C8B-B14F-4D97-AF65-F5344CB8AC3E}">
        <p14:creationId xmlns:p14="http://schemas.microsoft.com/office/powerpoint/2010/main" val="245862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D79EE-7C42-70FE-92D3-3FB70C3CEA02}"/>
              </a:ext>
            </a:extLst>
          </p:cNvPr>
          <p:cNvSpPr>
            <a:spLocks noGrp="1"/>
          </p:cNvSpPr>
          <p:nvPr>
            <p:ph type="body" sz="quarter" idx="12"/>
          </p:nvPr>
        </p:nvSpPr>
        <p:spPr>
          <a:xfrm>
            <a:off x="1622042" y="876535"/>
            <a:ext cx="10204198" cy="5304300"/>
          </a:xfrm>
        </p:spPr>
        <p:txBody>
          <a:bodyPr/>
          <a:lstStyle/>
          <a:p>
            <a:r>
              <a:rPr lang="en-US" dirty="0"/>
              <a:t>These activities will require licences under GEWCA:</a:t>
            </a:r>
          </a:p>
          <a:p>
            <a:pPr lvl="1"/>
            <a:r>
              <a:rPr lang="en-US" sz="2000" dirty="0"/>
              <a:t>Manufacture</a:t>
            </a:r>
          </a:p>
          <a:p>
            <a:pPr lvl="1"/>
            <a:r>
              <a:rPr lang="en-US" sz="2000" dirty="0"/>
              <a:t>Supply</a:t>
            </a:r>
          </a:p>
          <a:p>
            <a:pPr lvl="1"/>
            <a:r>
              <a:rPr lang="en-US" sz="2000" dirty="0"/>
              <a:t>Possess</a:t>
            </a:r>
          </a:p>
          <a:p>
            <a:pPr lvl="1"/>
            <a:r>
              <a:rPr lang="en-US" sz="2000" dirty="0"/>
              <a:t>Dispose</a:t>
            </a:r>
          </a:p>
          <a:p>
            <a:pPr lvl="1"/>
            <a:r>
              <a:rPr lang="en-US" sz="2000" dirty="0"/>
              <a:t>Store</a:t>
            </a:r>
          </a:p>
          <a:p>
            <a:pPr lvl="1"/>
            <a:r>
              <a:rPr lang="en-US" sz="2000" dirty="0"/>
              <a:t>Repair</a:t>
            </a:r>
          </a:p>
          <a:p>
            <a:pPr lvl="1"/>
            <a:r>
              <a:rPr lang="en-US" sz="2000" dirty="0"/>
              <a:t>Trader (Import/Export)</a:t>
            </a:r>
          </a:p>
          <a:p>
            <a:pPr lvl="1"/>
            <a:r>
              <a:rPr lang="en-US" sz="2000" dirty="0"/>
              <a:t>Transport</a:t>
            </a:r>
          </a:p>
          <a:p>
            <a:pPr lvl="1"/>
            <a:r>
              <a:rPr lang="en-US" sz="2000" dirty="0"/>
              <a:t>User</a:t>
            </a:r>
          </a:p>
          <a:p>
            <a:r>
              <a:rPr lang="en-US" dirty="0"/>
              <a:t>Existing licences issued by SCDF will remain valid (until expiry of the licences issued by SCDF). Thereafter a licence under GEWCA will be required. </a:t>
            </a:r>
          </a:p>
          <a:p>
            <a:r>
              <a:rPr lang="en-US" dirty="0"/>
              <a:t>New application to be submitted via GoBusiness.</a:t>
            </a:r>
          </a:p>
          <a:p>
            <a:pPr marL="0" indent="0">
              <a:buNone/>
            </a:pPr>
            <a:endParaRPr lang="en-US" dirty="0"/>
          </a:p>
          <a:p>
            <a:pPr marL="0" indent="0">
              <a:buNone/>
            </a:pPr>
            <a:endParaRPr lang="en-SG" dirty="0"/>
          </a:p>
        </p:txBody>
      </p:sp>
      <p:sp>
        <p:nvSpPr>
          <p:cNvPr id="3" name="Title 2">
            <a:extLst>
              <a:ext uri="{FF2B5EF4-FFF2-40B4-BE49-F238E27FC236}">
                <a16:creationId xmlns:a16="http://schemas.microsoft.com/office/drawing/2014/main" id="{99A484E9-B001-E275-8810-25190E41E7B7}"/>
              </a:ext>
            </a:extLst>
          </p:cNvPr>
          <p:cNvSpPr>
            <a:spLocks noGrp="1"/>
          </p:cNvSpPr>
          <p:nvPr>
            <p:ph type="title"/>
          </p:nvPr>
        </p:nvSpPr>
        <p:spPr/>
        <p:txBody>
          <a:bodyPr/>
          <a:lstStyle/>
          <a:p>
            <a:r>
              <a:rPr lang="en-US" sz="3200" dirty="0"/>
              <a:t>GEWCA Regulatory Regime for </a:t>
            </a:r>
            <a:r>
              <a:rPr lang="en-US" sz="3200" u="sng" dirty="0"/>
              <a:t>Explosives </a:t>
            </a:r>
            <a:endParaRPr lang="en-US" sz="3200" dirty="0"/>
          </a:p>
        </p:txBody>
      </p:sp>
      <p:sp>
        <p:nvSpPr>
          <p:cNvPr id="4" name="Footer Placeholder 3">
            <a:extLst>
              <a:ext uri="{FF2B5EF4-FFF2-40B4-BE49-F238E27FC236}">
                <a16:creationId xmlns:a16="http://schemas.microsoft.com/office/drawing/2014/main" id="{778B2378-B850-E782-0599-7969033C2CDC}"/>
              </a:ext>
            </a:extLst>
          </p:cNvPr>
          <p:cNvSpPr>
            <a:spLocks noGrp="1"/>
          </p:cNvSpPr>
          <p:nvPr>
            <p:ph type="ftr" sz="quarter" idx="14"/>
          </p:nvPr>
        </p:nvSpPr>
        <p:spPr/>
        <p:txBody>
          <a:bodyPr/>
          <a:lstStyle/>
          <a:p>
            <a:r>
              <a:rPr lang="en-US"/>
              <a:t>Official (Closed) / Non-Sensitive</a:t>
            </a:r>
            <a:endParaRPr lang="en-US" dirty="0"/>
          </a:p>
        </p:txBody>
      </p:sp>
    </p:spTree>
    <p:extLst>
      <p:ext uri="{BB962C8B-B14F-4D97-AF65-F5344CB8AC3E}">
        <p14:creationId xmlns:p14="http://schemas.microsoft.com/office/powerpoint/2010/main" val="338407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B8F7F7-6C80-1827-D10C-D31A5AAF6D50}"/>
              </a:ext>
            </a:extLst>
          </p:cNvPr>
          <p:cNvSpPr>
            <a:spLocks noGrp="1"/>
          </p:cNvSpPr>
          <p:nvPr>
            <p:ph type="body" sz="quarter" idx="12"/>
          </p:nvPr>
        </p:nvSpPr>
        <p:spPr>
          <a:xfrm>
            <a:off x="1846059" y="1060998"/>
            <a:ext cx="9619069" cy="5304300"/>
          </a:xfrm>
        </p:spPr>
        <p:txBody>
          <a:bodyPr/>
          <a:lstStyle/>
          <a:p>
            <a:r>
              <a:rPr lang="en-US" dirty="0">
                <a:latin typeface="+mn-lt"/>
              </a:rPr>
              <a:t>Overview of Regulatory Regime under Guns, Explosives and Weapons Control Act 2021 (GEWCA)</a:t>
            </a:r>
          </a:p>
          <a:p>
            <a:r>
              <a:rPr lang="en-US" dirty="0">
                <a:latin typeface="+mn-lt"/>
              </a:rPr>
              <a:t>GEWCA Regulatory Regime for:-</a:t>
            </a:r>
          </a:p>
          <a:p>
            <a:pPr lvl="1"/>
            <a:r>
              <a:rPr lang="en-US" sz="2000" dirty="0">
                <a:latin typeface="+mn-lt"/>
              </a:rPr>
              <a:t>Guns</a:t>
            </a:r>
          </a:p>
          <a:p>
            <a:pPr lvl="1"/>
            <a:r>
              <a:rPr lang="en-US" sz="2000" dirty="0">
                <a:latin typeface="+mn-lt"/>
              </a:rPr>
              <a:t>Explosives</a:t>
            </a:r>
          </a:p>
          <a:p>
            <a:pPr lvl="1"/>
            <a:r>
              <a:rPr lang="en-US" sz="2000" dirty="0">
                <a:latin typeface="+mn-lt"/>
              </a:rPr>
              <a:t>Weapons</a:t>
            </a:r>
          </a:p>
          <a:p>
            <a:pPr lvl="1"/>
            <a:r>
              <a:rPr lang="en-US" sz="2000" dirty="0">
                <a:latin typeface="+mn-lt"/>
              </a:rPr>
              <a:t>Noxious Substances</a:t>
            </a:r>
          </a:p>
          <a:p>
            <a:r>
              <a:rPr lang="en-US" dirty="0">
                <a:latin typeface="+mn-lt"/>
              </a:rPr>
              <a:t>New Fees / Bundled licences</a:t>
            </a:r>
          </a:p>
          <a:p>
            <a:r>
              <a:rPr lang="en-US" dirty="0">
                <a:latin typeface="+mn-lt"/>
              </a:rPr>
              <a:t>Next Steps</a:t>
            </a:r>
          </a:p>
          <a:p>
            <a:r>
              <a:rPr lang="en-US" dirty="0">
                <a:latin typeface="+mn-lt"/>
              </a:rPr>
              <a:t>FAQ Session</a:t>
            </a:r>
          </a:p>
          <a:p>
            <a:endParaRPr lang="en-US" sz="2400" dirty="0"/>
          </a:p>
          <a:p>
            <a:endParaRPr lang="en-US" sz="2400" dirty="0"/>
          </a:p>
          <a:p>
            <a:endParaRPr lang="en-US" sz="2400" dirty="0"/>
          </a:p>
          <a:p>
            <a:endParaRPr lang="en-US" sz="2400" dirty="0"/>
          </a:p>
          <a:p>
            <a:pPr marL="0" indent="0">
              <a:buNone/>
            </a:pPr>
            <a:endParaRPr lang="en-US" sz="2400" dirty="0"/>
          </a:p>
          <a:p>
            <a:pPr marL="0" indent="0" algn="just">
              <a:buNone/>
            </a:pPr>
            <a:r>
              <a:rPr lang="en-SG" sz="2400" b="1" dirty="0">
                <a:solidFill>
                  <a:srgbClr val="FF0000"/>
                </a:solidFill>
                <a:effectLst/>
                <a:latin typeface="+mn-lt"/>
                <a:ea typeface="Calibri" panose="020F0502020204030204" pitchFamily="34" charset="0"/>
              </a:rPr>
              <a:t>As the policies are still being deliberated/finalised, we would appreciate that the deck of slides and information are </a:t>
            </a:r>
            <a:r>
              <a:rPr lang="en-SG" sz="2400" b="1" u="sng" dirty="0">
                <a:solidFill>
                  <a:srgbClr val="FF0000"/>
                </a:solidFill>
                <a:effectLst/>
                <a:latin typeface="+mn-lt"/>
                <a:ea typeface="Calibri" panose="020F0502020204030204" pitchFamily="34" charset="0"/>
              </a:rPr>
              <a:t>not shared beyond the intended industry stakeholders </a:t>
            </a:r>
            <a:r>
              <a:rPr lang="en-SG" sz="2400" b="1" dirty="0">
                <a:solidFill>
                  <a:srgbClr val="FF0000"/>
                </a:solidFill>
                <a:effectLst/>
                <a:latin typeface="+mn-lt"/>
                <a:ea typeface="Calibri" panose="020F0502020204030204" pitchFamily="34" charset="0"/>
              </a:rPr>
              <a:t>being consulted. </a:t>
            </a:r>
            <a:endParaRPr lang="en-SG" sz="2400" b="1" dirty="0">
              <a:effectLst/>
              <a:latin typeface="+mn-lt"/>
              <a:ea typeface="Calibri" panose="020F0502020204030204" pitchFamily="34" charset="0"/>
            </a:endParaRPr>
          </a:p>
          <a:p>
            <a:pPr marL="160338" indent="0">
              <a:buNone/>
            </a:pPr>
            <a:endParaRPr lang="en-US" dirty="0"/>
          </a:p>
        </p:txBody>
      </p:sp>
      <p:sp>
        <p:nvSpPr>
          <p:cNvPr id="5" name="Title 4">
            <a:extLst>
              <a:ext uri="{FF2B5EF4-FFF2-40B4-BE49-F238E27FC236}">
                <a16:creationId xmlns:a16="http://schemas.microsoft.com/office/drawing/2014/main" id="{29AC6938-88C4-14DB-80BA-E8D8F9E84235}"/>
              </a:ext>
            </a:extLst>
          </p:cNvPr>
          <p:cNvSpPr>
            <a:spLocks noGrp="1"/>
          </p:cNvSpPr>
          <p:nvPr>
            <p:ph type="title"/>
          </p:nvPr>
        </p:nvSpPr>
        <p:spPr/>
        <p:txBody>
          <a:bodyPr/>
          <a:lstStyle/>
          <a:p>
            <a:r>
              <a:rPr lang="en-US" dirty="0"/>
              <a:t>Scope</a:t>
            </a:r>
            <a:endParaRPr lang="en-SG" dirty="0"/>
          </a:p>
        </p:txBody>
      </p:sp>
    </p:spTree>
    <p:extLst>
      <p:ext uri="{BB962C8B-B14F-4D97-AF65-F5344CB8AC3E}">
        <p14:creationId xmlns:p14="http://schemas.microsoft.com/office/powerpoint/2010/main" val="185767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320833" y="174700"/>
            <a:ext cx="9936000" cy="587613"/>
          </a:xfrm>
        </p:spPr>
        <p:txBody>
          <a:bodyPr/>
          <a:lstStyle/>
          <a:p>
            <a:r>
              <a:rPr lang="en-US" dirty="0"/>
              <a:t>Definition of “Explosives” under GEWCA</a:t>
            </a:r>
            <a:endParaRPr lang="en-SG" dirty="0"/>
          </a:p>
        </p:txBody>
      </p:sp>
      <p:sp>
        <p:nvSpPr>
          <p:cNvPr id="14" name="TextBox 13">
            <a:extLst>
              <a:ext uri="{FF2B5EF4-FFF2-40B4-BE49-F238E27FC236}">
                <a16:creationId xmlns:a16="http://schemas.microsoft.com/office/drawing/2014/main" id="{7D7BEE1E-B4FF-EC76-42F2-7461C7842EE9}"/>
              </a:ext>
            </a:extLst>
          </p:cNvPr>
          <p:cNvSpPr txBox="1"/>
          <p:nvPr/>
        </p:nvSpPr>
        <p:spPr>
          <a:xfrm>
            <a:off x="1220789" y="671691"/>
            <a:ext cx="10869612" cy="6186309"/>
          </a:xfrm>
          <a:prstGeom prst="rect">
            <a:avLst/>
          </a:prstGeom>
          <a:noFill/>
        </p:spPr>
        <p:txBody>
          <a:bodyPr wrap="square">
            <a:spAutoFit/>
          </a:bodyPr>
          <a:lstStyle/>
          <a:p>
            <a:r>
              <a:rPr lang="en-US" sz="2000" dirty="0">
                <a:solidFill>
                  <a:srgbClr val="00205B"/>
                </a:solidFill>
              </a:rPr>
              <a:t>Under  Section  4.—(1) </a:t>
            </a:r>
          </a:p>
          <a:p>
            <a:endParaRPr lang="en-US" sz="800" dirty="0">
              <a:solidFill>
                <a:srgbClr val="00205B"/>
              </a:solidFill>
            </a:endParaRPr>
          </a:p>
          <a:p>
            <a:pPr marL="549275" lvl="1" indent="-373063"/>
            <a:r>
              <a:rPr lang="en-US" sz="2000" dirty="0">
                <a:solidFill>
                  <a:srgbClr val="00205B"/>
                </a:solidFill>
              </a:rPr>
              <a:t>“</a:t>
            </a:r>
            <a:r>
              <a:rPr lang="en-US" sz="2000" b="1" dirty="0">
                <a:solidFill>
                  <a:srgbClr val="00205B"/>
                </a:solidFill>
              </a:rPr>
              <a:t>explosive</a:t>
            </a:r>
            <a:r>
              <a:rPr lang="en-US" sz="2000" dirty="0">
                <a:solidFill>
                  <a:srgbClr val="00205B"/>
                </a:solidFill>
              </a:rPr>
              <a:t>” means —</a:t>
            </a:r>
          </a:p>
          <a:p>
            <a:pPr marL="549275" lvl="1" indent="-373063">
              <a:buFont typeface="+mj-lt"/>
              <a:buAutoNum type="alphaLcParenR"/>
            </a:pPr>
            <a:r>
              <a:rPr lang="en-US" sz="2000" dirty="0">
                <a:solidFill>
                  <a:srgbClr val="00205B"/>
                </a:solidFill>
              </a:rPr>
              <a:t>an explosive substance;</a:t>
            </a:r>
          </a:p>
          <a:p>
            <a:pPr marL="549275" lvl="1" indent="-373063">
              <a:buFont typeface="+mj-lt"/>
              <a:buAutoNum type="alphaLcParenR"/>
            </a:pPr>
            <a:r>
              <a:rPr lang="en-US" sz="2000" dirty="0">
                <a:solidFill>
                  <a:srgbClr val="00205B"/>
                </a:solidFill>
              </a:rPr>
              <a:t>ammunition;</a:t>
            </a:r>
          </a:p>
          <a:p>
            <a:pPr marL="549275" lvl="1" indent="-373063">
              <a:buFont typeface="+mj-lt"/>
              <a:buAutoNum type="alphaLcParenR"/>
            </a:pPr>
            <a:r>
              <a:rPr lang="en-US" sz="2000" dirty="0">
                <a:solidFill>
                  <a:srgbClr val="00205B"/>
                </a:solidFill>
              </a:rPr>
              <a:t>a firework or rocket firework;</a:t>
            </a:r>
          </a:p>
          <a:p>
            <a:pPr marL="549275" lvl="1" indent="-373063">
              <a:buFont typeface="+mj-lt"/>
              <a:buAutoNum type="alphaLcParenR"/>
            </a:pPr>
            <a:r>
              <a:rPr lang="en-US" sz="2000" dirty="0">
                <a:solidFill>
                  <a:srgbClr val="00205B"/>
                </a:solidFill>
              </a:rPr>
              <a:t>a sand cracker; or</a:t>
            </a:r>
          </a:p>
          <a:p>
            <a:pPr marL="549275" lvl="1" indent="-373063">
              <a:buFont typeface="+mj-lt"/>
              <a:buAutoNum type="alphaLcParenR"/>
            </a:pPr>
            <a:r>
              <a:rPr lang="en-US" sz="2000" dirty="0">
                <a:solidFill>
                  <a:srgbClr val="00205B"/>
                </a:solidFill>
              </a:rPr>
              <a:t>an explosive device;</a:t>
            </a:r>
          </a:p>
          <a:p>
            <a:endParaRPr lang="en-US" sz="800" dirty="0">
              <a:solidFill>
                <a:srgbClr val="00205B"/>
              </a:solidFill>
            </a:endParaRPr>
          </a:p>
          <a:p>
            <a:r>
              <a:rPr lang="en-US" sz="2000" dirty="0">
                <a:solidFill>
                  <a:srgbClr val="00205B"/>
                </a:solidFill>
              </a:rPr>
              <a:t>“</a:t>
            </a:r>
            <a:r>
              <a:rPr lang="en-US" sz="2000" b="1" dirty="0">
                <a:solidFill>
                  <a:srgbClr val="00205B"/>
                </a:solidFill>
              </a:rPr>
              <a:t>explosive substance</a:t>
            </a:r>
            <a:r>
              <a:rPr lang="en-US" sz="2000" dirty="0">
                <a:solidFill>
                  <a:srgbClr val="00205B"/>
                </a:solidFill>
              </a:rPr>
              <a:t>” means —</a:t>
            </a:r>
          </a:p>
          <a:p>
            <a:r>
              <a:rPr lang="en-US" sz="2000" dirty="0">
                <a:solidFill>
                  <a:srgbClr val="00205B"/>
                </a:solidFill>
              </a:rPr>
              <a:t>a)	gunpowder, </a:t>
            </a:r>
            <a:r>
              <a:rPr lang="en-US" sz="2000" dirty="0" err="1">
                <a:solidFill>
                  <a:srgbClr val="00205B"/>
                </a:solidFill>
              </a:rPr>
              <a:t>nitro-glycerine</a:t>
            </a:r>
            <a:r>
              <a:rPr lang="en-US" sz="2000" dirty="0">
                <a:solidFill>
                  <a:srgbClr val="00205B"/>
                </a:solidFill>
              </a:rPr>
              <a:t>, dynamite, gun‑cotton, blasting powder, fulminate of mercury or of other metals or </a:t>
            </a:r>
            <a:r>
              <a:rPr lang="en-US" sz="2000" dirty="0" err="1">
                <a:solidFill>
                  <a:srgbClr val="00205B"/>
                </a:solidFill>
              </a:rPr>
              <a:t>coloured</a:t>
            </a:r>
            <a:r>
              <a:rPr lang="en-US" sz="2000" dirty="0">
                <a:solidFill>
                  <a:srgbClr val="00205B"/>
                </a:solidFill>
              </a:rPr>
              <a:t> fires, and any adaptation or preparation of anything in this paragraph;</a:t>
            </a:r>
          </a:p>
          <a:p>
            <a:r>
              <a:rPr lang="en-US" sz="2000" dirty="0">
                <a:solidFill>
                  <a:srgbClr val="00205B"/>
                </a:solidFill>
              </a:rPr>
              <a:t>b)	a solid or liquid substance that is manufactured or used with a view to produce a practical effect by explosion or a pyrotechnic effect;</a:t>
            </a:r>
          </a:p>
          <a:p>
            <a:r>
              <a:rPr lang="en-US" sz="2000" dirty="0">
                <a:solidFill>
                  <a:srgbClr val="00205B"/>
                </a:solidFill>
              </a:rPr>
              <a:t>c)	a solid or liquid substance which, if not for it being wetted or otherwise </a:t>
            </a:r>
            <a:r>
              <a:rPr lang="en-US" sz="2000" dirty="0" err="1">
                <a:solidFill>
                  <a:srgbClr val="00205B"/>
                </a:solidFill>
              </a:rPr>
              <a:t>phlegmatised</a:t>
            </a:r>
            <a:r>
              <a:rPr lang="en-US" sz="2000" dirty="0">
                <a:solidFill>
                  <a:srgbClr val="00205B"/>
                </a:solidFill>
              </a:rPr>
              <a:t> to suppress its explosive properties, produces a practical effect by explosion or a pyrotechnic effect; or</a:t>
            </a:r>
          </a:p>
          <a:p>
            <a:r>
              <a:rPr lang="en-US" sz="2000" dirty="0">
                <a:solidFill>
                  <a:srgbClr val="00205B"/>
                </a:solidFill>
              </a:rPr>
              <a:t>d)	any other substance that is prescribed to be an explosive substance for the purposes of this definition;</a:t>
            </a:r>
          </a:p>
          <a:p>
            <a:endParaRPr lang="en-US" sz="2000" dirty="0">
              <a:solidFill>
                <a:srgbClr val="00205B"/>
              </a:solidFill>
            </a:endParaRPr>
          </a:p>
        </p:txBody>
      </p:sp>
    </p:spTree>
    <p:extLst>
      <p:ext uri="{BB962C8B-B14F-4D97-AF65-F5344CB8AC3E}">
        <p14:creationId xmlns:p14="http://schemas.microsoft.com/office/powerpoint/2010/main" val="573562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320833" y="174700"/>
            <a:ext cx="9936000" cy="587613"/>
          </a:xfrm>
        </p:spPr>
        <p:txBody>
          <a:bodyPr/>
          <a:lstStyle/>
          <a:p>
            <a:r>
              <a:rPr lang="en-US" dirty="0"/>
              <a:t>Definition of “Explosives” under GEWCA</a:t>
            </a:r>
            <a:endParaRPr lang="en-SG" dirty="0"/>
          </a:p>
        </p:txBody>
      </p:sp>
      <p:sp>
        <p:nvSpPr>
          <p:cNvPr id="14" name="TextBox 13">
            <a:extLst>
              <a:ext uri="{FF2B5EF4-FFF2-40B4-BE49-F238E27FC236}">
                <a16:creationId xmlns:a16="http://schemas.microsoft.com/office/drawing/2014/main" id="{7D7BEE1E-B4FF-EC76-42F2-7461C7842EE9}"/>
              </a:ext>
            </a:extLst>
          </p:cNvPr>
          <p:cNvSpPr txBox="1"/>
          <p:nvPr/>
        </p:nvSpPr>
        <p:spPr>
          <a:xfrm>
            <a:off x="1187208" y="610136"/>
            <a:ext cx="10557131" cy="6247864"/>
          </a:xfrm>
          <a:prstGeom prst="rect">
            <a:avLst/>
          </a:prstGeom>
          <a:noFill/>
        </p:spPr>
        <p:txBody>
          <a:bodyPr wrap="square">
            <a:spAutoFit/>
          </a:bodyPr>
          <a:lstStyle/>
          <a:p>
            <a:pPr marL="549275" lvl="1" indent="-373063"/>
            <a:r>
              <a:rPr lang="en-US" sz="2000" dirty="0">
                <a:solidFill>
                  <a:srgbClr val="00205B"/>
                </a:solidFill>
              </a:rPr>
              <a:t>“</a:t>
            </a:r>
            <a:r>
              <a:rPr lang="en-US" sz="2000" b="1" dirty="0">
                <a:solidFill>
                  <a:srgbClr val="00205B"/>
                </a:solidFill>
              </a:rPr>
              <a:t>ammunition</a:t>
            </a:r>
            <a:r>
              <a:rPr lang="en-US" sz="2000" dirty="0">
                <a:solidFill>
                  <a:srgbClr val="00205B"/>
                </a:solidFill>
              </a:rPr>
              <a:t>” means —</a:t>
            </a:r>
          </a:p>
          <a:p>
            <a:pPr marL="633412" lvl="1" indent="-457200">
              <a:buFont typeface="+mj-lt"/>
              <a:buAutoNum type="alphaLcParenR"/>
            </a:pPr>
            <a:r>
              <a:rPr lang="en-US" sz="2000" dirty="0">
                <a:solidFill>
                  <a:srgbClr val="00205B"/>
                </a:solidFill>
              </a:rPr>
              <a:t>an article consisting of a cartridge case fitted with a live primer and a projectile;</a:t>
            </a:r>
          </a:p>
          <a:p>
            <a:pPr marL="633412" lvl="1" indent="-457200">
              <a:buFont typeface="+mj-lt"/>
              <a:buAutoNum type="alphaLcParenR"/>
            </a:pPr>
            <a:r>
              <a:rPr lang="en-US" sz="2000" dirty="0">
                <a:solidFill>
                  <a:srgbClr val="00205B"/>
                </a:solidFill>
              </a:rPr>
              <a:t>an article consisting of a cartridge case fitted with a live primer and containing a propelling charge and a projectile; Example A nail gun cartridge.</a:t>
            </a:r>
          </a:p>
          <a:p>
            <a:pPr marL="633412" lvl="1" indent="-457200">
              <a:buFont typeface="+mj-lt"/>
              <a:buAutoNum type="alphaLcParenR"/>
            </a:pPr>
            <a:r>
              <a:rPr lang="en-US" sz="2000" dirty="0">
                <a:solidFill>
                  <a:srgbClr val="00205B"/>
                </a:solidFill>
              </a:rPr>
              <a:t>a live primer, propellant or blank cartridge; or</a:t>
            </a:r>
          </a:p>
          <a:p>
            <a:pPr marL="633412" lvl="1" indent="-457200">
              <a:buFont typeface="+mj-lt"/>
              <a:buAutoNum type="alphaLcParenR"/>
            </a:pPr>
            <a:r>
              <a:rPr lang="en-US" sz="2000" dirty="0">
                <a:solidFill>
                  <a:srgbClr val="00205B"/>
                </a:solidFill>
              </a:rPr>
              <a:t>an object or a thing suitable for use as ammunition in a gun and prescribed for the purposes of this definition, whether or not containing an explosive substance but not containing a noxious substance,</a:t>
            </a:r>
          </a:p>
          <a:p>
            <a:pPr marL="633412" lvl="1" indent="-457200">
              <a:buAutoNum type="alphaLcParenR"/>
            </a:pPr>
            <a:endParaRPr lang="en-US" sz="2000" dirty="0">
              <a:solidFill>
                <a:srgbClr val="00205B"/>
              </a:solidFill>
            </a:endParaRPr>
          </a:p>
          <a:p>
            <a:pPr marL="176212" lvl="1"/>
            <a:r>
              <a:rPr lang="en-US" sz="2000" dirty="0">
                <a:solidFill>
                  <a:srgbClr val="00205B"/>
                </a:solidFill>
              </a:rPr>
              <a:t>but excludes an inert blank cartridge or inert drill round, a snap cap or other item designed to fit in the breech or chamber of a gun for the purpose of preventing damage to a firing pin, and a paintball;</a:t>
            </a:r>
          </a:p>
          <a:p>
            <a:pPr marL="549275" lvl="1" indent="-373063"/>
            <a:endParaRPr lang="en-US" sz="2000" dirty="0">
              <a:solidFill>
                <a:srgbClr val="00205B"/>
              </a:solidFill>
            </a:endParaRPr>
          </a:p>
          <a:p>
            <a:pPr marL="549275" lvl="1" indent="-373063"/>
            <a:r>
              <a:rPr lang="en-US" sz="2000" dirty="0">
                <a:solidFill>
                  <a:srgbClr val="00205B"/>
                </a:solidFill>
              </a:rPr>
              <a:t>“</a:t>
            </a:r>
            <a:r>
              <a:rPr lang="en-US" sz="2000" b="1" dirty="0">
                <a:solidFill>
                  <a:srgbClr val="00205B"/>
                </a:solidFill>
              </a:rPr>
              <a:t>firework</a:t>
            </a:r>
            <a:r>
              <a:rPr lang="en-US" sz="2000" dirty="0">
                <a:solidFill>
                  <a:srgbClr val="00205B"/>
                </a:solidFill>
              </a:rPr>
              <a:t>” means —</a:t>
            </a:r>
          </a:p>
          <a:p>
            <a:pPr marL="633412" lvl="1" indent="-457200">
              <a:buFont typeface="+mj-lt"/>
              <a:buAutoNum type="alphaLcParenR"/>
            </a:pPr>
            <a:r>
              <a:rPr lang="en-US" sz="2000" dirty="0">
                <a:solidFill>
                  <a:srgbClr val="00205B"/>
                </a:solidFill>
              </a:rPr>
              <a:t>an article or a substance, containing one or more explosive substances (with or without other substances) that is designed to entertain people by producing light, sound, gas, smoke, or a combination of them, by means of an exothermic chemical reaction that does not rely on oxygen from external sources to sustain the reaction; or</a:t>
            </a:r>
          </a:p>
          <a:p>
            <a:pPr marL="633412" lvl="1" indent="-457200">
              <a:buFont typeface="+mj-lt"/>
              <a:buAutoNum type="alphaLcParenR"/>
            </a:pPr>
            <a:r>
              <a:rPr lang="en-US" sz="2000" dirty="0">
                <a:solidFill>
                  <a:srgbClr val="00205B"/>
                </a:solidFill>
              </a:rPr>
              <a:t>any other article or a thing prescribed to be a firework;</a:t>
            </a:r>
          </a:p>
          <a:p>
            <a:endParaRPr lang="en-US" sz="2000" dirty="0">
              <a:solidFill>
                <a:srgbClr val="00205B"/>
              </a:solidFill>
            </a:endParaRPr>
          </a:p>
        </p:txBody>
      </p:sp>
    </p:spTree>
    <p:extLst>
      <p:ext uri="{BB962C8B-B14F-4D97-AF65-F5344CB8AC3E}">
        <p14:creationId xmlns:p14="http://schemas.microsoft.com/office/powerpoint/2010/main" val="2650013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252177" y="66980"/>
            <a:ext cx="9936000" cy="587613"/>
          </a:xfrm>
        </p:spPr>
        <p:txBody>
          <a:bodyPr/>
          <a:lstStyle/>
          <a:p>
            <a:r>
              <a:rPr lang="en-US" dirty="0"/>
              <a:t>Definition of “Explosives” under GEWCA</a:t>
            </a:r>
            <a:endParaRPr lang="en-SG" dirty="0"/>
          </a:p>
        </p:txBody>
      </p:sp>
      <p:sp>
        <p:nvSpPr>
          <p:cNvPr id="14" name="TextBox 13">
            <a:extLst>
              <a:ext uri="{FF2B5EF4-FFF2-40B4-BE49-F238E27FC236}">
                <a16:creationId xmlns:a16="http://schemas.microsoft.com/office/drawing/2014/main" id="{7D7BEE1E-B4FF-EC76-42F2-7461C7842EE9}"/>
              </a:ext>
            </a:extLst>
          </p:cNvPr>
          <p:cNvSpPr txBox="1"/>
          <p:nvPr/>
        </p:nvSpPr>
        <p:spPr>
          <a:xfrm>
            <a:off x="1119188" y="612844"/>
            <a:ext cx="11072812" cy="5632311"/>
          </a:xfrm>
          <a:prstGeom prst="rect">
            <a:avLst/>
          </a:prstGeom>
          <a:noFill/>
        </p:spPr>
        <p:txBody>
          <a:bodyPr wrap="square">
            <a:spAutoFit/>
          </a:bodyPr>
          <a:lstStyle/>
          <a:p>
            <a:pPr marL="174625" lvl="1" indent="-174625"/>
            <a:r>
              <a:rPr lang="en-US" sz="2000" dirty="0">
                <a:solidFill>
                  <a:srgbClr val="00205B"/>
                </a:solidFill>
              </a:rPr>
              <a:t>“</a:t>
            </a:r>
            <a:r>
              <a:rPr lang="en-US" sz="2000" b="1" dirty="0">
                <a:solidFill>
                  <a:srgbClr val="00205B"/>
                </a:solidFill>
              </a:rPr>
              <a:t>rocket firework</a:t>
            </a:r>
            <a:r>
              <a:rPr lang="en-US" sz="2000" dirty="0">
                <a:solidFill>
                  <a:srgbClr val="00205B"/>
                </a:solidFill>
              </a:rPr>
              <a:t>” includes any firework which will travel over a distance when activated before it produces a practical effect by explosion or a pyrotechnic effect.</a:t>
            </a:r>
          </a:p>
          <a:p>
            <a:pPr marL="174625" lvl="1" indent="-174625"/>
            <a:endParaRPr lang="en-US" sz="800" dirty="0">
              <a:solidFill>
                <a:srgbClr val="00205B"/>
              </a:solidFill>
            </a:endParaRPr>
          </a:p>
          <a:p>
            <a:pPr marL="174625" lvl="1" indent="-174625"/>
            <a:r>
              <a:rPr lang="en-US" sz="2000" dirty="0">
                <a:solidFill>
                  <a:srgbClr val="00205B"/>
                </a:solidFill>
              </a:rPr>
              <a:t>“</a:t>
            </a:r>
            <a:r>
              <a:rPr lang="en-US" sz="2000" b="1" dirty="0">
                <a:solidFill>
                  <a:srgbClr val="00205B"/>
                </a:solidFill>
              </a:rPr>
              <a:t>sand cracker</a:t>
            </a:r>
            <a:r>
              <a:rPr lang="en-US" sz="2000" dirty="0">
                <a:solidFill>
                  <a:srgbClr val="00205B"/>
                </a:solidFill>
              </a:rPr>
              <a:t>” means a pellet containing an explosive which will be activated when set on fire or rubbed on any abrasive surface or by any other means.</a:t>
            </a:r>
          </a:p>
          <a:p>
            <a:pPr marL="174625" indent="-174625"/>
            <a:endParaRPr lang="en-US" sz="800" dirty="0">
              <a:solidFill>
                <a:srgbClr val="00205B"/>
              </a:solidFill>
            </a:endParaRPr>
          </a:p>
          <a:p>
            <a:pPr marL="174625" lvl="1" indent="-174625"/>
            <a:r>
              <a:rPr lang="en-US" sz="2000" dirty="0">
                <a:solidFill>
                  <a:srgbClr val="00205B"/>
                </a:solidFill>
              </a:rPr>
              <a:t>“</a:t>
            </a:r>
            <a:r>
              <a:rPr lang="en-US" sz="2000" b="1" dirty="0">
                <a:solidFill>
                  <a:srgbClr val="00205B"/>
                </a:solidFill>
              </a:rPr>
              <a:t>explosive device</a:t>
            </a:r>
            <a:r>
              <a:rPr lang="en-US" sz="2000" dirty="0">
                <a:solidFill>
                  <a:srgbClr val="00205B"/>
                </a:solidFill>
              </a:rPr>
              <a:t>” means any of the following that contains an explosive substance:</a:t>
            </a:r>
          </a:p>
          <a:p>
            <a:pPr marL="174625" lvl="1" indent="-174625">
              <a:buFont typeface="+mj-lt"/>
              <a:buAutoNum type="alphaLcParenR"/>
            </a:pPr>
            <a:r>
              <a:rPr lang="en-US" sz="2000" dirty="0">
                <a:solidFill>
                  <a:srgbClr val="00205B"/>
                </a:solidFill>
              </a:rPr>
              <a:t>a bomb;</a:t>
            </a:r>
          </a:p>
          <a:p>
            <a:pPr marL="174625" lvl="1" indent="-174625">
              <a:buFont typeface="+mj-lt"/>
              <a:buAutoNum type="alphaLcParenR"/>
            </a:pPr>
            <a:r>
              <a:rPr lang="en-US" sz="2000" dirty="0">
                <a:solidFill>
                  <a:srgbClr val="00205B"/>
                </a:solidFill>
              </a:rPr>
              <a:t>a grenade;</a:t>
            </a:r>
          </a:p>
          <a:p>
            <a:pPr marL="174625" lvl="1" indent="-174625">
              <a:buFont typeface="+mj-lt"/>
              <a:buAutoNum type="alphaLcParenR"/>
            </a:pPr>
            <a:r>
              <a:rPr lang="en-US" sz="2000" dirty="0">
                <a:solidFill>
                  <a:srgbClr val="00205B"/>
                </a:solidFill>
              </a:rPr>
              <a:t>a mine;</a:t>
            </a:r>
          </a:p>
          <a:p>
            <a:pPr marL="174625" lvl="1" indent="-174625">
              <a:buFont typeface="+mj-lt"/>
              <a:buAutoNum type="alphaLcParenR"/>
            </a:pPr>
            <a:r>
              <a:rPr lang="en-US" sz="2000" dirty="0">
                <a:solidFill>
                  <a:srgbClr val="00205B"/>
                </a:solidFill>
              </a:rPr>
              <a:t>a fog signal, distress signal or fuse;</a:t>
            </a:r>
          </a:p>
          <a:p>
            <a:pPr marL="174625" lvl="1" indent="-174625">
              <a:buFont typeface="+mj-lt"/>
              <a:buAutoNum type="alphaLcParenR"/>
            </a:pPr>
            <a:r>
              <a:rPr lang="en-US" sz="2000" dirty="0">
                <a:solidFill>
                  <a:srgbClr val="00205B"/>
                </a:solidFill>
              </a:rPr>
              <a:t>a detonator, blasting cap or percussion cap;</a:t>
            </a:r>
          </a:p>
          <a:p>
            <a:pPr marL="174625" lvl="1" indent="-174625">
              <a:buFont typeface="+mj-lt"/>
              <a:buAutoNum type="alphaLcParenR"/>
            </a:pPr>
            <a:r>
              <a:rPr lang="en-US" sz="2000" dirty="0">
                <a:solidFill>
                  <a:srgbClr val="00205B"/>
                </a:solidFill>
              </a:rPr>
              <a:t>an object or a thing prescribed to be an explosive device,</a:t>
            </a:r>
          </a:p>
          <a:p>
            <a:pPr marL="174625" lvl="1" indent="-174625"/>
            <a:endParaRPr lang="en-US" sz="800" dirty="0">
              <a:solidFill>
                <a:srgbClr val="00205B"/>
              </a:solidFill>
            </a:endParaRPr>
          </a:p>
          <a:p>
            <a:pPr marL="174625" lvl="1" indent="-174625"/>
            <a:r>
              <a:rPr lang="en-US" sz="2000" dirty="0">
                <a:solidFill>
                  <a:srgbClr val="00205B"/>
                </a:solidFill>
              </a:rPr>
              <a:t>and includes a collection of parts mentioned in subsection (2)*, but excludes an imitation explosive device</a:t>
            </a:r>
          </a:p>
          <a:p>
            <a:pPr marL="174625" lvl="1" indent="-174625"/>
            <a:endParaRPr lang="en-US" sz="800" dirty="0">
              <a:solidFill>
                <a:srgbClr val="00205B"/>
              </a:solidFill>
            </a:endParaRPr>
          </a:p>
          <a:p>
            <a:pPr marL="174625" lvl="1" indent="-174625"/>
            <a:r>
              <a:rPr lang="en-US" sz="1600" dirty="0">
                <a:solidFill>
                  <a:srgbClr val="00205B"/>
                </a:solidFill>
              </a:rPr>
              <a:t>*Subsection (2)</a:t>
            </a:r>
          </a:p>
          <a:p>
            <a:pPr marL="174625" lvl="1" indent="-174625"/>
            <a:r>
              <a:rPr lang="en-US" sz="1600" dirty="0">
                <a:solidFill>
                  <a:srgbClr val="00205B"/>
                </a:solidFill>
              </a:rPr>
              <a:t>(2)  For the purposes of this Act, any collection of the parts of an explosive device that if assembled would be an explosive device (or would be an explosive device if it were assembled and in working order) is taken to be an explosive device</a:t>
            </a:r>
            <a:r>
              <a:rPr lang="en-US" sz="2000" dirty="0">
                <a:solidFill>
                  <a:srgbClr val="00205B"/>
                </a:solidFill>
              </a:rPr>
              <a:t>.</a:t>
            </a:r>
          </a:p>
        </p:txBody>
      </p:sp>
    </p:spTree>
    <p:extLst>
      <p:ext uri="{BB962C8B-B14F-4D97-AF65-F5344CB8AC3E}">
        <p14:creationId xmlns:p14="http://schemas.microsoft.com/office/powerpoint/2010/main" val="3462238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93AFE54-EB16-F7A6-ACCE-6C3D9A52976F}"/>
              </a:ext>
            </a:extLst>
          </p:cNvPr>
          <p:cNvGraphicFramePr>
            <a:graphicFrameLocks noGrp="1"/>
          </p:cNvGraphicFramePr>
          <p:nvPr>
            <p:extLst>
              <p:ext uri="{D42A27DB-BD31-4B8C-83A1-F6EECF244321}">
                <p14:modId xmlns:p14="http://schemas.microsoft.com/office/powerpoint/2010/main" val="35678746"/>
              </p:ext>
            </p:extLst>
          </p:nvPr>
        </p:nvGraphicFramePr>
        <p:xfrm>
          <a:off x="1276757" y="1364463"/>
          <a:ext cx="10718011" cy="5087340"/>
        </p:xfrm>
        <a:graphic>
          <a:graphicData uri="http://schemas.openxmlformats.org/drawingml/2006/table">
            <a:tbl>
              <a:tblPr firstRow="1" bandRow="1">
                <a:tableStyleId>{5940675A-B579-460E-94D1-54222C63F5DA}</a:tableStyleId>
              </a:tblPr>
              <a:tblGrid>
                <a:gridCol w="507181">
                  <a:extLst>
                    <a:ext uri="{9D8B030D-6E8A-4147-A177-3AD203B41FA5}">
                      <a16:colId xmlns:a16="http://schemas.microsoft.com/office/drawing/2014/main" val="3690815041"/>
                    </a:ext>
                  </a:extLst>
                </a:gridCol>
                <a:gridCol w="2019310">
                  <a:extLst>
                    <a:ext uri="{9D8B030D-6E8A-4147-A177-3AD203B41FA5}">
                      <a16:colId xmlns:a16="http://schemas.microsoft.com/office/drawing/2014/main" val="795380338"/>
                    </a:ext>
                  </a:extLst>
                </a:gridCol>
                <a:gridCol w="1023940">
                  <a:extLst>
                    <a:ext uri="{9D8B030D-6E8A-4147-A177-3AD203B41FA5}">
                      <a16:colId xmlns:a16="http://schemas.microsoft.com/office/drawing/2014/main" val="235687431"/>
                    </a:ext>
                  </a:extLst>
                </a:gridCol>
                <a:gridCol w="1023940">
                  <a:extLst>
                    <a:ext uri="{9D8B030D-6E8A-4147-A177-3AD203B41FA5}">
                      <a16:colId xmlns:a16="http://schemas.microsoft.com/office/drawing/2014/main" val="854636536"/>
                    </a:ext>
                  </a:extLst>
                </a:gridCol>
                <a:gridCol w="1023940">
                  <a:extLst>
                    <a:ext uri="{9D8B030D-6E8A-4147-A177-3AD203B41FA5}">
                      <a16:colId xmlns:a16="http://schemas.microsoft.com/office/drawing/2014/main" val="2326411651"/>
                    </a:ext>
                  </a:extLst>
                </a:gridCol>
                <a:gridCol w="1023940">
                  <a:extLst>
                    <a:ext uri="{9D8B030D-6E8A-4147-A177-3AD203B41FA5}">
                      <a16:colId xmlns:a16="http://schemas.microsoft.com/office/drawing/2014/main" val="1905975345"/>
                    </a:ext>
                  </a:extLst>
                </a:gridCol>
                <a:gridCol w="1023940">
                  <a:extLst>
                    <a:ext uri="{9D8B030D-6E8A-4147-A177-3AD203B41FA5}">
                      <a16:colId xmlns:a16="http://schemas.microsoft.com/office/drawing/2014/main" val="916668951"/>
                    </a:ext>
                  </a:extLst>
                </a:gridCol>
                <a:gridCol w="1023940">
                  <a:extLst>
                    <a:ext uri="{9D8B030D-6E8A-4147-A177-3AD203B41FA5}">
                      <a16:colId xmlns:a16="http://schemas.microsoft.com/office/drawing/2014/main" val="1817183609"/>
                    </a:ext>
                  </a:extLst>
                </a:gridCol>
                <a:gridCol w="1023940">
                  <a:extLst>
                    <a:ext uri="{9D8B030D-6E8A-4147-A177-3AD203B41FA5}">
                      <a16:colId xmlns:a16="http://schemas.microsoft.com/office/drawing/2014/main" val="2508164981"/>
                    </a:ext>
                  </a:extLst>
                </a:gridCol>
                <a:gridCol w="1023940">
                  <a:extLst>
                    <a:ext uri="{9D8B030D-6E8A-4147-A177-3AD203B41FA5}">
                      <a16:colId xmlns:a16="http://schemas.microsoft.com/office/drawing/2014/main" val="3296885010"/>
                    </a:ext>
                  </a:extLst>
                </a:gridCol>
              </a:tblGrid>
              <a:tr h="516095">
                <a:tc rowSpan="2">
                  <a:txBody>
                    <a:bodyPr/>
                    <a:lstStyle/>
                    <a:p>
                      <a:pPr algn="ctr"/>
                      <a:r>
                        <a:rPr lang="en-US" sz="1300" b="1" dirty="0">
                          <a:solidFill>
                            <a:schemeClr val="bg1"/>
                          </a:solidFill>
                          <a:latin typeface="+mn-lt"/>
                        </a:rPr>
                        <a:t>S/N</a:t>
                      </a:r>
                      <a:endParaRPr lang="en-SG" sz="1300" b="1" dirty="0">
                        <a:solidFill>
                          <a:schemeClr val="bg1"/>
                        </a:solidFill>
                        <a:latin typeface="+mn-lt"/>
                      </a:endParaRPr>
                    </a:p>
                  </a:txBody>
                  <a:tcPr>
                    <a:solidFill>
                      <a:srgbClr val="002060"/>
                    </a:solidFill>
                  </a:tcPr>
                </a:tc>
                <a:tc rowSpan="2">
                  <a:txBody>
                    <a:bodyPr/>
                    <a:lstStyle/>
                    <a:p>
                      <a:pPr algn="ctr"/>
                      <a:r>
                        <a:rPr lang="en-US" sz="1300" b="1" dirty="0">
                          <a:solidFill>
                            <a:schemeClr val="bg1"/>
                          </a:solidFill>
                        </a:rPr>
                        <a:t>Items</a:t>
                      </a:r>
                      <a:endParaRPr lang="en-SG" sz="1300" b="1" dirty="0">
                        <a:solidFill>
                          <a:schemeClr val="bg1"/>
                        </a:solidFill>
                        <a:latin typeface="+mn-lt"/>
                      </a:endParaRPr>
                    </a:p>
                  </a:txBody>
                  <a:tcPr>
                    <a:solidFill>
                      <a:srgbClr val="002060"/>
                    </a:solidFill>
                  </a:tcPr>
                </a:tc>
                <a:tc gridSpan="2">
                  <a:txBody>
                    <a:bodyPr/>
                    <a:lstStyle/>
                    <a:p>
                      <a:pPr algn="ctr"/>
                      <a:r>
                        <a:rPr lang="en-SG" sz="1300" b="1" strike="noStrike" baseline="0" dirty="0">
                          <a:solidFill>
                            <a:schemeClr val="bg1"/>
                          </a:solidFill>
                        </a:rPr>
                        <a:t>Manufacture</a:t>
                      </a:r>
                    </a:p>
                  </a:txBody>
                  <a:tcPr>
                    <a:solidFill>
                      <a:srgbClr val="002060"/>
                    </a:solidFill>
                  </a:tcPr>
                </a:tc>
                <a:tc hMerge="1">
                  <a:txBody>
                    <a:bodyPr/>
                    <a:lstStyle/>
                    <a:p>
                      <a:pPr algn="ctr"/>
                      <a:endParaRPr lang="en-SG" sz="1600" b="1" strike="sngStrike" dirty="0">
                        <a:solidFill>
                          <a:srgbClr val="FF0000"/>
                        </a:solidFill>
                        <a:highlight>
                          <a:srgbClr val="FFFF00"/>
                        </a:highlight>
                      </a:endParaRPr>
                    </a:p>
                  </a:txBody>
                  <a:tcPr>
                    <a:solidFill>
                      <a:srgbClr val="002060"/>
                    </a:solidFill>
                  </a:tcPr>
                </a:tc>
                <a:tc gridSpan="2">
                  <a:txBody>
                    <a:bodyPr/>
                    <a:lstStyle/>
                    <a:p>
                      <a:pPr algn="ctr"/>
                      <a:r>
                        <a:rPr lang="en-US" sz="1300" b="1" dirty="0">
                          <a:solidFill>
                            <a:schemeClr val="bg1"/>
                          </a:solidFill>
                        </a:rPr>
                        <a:t>Import, Export,</a:t>
                      </a:r>
                    </a:p>
                    <a:p>
                      <a:pPr algn="ctr"/>
                      <a:endParaRPr lang="en-SG" sz="1300" b="1" strike="sngStrike" dirty="0">
                        <a:solidFill>
                          <a:srgbClr val="FF0000"/>
                        </a:solidFill>
                        <a:highlight>
                          <a:srgbClr val="FFFF00"/>
                        </a:highlight>
                      </a:endParaRPr>
                    </a:p>
                  </a:txBody>
                  <a:tcPr>
                    <a:solidFill>
                      <a:srgbClr val="002060"/>
                    </a:solidFill>
                  </a:tcPr>
                </a:tc>
                <a:tc hMerge="1">
                  <a:txBody>
                    <a:bodyPr/>
                    <a:lstStyle/>
                    <a:p>
                      <a:r>
                        <a:rPr lang="en-US" b="1" dirty="0">
                          <a:solidFill>
                            <a:schemeClr val="bg1"/>
                          </a:solidFill>
                        </a:rPr>
                        <a:t>Manufacture</a:t>
                      </a:r>
                      <a:endParaRPr lang="en-SG" b="1" dirty="0">
                        <a:solidFill>
                          <a:schemeClr val="bg1"/>
                        </a:solidFill>
                      </a:endParaRPr>
                    </a:p>
                  </a:txBody>
                  <a:tcPr>
                    <a:solidFill>
                      <a:srgbClr val="002060"/>
                    </a:solidFill>
                  </a:tcPr>
                </a:tc>
                <a:tc gridSpan="2">
                  <a:txBody>
                    <a:bodyPr/>
                    <a:lstStyle/>
                    <a:p>
                      <a:pPr marL="0" algn="ctr" defTabSz="457200" rtl="0" eaLnBrk="1" latinLnBrk="0" hangingPunct="1"/>
                      <a:r>
                        <a:rPr lang="en-US" sz="1300" b="1" kern="1200" dirty="0">
                          <a:solidFill>
                            <a:schemeClr val="bg1"/>
                          </a:solidFill>
                          <a:latin typeface="+mn-lt"/>
                          <a:ea typeface="+mn-ea"/>
                          <a:cs typeface="+mn-cs"/>
                        </a:rPr>
                        <a:t>Supply, Store</a:t>
                      </a:r>
                      <a:endParaRPr lang="en-SG" sz="1300" b="1" kern="1200" dirty="0">
                        <a:solidFill>
                          <a:schemeClr val="bg1"/>
                        </a:solidFill>
                        <a:latin typeface="+mn-lt"/>
                        <a:ea typeface="+mn-ea"/>
                        <a:cs typeface="+mn-cs"/>
                      </a:endParaRPr>
                    </a:p>
                  </a:txBody>
                  <a:tcPr>
                    <a:solidFill>
                      <a:srgbClr val="002060"/>
                    </a:solidFill>
                  </a:tcPr>
                </a:tc>
                <a:tc hMerge="1">
                  <a:txBody>
                    <a:bodyPr/>
                    <a:lstStyle/>
                    <a:p>
                      <a:endParaRPr lang="en-SG"/>
                    </a:p>
                  </a:txBody>
                  <a:tcPr/>
                </a:tc>
                <a:tc gridSpan="2">
                  <a:txBody>
                    <a:bodyPr/>
                    <a:lstStyle/>
                    <a:p>
                      <a:pPr marL="0" algn="ctr" defTabSz="457200" rtl="0" eaLnBrk="1" latinLnBrk="0" hangingPunct="1"/>
                      <a:r>
                        <a:rPr lang="en-US" sz="1300" b="1" kern="1200" dirty="0">
                          <a:solidFill>
                            <a:schemeClr val="bg1"/>
                          </a:solidFill>
                          <a:latin typeface="+mn-lt"/>
                          <a:ea typeface="+mn-ea"/>
                          <a:cs typeface="+mn-cs"/>
                        </a:rPr>
                        <a:t>Possess, Use </a:t>
                      </a:r>
                    </a:p>
                    <a:p>
                      <a:pPr marL="0" algn="ctr" defTabSz="457200" rtl="0" eaLnBrk="1" latinLnBrk="0" hangingPunct="1"/>
                      <a:r>
                        <a:rPr lang="en-US" sz="1300" b="1" kern="1200" dirty="0">
                          <a:solidFill>
                            <a:schemeClr val="bg1"/>
                          </a:solidFill>
                          <a:latin typeface="+mn-lt"/>
                          <a:ea typeface="+mn-ea"/>
                          <a:cs typeface="+mn-cs"/>
                        </a:rPr>
                        <a:t>(</a:t>
                      </a:r>
                      <a:r>
                        <a:rPr lang="en-US" sz="1300" b="1" kern="1200">
                          <a:solidFill>
                            <a:schemeClr val="bg1"/>
                          </a:solidFill>
                          <a:latin typeface="+mn-lt"/>
                          <a:ea typeface="+mn-ea"/>
                          <a:cs typeface="+mn-cs"/>
                        </a:rPr>
                        <a:t>including Transport)</a:t>
                      </a:r>
                      <a:endParaRPr lang="en-SG" sz="1300" b="1" kern="1200" dirty="0">
                        <a:solidFill>
                          <a:schemeClr val="bg1"/>
                        </a:solidFill>
                        <a:latin typeface="+mn-lt"/>
                        <a:ea typeface="+mn-ea"/>
                        <a:cs typeface="+mn-cs"/>
                      </a:endParaRPr>
                    </a:p>
                  </a:txBody>
                  <a:tcPr>
                    <a:solidFill>
                      <a:srgbClr val="002060"/>
                    </a:solidFill>
                  </a:tcPr>
                </a:tc>
                <a:tc hMerge="1">
                  <a:txBody>
                    <a:bodyPr/>
                    <a:lstStyle/>
                    <a:p>
                      <a:endParaRPr lang="en-SG"/>
                    </a:p>
                  </a:txBody>
                  <a:tcPr/>
                </a:tc>
                <a:extLst>
                  <a:ext uri="{0D108BD9-81ED-4DB2-BD59-A6C34878D82A}">
                    <a16:rowId xmlns:a16="http://schemas.microsoft.com/office/drawing/2014/main" val="2715736972"/>
                  </a:ext>
                </a:extLst>
              </a:tr>
              <a:tr h="365567">
                <a:tc vMerge="1">
                  <a:txBody>
                    <a:bodyPr/>
                    <a:lstStyle/>
                    <a:p>
                      <a:endParaRPr lang="en-SG"/>
                    </a:p>
                  </a:txBody>
                  <a:tcPr/>
                </a:tc>
                <a:tc vMerge="1">
                  <a:txBody>
                    <a:bodyPr/>
                    <a:lstStyle/>
                    <a:p>
                      <a:pPr algn="just"/>
                      <a:endParaRPr lang="en-SG" sz="1400" b="1" dirty="0">
                        <a:solidFill>
                          <a:srgbClr val="002060"/>
                        </a:solidFill>
                        <a:latin typeface="+mn-lt"/>
                        <a:cs typeface="Arial" panose="020B0604020202020204" pitchFamily="34" charset="0"/>
                      </a:endParaRPr>
                    </a:p>
                  </a:txBody>
                  <a:tcPr/>
                </a:tc>
                <a:tc>
                  <a:txBody>
                    <a:bodyPr/>
                    <a:lstStyle/>
                    <a:p>
                      <a:pPr marL="0" indent="0" algn="ctr">
                        <a:buFont typeface="Wingdings" panose="05000000000000000000" pitchFamily="2" charset="2"/>
                        <a:buNone/>
                      </a:pPr>
                      <a:r>
                        <a:rPr lang="en-US" sz="1300" b="1" dirty="0">
                          <a:solidFill>
                            <a:srgbClr val="002060"/>
                          </a:solidFill>
                        </a:rPr>
                        <a:t>Current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b="1" dirty="0">
                          <a:solidFill>
                            <a:schemeClr val="tx2"/>
                          </a:solidFill>
                        </a:rPr>
                        <a:t>GEWCA</a:t>
                      </a:r>
                      <a:endParaRPr lang="en-SG" sz="1300" b="1" dirty="0">
                        <a:solidFill>
                          <a:schemeClr val="tx2"/>
                        </a:solidFill>
                      </a:endParaRPr>
                    </a:p>
                    <a:p>
                      <a:pPr marL="0" indent="0" algn="ctr">
                        <a:buFont typeface="Wingdings" panose="05000000000000000000" pitchFamily="2" charset="2"/>
                        <a:buNone/>
                      </a:pPr>
                      <a:endParaRPr lang="en-US" sz="1300" b="1" dirty="0">
                        <a:solidFill>
                          <a:srgbClr val="002060"/>
                        </a:solidFill>
                      </a:endParaRPr>
                    </a:p>
                  </a:txBody>
                  <a:tcPr/>
                </a:tc>
                <a:tc>
                  <a:txBody>
                    <a:bodyPr/>
                    <a:lstStyle/>
                    <a:p>
                      <a:pPr marL="0" indent="0" algn="ctr">
                        <a:buFont typeface="Wingdings" panose="05000000000000000000" pitchFamily="2" charset="2"/>
                        <a:buNone/>
                      </a:pPr>
                      <a:r>
                        <a:rPr lang="en-US" sz="1300" b="1" dirty="0">
                          <a:solidFill>
                            <a:srgbClr val="002060"/>
                          </a:solidFill>
                        </a:rPr>
                        <a:t>Current</a:t>
                      </a:r>
                    </a:p>
                  </a:txBody>
                  <a:tcPr/>
                </a:tc>
                <a:tc>
                  <a:txBody>
                    <a:bodyPr/>
                    <a:lstStyle/>
                    <a:p>
                      <a:pPr algn="ctr"/>
                      <a:r>
                        <a:rPr lang="en-US" sz="1300" b="1" dirty="0">
                          <a:solidFill>
                            <a:srgbClr val="FF0000"/>
                          </a:solidFill>
                        </a:rPr>
                        <a:t>GEWCA</a:t>
                      </a:r>
                      <a:endParaRPr lang="en-SG" sz="13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002060"/>
                          </a:solidFill>
                        </a:rPr>
                        <a:t>Current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FF0000"/>
                          </a:solidFill>
                        </a:rPr>
                        <a:t>GEWCA</a:t>
                      </a:r>
                      <a:endParaRPr lang="en-SG" sz="13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002060"/>
                          </a:solidFill>
                        </a:rPr>
                        <a:t>Current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FF0000"/>
                          </a:solidFill>
                        </a:rPr>
                        <a:t>GEWCA</a:t>
                      </a:r>
                      <a:endParaRPr lang="en-SG" sz="1300" b="1" dirty="0">
                        <a:solidFill>
                          <a:srgbClr val="FF0000"/>
                        </a:solidFill>
                      </a:endParaRPr>
                    </a:p>
                  </a:txBody>
                  <a:tcPr/>
                </a:tc>
                <a:extLst>
                  <a:ext uri="{0D108BD9-81ED-4DB2-BD59-A6C34878D82A}">
                    <a16:rowId xmlns:a16="http://schemas.microsoft.com/office/drawing/2014/main" val="1049153157"/>
                  </a:ext>
                </a:extLst>
              </a:tr>
              <a:tr h="817150">
                <a:tc>
                  <a:txBody>
                    <a:bodyPr/>
                    <a:lstStyle/>
                    <a:p>
                      <a:pPr algn="l"/>
                      <a:r>
                        <a:rPr lang="en-US" sz="1300" b="1" dirty="0">
                          <a:solidFill>
                            <a:srgbClr val="002060"/>
                          </a:solidFill>
                          <a:latin typeface="+mn-lt"/>
                          <a:cs typeface="Arial" panose="020B0604020202020204" pitchFamily="34" charset="0"/>
                        </a:rPr>
                        <a:t>1</a:t>
                      </a:r>
                      <a:endParaRPr lang="en-SG" sz="1300" b="1" dirty="0">
                        <a:solidFill>
                          <a:srgbClr val="002060"/>
                        </a:solidFill>
                        <a:latin typeface="+mn-lt"/>
                        <a:cs typeface="Arial" panose="020B0604020202020204" pitchFamily="34" charset="0"/>
                      </a:endParaRPr>
                    </a:p>
                  </a:txBody>
                  <a:tcPr/>
                </a:tc>
                <a:tc>
                  <a:txBody>
                    <a:bodyPr/>
                    <a:lstStyle/>
                    <a:p>
                      <a:pPr algn="l"/>
                      <a:r>
                        <a:rPr lang="en-US" sz="1300" b="1" dirty="0">
                          <a:solidFill>
                            <a:srgbClr val="002060"/>
                          </a:solidFill>
                        </a:rPr>
                        <a:t>Wire Sparkler (excluding wired sparklers containing more than 3% Potassium Perchlorate) </a:t>
                      </a:r>
                      <a:endParaRPr lang="en-SG" sz="1300" b="1" dirty="0">
                        <a:solidFill>
                          <a:srgbClr val="002060"/>
                        </a:solidFill>
                        <a:latin typeface="+mn-lt"/>
                        <a:cs typeface="Arial" panose="020B0604020202020204" pitchFamily="34" charset="0"/>
                      </a:endParaRPr>
                    </a:p>
                  </a:txBody>
                  <a:tcPr/>
                </a:tc>
                <a:tc rowSpan="6">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rPr>
                        <a:t>Individual Licence</a:t>
                      </a:r>
                    </a:p>
                    <a:p>
                      <a:pPr marL="0" indent="0" algn="l">
                        <a:buFont typeface="Wingdings" panose="05000000000000000000" pitchFamily="2" charset="2"/>
                        <a:buNone/>
                      </a:pPr>
                      <a:endParaRPr lang="en-US" sz="1400" b="1" dirty="0">
                        <a:solidFill>
                          <a:srgbClr val="002060"/>
                        </a:solidFill>
                      </a:endParaRPr>
                    </a:p>
                  </a:txBody>
                  <a:tcPr/>
                </a:tc>
                <a:tc rowSpan="6">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rPr>
                        <a:t>Individual Licence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rPr>
                        <a:t>(no change)</a:t>
                      </a:r>
                    </a:p>
                    <a:p>
                      <a:pPr marL="0" indent="0" algn="l">
                        <a:buFont typeface="Wingdings" panose="05000000000000000000" pitchFamily="2" charset="2"/>
                        <a:buNone/>
                      </a:pPr>
                      <a:endParaRPr lang="en-US" sz="1400" b="1" dirty="0">
                        <a:solidFill>
                          <a:srgbClr val="002060"/>
                        </a:solidFill>
                      </a:endParaRPr>
                    </a:p>
                  </a:txBody>
                  <a:tcPr/>
                </a:tc>
                <a:tc rowSpan="6">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rPr>
                        <a:t>Individual Licence</a:t>
                      </a:r>
                    </a:p>
                    <a:p>
                      <a:pPr marL="0" indent="0" algn="l">
                        <a:buFont typeface="Wingdings" panose="05000000000000000000" pitchFamily="2" charset="2"/>
                        <a:buNone/>
                      </a:pPr>
                      <a:endParaRPr lang="en-US" sz="1400" b="1" dirty="0">
                        <a:solidFill>
                          <a:srgbClr val="002060"/>
                        </a:solidFill>
                      </a:endParaRPr>
                    </a:p>
                  </a:txBody>
                  <a:tcPr/>
                </a:tc>
                <a:tc rowSpan="5">
                  <a:txBody>
                    <a:bodyPr/>
                    <a:lstStyle/>
                    <a:p>
                      <a:pPr marL="0" indent="0" algn="l" defTabSz="457200" rtl="0" eaLnBrk="1" latinLnBrk="0" hangingPunct="1">
                        <a:buFont typeface="Wingdings" panose="05000000000000000000" pitchFamily="2" charset="2"/>
                        <a:buNone/>
                      </a:pPr>
                      <a:r>
                        <a:rPr lang="en-US" sz="1400" b="1" kern="1200" dirty="0">
                          <a:solidFill>
                            <a:srgbClr val="FF0000"/>
                          </a:solidFill>
                          <a:latin typeface="+mn-lt"/>
                          <a:ea typeface="+mn-ea"/>
                          <a:cs typeface="+mn-cs"/>
                        </a:rPr>
                        <a:t>Class Licence</a:t>
                      </a:r>
                    </a:p>
                    <a:p>
                      <a:pPr marL="0" indent="0" algn="l" defTabSz="457200" rtl="0" eaLnBrk="1" latinLnBrk="0" hangingPunct="1">
                        <a:buFont typeface="Wingdings" panose="05000000000000000000" pitchFamily="2" charset="2"/>
                        <a:buNone/>
                      </a:pPr>
                      <a:endParaRPr lang="en-SG" sz="1300" b="1" kern="1200" dirty="0">
                        <a:solidFill>
                          <a:srgbClr val="002060"/>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indent="0" algn="l" defTabSz="457200" rtl="0" eaLnBrk="1" latinLnBrk="0" hangingPunct="1">
                        <a:buFont typeface="Wingdings" panose="05000000000000000000" pitchFamily="2" charset="2"/>
                        <a:buNone/>
                      </a:pPr>
                      <a:r>
                        <a:rPr lang="en-US" sz="1400" b="1" kern="1200" dirty="0">
                          <a:solidFill>
                            <a:srgbClr val="002060"/>
                          </a:solidFill>
                          <a:latin typeface="+mn-lt"/>
                          <a:ea typeface="+mn-ea"/>
                          <a:cs typeface="+mn-cs"/>
                        </a:rPr>
                        <a:t>Only regulated the import/export</a:t>
                      </a:r>
                    </a:p>
                  </a:txBody>
                  <a:tcPr/>
                </a:tc>
                <a:tc rowSpan="5">
                  <a:txBody>
                    <a:bodyPr/>
                    <a:lstStyle/>
                    <a:p>
                      <a:pPr algn="l"/>
                      <a:r>
                        <a:rPr lang="en-US" sz="1400" b="1" dirty="0">
                          <a:solidFill>
                            <a:srgbClr val="FF0000"/>
                          </a:solidFill>
                        </a:rPr>
                        <a:t>Class Licence</a:t>
                      </a:r>
                    </a:p>
                    <a:p>
                      <a:pPr algn="l"/>
                      <a:endParaRPr lang="en-SG" sz="1300" b="1" dirty="0">
                        <a:solidFill>
                          <a:srgbClr val="002060"/>
                        </a:solidFill>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300" b="1" kern="1200" dirty="0">
                        <a:solidFill>
                          <a:srgbClr val="002060"/>
                        </a:solidFill>
                        <a:latin typeface="+mn-lt"/>
                        <a:ea typeface="+mn-ea"/>
                        <a:cs typeface="+mn-cs"/>
                      </a:endParaRPr>
                    </a:p>
                  </a:txBody>
                  <a:tcPr/>
                </a:tc>
                <a:tc rowSpan="6">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dirty="0">
                          <a:solidFill>
                            <a:srgbClr val="002060"/>
                          </a:solidFill>
                          <a:latin typeface="+mn-lt"/>
                          <a:ea typeface="+mn-ea"/>
                          <a:cs typeface="+mn-cs"/>
                        </a:rPr>
                        <a:t>Only regulated the import/</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dirty="0">
                          <a:solidFill>
                            <a:srgbClr val="002060"/>
                          </a:solidFill>
                          <a:latin typeface="+mn-lt"/>
                          <a:ea typeface="+mn-ea"/>
                          <a:cs typeface="+mn-cs"/>
                        </a:rPr>
                        <a:t>export</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SG" sz="1300" b="0" dirty="0">
                        <a:solidFill>
                          <a:srgbClr val="002060"/>
                        </a:solidFill>
                      </a:endParaRPr>
                    </a:p>
                  </a:txBody>
                  <a:tcPr/>
                </a:tc>
                <a:tc rowSpan="5">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FF0000"/>
                          </a:solidFill>
                        </a:rPr>
                        <a:t>Class Licence</a:t>
                      </a:r>
                      <a:endParaRPr lang="en-SG" sz="1400" b="1" dirty="0">
                        <a:solidFill>
                          <a:srgbClr val="FF0000"/>
                        </a:solidFill>
                      </a:endParaRPr>
                    </a:p>
                  </a:txBody>
                  <a:tcPr/>
                </a:tc>
                <a:extLst>
                  <a:ext uri="{0D108BD9-81ED-4DB2-BD59-A6C34878D82A}">
                    <a16:rowId xmlns:a16="http://schemas.microsoft.com/office/drawing/2014/main" val="827038602"/>
                  </a:ext>
                </a:extLst>
              </a:tr>
              <a:tr h="666623">
                <a:tc>
                  <a:txBody>
                    <a:bodyPr/>
                    <a:lstStyle/>
                    <a:p>
                      <a:pPr algn="l"/>
                      <a:r>
                        <a:rPr lang="en-US" sz="1300" b="1" dirty="0">
                          <a:solidFill>
                            <a:srgbClr val="002060"/>
                          </a:solidFill>
                          <a:latin typeface="+mn-lt"/>
                          <a:cs typeface="Arial" panose="020B0604020202020204" pitchFamily="34" charset="0"/>
                        </a:rPr>
                        <a:t>2</a:t>
                      </a:r>
                      <a:endParaRPr lang="en-SG" sz="1300" b="1" dirty="0">
                        <a:solidFill>
                          <a:srgbClr val="002060"/>
                        </a:solidFill>
                        <a:latin typeface="+mn-lt"/>
                        <a:cs typeface="Arial" panose="020B0604020202020204" pitchFamily="34" charset="0"/>
                      </a:endParaRPr>
                    </a:p>
                  </a:txBody>
                  <a:tcPr/>
                </a:tc>
                <a:tc>
                  <a:txBody>
                    <a:bodyPr/>
                    <a:lstStyle/>
                    <a:p>
                      <a:pPr algn="l"/>
                      <a:r>
                        <a:rPr lang="en-SG" sz="1300" b="1" dirty="0">
                          <a:solidFill>
                            <a:srgbClr val="002060"/>
                          </a:solidFill>
                        </a:rPr>
                        <a:t>Explosive Powered Industrial Tools (including power cartridges)</a:t>
                      </a:r>
                      <a:endParaRPr lang="en-SG" sz="1300" b="1" dirty="0">
                        <a:solidFill>
                          <a:srgbClr val="002060"/>
                        </a:solidFill>
                        <a:latin typeface="+mn-lt"/>
                        <a:cs typeface="Arial" panose="020B0604020202020204" pitchFamily="34" charset="0"/>
                      </a:endParaRPr>
                    </a:p>
                  </a:txBody>
                  <a:tcPr/>
                </a:tc>
                <a:tc vMerge="1">
                  <a:txBody>
                    <a:bodyPr/>
                    <a:lstStyle/>
                    <a:p>
                      <a:endParaRPr lang="en-GB"/>
                    </a:p>
                  </a:txBody>
                  <a:tcPr/>
                </a:tc>
                <a:tc vMerge="1">
                  <a:txBody>
                    <a:bodyPr/>
                    <a:lstStyle/>
                    <a:p>
                      <a:endParaRPr lang="en-GB"/>
                    </a:p>
                  </a:txBody>
                  <a:tcPr/>
                </a:tc>
                <a:tc vMerge="1">
                  <a:txBody>
                    <a:bodyPr/>
                    <a:lstStyle/>
                    <a:p>
                      <a:pPr marL="285750" indent="-285750">
                        <a:buFont typeface="Wingdings" panose="05000000000000000000" pitchFamily="2" charset="2"/>
                        <a:buChar char="ü"/>
                      </a:pPr>
                      <a:endParaRPr lang="en-SG" sz="1400" dirty="0"/>
                    </a:p>
                  </a:txBody>
                  <a:tcPr/>
                </a:tc>
                <a:tc vMerge="1">
                  <a:txBody>
                    <a:bodyPr/>
                    <a:lstStyle/>
                    <a:p>
                      <a:pPr marL="285750" indent="-285750">
                        <a:buFont typeface="Wingdings" panose="05000000000000000000" pitchFamily="2" charset="2"/>
                        <a:buChar char="ü"/>
                      </a:pPr>
                      <a:endParaRPr lang="en-SG" sz="1400" dirty="0"/>
                    </a:p>
                  </a:txBody>
                  <a:tcPr/>
                </a:tc>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002060"/>
                          </a:solidFill>
                        </a:rPr>
                        <a:t>Individual </a:t>
                      </a:r>
                      <a:r>
                        <a:rPr lang="en-US" sz="1400" b="1" dirty="0" err="1">
                          <a:solidFill>
                            <a:srgbClr val="002060"/>
                          </a:solidFill>
                        </a:rPr>
                        <a:t>Licence</a:t>
                      </a:r>
                      <a:r>
                        <a:rPr lang="en-US" sz="1400" b="1" dirty="0">
                          <a:solidFill>
                            <a:srgbClr val="002060"/>
                          </a:solidFill>
                        </a:rPr>
                        <a:t> </a:t>
                      </a:r>
                      <a:endParaRPr lang="en-SG" sz="1400" dirty="0"/>
                    </a:p>
                  </a:txBody>
                  <a:tcPr/>
                </a:tc>
                <a:tc vMerge="1">
                  <a:txBody>
                    <a:bodyPr/>
                    <a:lstStyle/>
                    <a:p>
                      <a:endParaRPr lang="en-SG"/>
                    </a:p>
                  </a:txBody>
                  <a:tcPr/>
                </a:tc>
                <a:tc vMerge="1">
                  <a:txBody>
                    <a:bodyPr/>
                    <a:lstStyle/>
                    <a:p>
                      <a:pPr marL="0" indent="0">
                        <a:buFont typeface="Wingdings" panose="05000000000000000000" pitchFamily="2" charset="2"/>
                        <a:buNone/>
                      </a:pPr>
                      <a:endParaRPr lang="en-SG" sz="1400" dirty="0"/>
                    </a:p>
                  </a:txBody>
                  <a:tcPr/>
                </a:tc>
                <a:tc vMerge="1">
                  <a:txBody>
                    <a:bodyPr/>
                    <a:lstStyle/>
                    <a:p>
                      <a:endParaRPr lang="en-SG"/>
                    </a:p>
                  </a:txBody>
                  <a:tcPr/>
                </a:tc>
                <a:extLst>
                  <a:ext uri="{0D108BD9-81ED-4DB2-BD59-A6C34878D82A}">
                    <a16:rowId xmlns:a16="http://schemas.microsoft.com/office/drawing/2014/main" val="1289290557"/>
                  </a:ext>
                </a:extLst>
              </a:tr>
              <a:tr h="380245">
                <a:tc>
                  <a:txBody>
                    <a:bodyPr/>
                    <a:lstStyle/>
                    <a:p>
                      <a:pPr algn="l"/>
                      <a:r>
                        <a:rPr lang="en-US" sz="1300" b="1" dirty="0">
                          <a:solidFill>
                            <a:srgbClr val="002060"/>
                          </a:solidFill>
                          <a:latin typeface="+mn-lt"/>
                          <a:cs typeface="Arial" panose="020B0604020202020204" pitchFamily="34" charset="0"/>
                        </a:rPr>
                        <a:t>3</a:t>
                      </a:r>
                      <a:endParaRPr lang="en-SG" sz="1300" b="1" dirty="0">
                        <a:solidFill>
                          <a:srgbClr val="002060"/>
                        </a:solidFill>
                        <a:latin typeface="+mn-lt"/>
                        <a:cs typeface="Arial" panose="020B0604020202020204" pitchFamily="34" charset="0"/>
                      </a:endParaRPr>
                    </a:p>
                  </a:txBody>
                  <a:tcPr/>
                </a:tc>
                <a:tc>
                  <a:txBody>
                    <a:bodyPr/>
                    <a:lstStyle/>
                    <a:p>
                      <a:pPr algn="l"/>
                      <a:r>
                        <a:rPr lang="en-US" sz="1300" b="1" dirty="0">
                          <a:solidFill>
                            <a:srgbClr val="002060"/>
                          </a:solidFill>
                        </a:rPr>
                        <a:t>Airbags</a:t>
                      </a:r>
                      <a:endParaRPr lang="en-SG" sz="1300" b="1" dirty="0">
                        <a:solidFill>
                          <a:srgbClr val="002060"/>
                        </a:solidFill>
                        <a:latin typeface="+mn-lt"/>
                        <a:cs typeface="Arial" panose="020B0604020202020204" pitchFamily="34" charset="0"/>
                      </a:endParaRPr>
                    </a:p>
                  </a:txBody>
                  <a:tcPr/>
                </a:tc>
                <a:tc vMerge="1">
                  <a:txBody>
                    <a:bodyPr/>
                    <a:lstStyle/>
                    <a:p>
                      <a:endParaRPr lang="en-GB"/>
                    </a:p>
                  </a:txBody>
                  <a:tcPr/>
                </a:tc>
                <a:tc vMerge="1">
                  <a:txBody>
                    <a:bodyPr/>
                    <a:lstStyle/>
                    <a:p>
                      <a:endParaRPr lang="en-GB"/>
                    </a:p>
                  </a:txBody>
                  <a:tcPr/>
                </a:tc>
                <a:tc vMerge="1">
                  <a:txBody>
                    <a:bodyPr/>
                    <a:lstStyle/>
                    <a:p>
                      <a:endParaRPr lang="en-SG"/>
                    </a:p>
                  </a:txBody>
                  <a:tcPr/>
                </a:tc>
                <a:tc vMerge="1">
                  <a:txBody>
                    <a:bodyPr/>
                    <a:lstStyle/>
                    <a:p>
                      <a:endParaRPr lang="en-SG"/>
                    </a:p>
                  </a:txBody>
                  <a:tcPr/>
                </a:tc>
                <a:tc vMerge="1">
                  <a:txBody>
                    <a:bodyPr/>
                    <a:lstStyle/>
                    <a:p>
                      <a:pPr marL="0" indent="0" algn="l" defTabSz="457200" rtl="0" eaLnBrk="1" latinLnBrk="0" hangingPunct="1">
                        <a:buFont typeface="Wingdings" panose="05000000000000000000" pitchFamily="2" charset="2"/>
                        <a:buNone/>
                      </a:pPr>
                      <a:r>
                        <a:rPr lang="en-US" sz="1300" b="1" dirty="0">
                          <a:solidFill>
                            <a:srgbClr val="002060"/>
                          </a:solidFill>
                        </a:rPr>
                        <a:t>Individual Licence </a:t>
                      </a:r>
                      <a:endParaRPr lang="en-US" sz="1300" b="1" kern="1200" dirty="0">
                        <a:solidFill>
                          <a:srgbClr val="002060"/>
                        </a:solidFill>
                        <a:latin typeface="+mn-lt"/>
                        <a:ea typeface="+mn-ea"/>
                        <a:cs typeface="+mn-cs"/>
                      </a:endParaRPr>
                    </a:p>
                  </a:txBody>
                  <a:tcPr/>
                </a:tc>
                <a:tc vMerge="1">
                  <a:txBody>
                    <a:bodyPr/>
                    <a:lstStyle/>
                    <a:p>
                      <a:endParaRPr dirty="0"/>
                    </a:p>
                  </a:txBody>
                  <a:tcPr/>
                </a:tc>
                <a:tc vMerge="1">
                  <a:txBody>
                    <a:bodyPr/>
                    <a:lstStyle/>
                    <a:p>
                      <a:endParaRPr lang="en-SG"/>
                    </a:p>
                  </a:txBody>
                  <a:tcPr/>
                </a:tc>
                <a:tc vMerge="1">
                  <a:txBody>
                    <a:bodyPr/>
                    <a:lstStyle/>
                    <a:p>
                      <a:endParaRPr lang="en-SG"/>
                    </a:p>
                  </a:txBody>
                  <a:tcPr/>
                </a:tc>
                <a:extLst>
                  <a:ext uri="{0D108BD9-81ED-4DB2-BD59-A6C34878D82A}">
                    <a16:rowId xmlns:a16="http://schemas.microsoft.com/office/drawing/2014/main" val="2063865966"/>
                  </a:ext>
                </a:extLst>
              </a:tr>
              <a:tr h="411480">
                <a:tc>
                  <a:txBody>
                    <a:bodyPr/>
                    <a:lstStyle/>
                    <a:p>
                      <a:pPr algn="l"/>
                      <a:r>
                        <a:rPr lang="en-US" sz="1300" b="1" dirty="0">
                          <a:solidFill>
                            <a:srgbClr val="002060"/>
                          </a:solidFill>
                          <a:latin typeface="+mn-lt"/>
                          <a:cs typeface="Arial" panose="020B0604020202020204" pitchFamily="34" charset="0"/>
                        </a:rPr>
                        <a:t>4</a:t>
                      </a:r>
                      <a:endParaRPr lang="en-SG" sz="1300" dirty="0"/>
                    </a:p>
                  </a:txBody>
                  <a:tcPr/>
                </a:tc>
                <a:tc>
                  <a:txBody>
                    <a:bodyPr/>
                    <a:lstStyle/>
                    <a:p>
                      <a:pPr algn="l"/>
                      <a:r>
                        <a:rPr lang="en-US" sz="1300" b="1" dirty="0">
                          <a:solidFill>
                            <a:srgbClr val="002060"/>
                          </a:solidFill>
                        </a:rPr>
                        <a:t>Seatbelt Pre-tensioner </a:t>
                      </a:r>
                      <a:endParaRPr lang="en-SG" sz="1300" dirty="0"/>
                    </a:p>
                  </a:txBody>
                  <a:tcPr/>
                </a:tc>
                <a:tc vMerge="1">
                  <a:txBody>
                    <a:bodyPr/>
                    <a:lstStyle/>
                    <a:p>
                      <a:endParaRPr lang="en-GB"/>
                    </a:p>
                  </a:txBody>
                  <a:tcPr/>
                </a:tc>
                <a:tc vMerge="1">
                  <a:txBody>
                    <a:bodyPr/>
                    <a:lstStyle/>
                    <a:p>
                      <a:endParaRPr lang="en-GB"/>
                    </a:p>
                  </a:txBody>
                  <a:tcPr/>
                </a:tc>
                <a:tc vMerge="1">
                  <a:txBody>
                    <a:bodyPr/>
                    <a:lstStyle/>
                    <a:p>
                      <a:endParaRPr lang="en-SG"/>
                    </a:p>
                  </a:txBody>
                  <a:tcPr/>
                </a:tc>
                <a:tc vMerge="1">
                  <a:txBody>
                    <a:bodyPr/>
                    <a:lstStyle/>
                    <a:p>
                      <a:endParaRPr lang="en-SG"/>
                    </a:p>
                  </a:txBody>
                  <a:tcPr/>
                </a:tc>
                <a:tc vMerge="1">
                  <a:txBody>
                    <a:bodyPr/>
                    <a:lstStyle/>
                    <a:p>
                      <a:pPr marL="0" indent="0" algn="just" defTabSz="457200" rtl="0" eaLnBrk="1" latinLnBrk="0" hangingPunct="1">
                        <a:buFont typeface="Wingdings" panose="05000000000000000000" pitchFamily="2" charset="2"/>
                        <a:buNone/>
                      </a:pPr>
                      <a:endParaRPr lang="en-US" sz="1200" b="1" kern="1200" dirty="0">
                        <a:solidFill>
                          <a:srgbClr val="002060"/>
                        </a:solidFill>
                        <a:latin typeface="+mn-lt"/>
                        <a:ea typeface="+mn-ea"/>
                        <a:cs typeface="+mn-cs"/>
                      </a:endParaRPr>
                    </a:p>
                  </a:txBody>
                  <a:tcPr/>
                </a:tc>
                <a:tc vMerge="1">
                  <a:txBody>
                    <a:bodyPr/>
                    <a:lstStyle/>
                    <a:p>
                      <a:pPr algn="just"/>
                      <a:endParaRPr lang="en-SG" sz="1200" b="1" dirty="0">
                        <a:solidFill>
                          <a:srgbClr val="002060"/>
                        </a:solidFill>
                      </a:endParaRPr>
                    </a:p>
                  </a:txBody>
                  <a:tcPr/>
                </a:tc>
                <a:tc vMerge="1">
                  <a:txBody>
                    <a:bodyPr/>
                    <a:lstStyle/>
                    <a:p>
                      <a:endParaRPr lang="en-SG"/>
                    </a:p>
                  </a:txBody>
                  <a:tcPr/>
                </a:tc>
                <a:tc vMerge="1">
                  <a:txBody>
                    <a:bodyPr/>
                    <a:lstStyle/>
                    <a:p>
                      <a:endParaRPr lang="en-SG"/>
                    </a:p>
                  </a:txBody>
                  <a:tcPr/>
                </a:tc>
                <a:extLst>
                  <a:ext uri="{0D108BD9-81ED-4DB2-BD59-A6C34878D82A}">
                    <a16:rowId xmlns:a16="http://schemas.microsoft.com/office/drawing/2014/main" val="4140602883"/>
                  </a:ext>
                </a:extLst>
              </a:tr>
              <a:tr h="365567">
                <a:tc>
                  <a:txBody>
                    <a:bodyPr/>
                    <a:lstStyle/>
                    <a:p>
                      <a:pPr algn="l"/>
                      <a:r>
                        <a:rPr lang="en-US" sz="1300" b="1" dirty="0">
                          <a:solidFill>
                            <a:srgbClr val="002060"/>
                          </a:solidFill>
                          <a:latin typeface="+mn-lt"/>
                          <a:cs typeface="Arial" panose="020B0604020202020204" pitchFamily="34" charset="0"/>
                        </a:rPr>
                        <a:t>5</a:t>
                      </a:r>
                      <a:endParaRPr lang="en-SG" sz="1300" dirty="0"/>
                    </a:p>
                  </a:txBody>
                  <a:tcPr/>
                </a:tc>
                <a:tc>
                  <a:txBody>
                    <a:bodyPr/>
                    <a:lstStyle/>
                    <a:p>
                      <a:pPr algn="l"/>
                      <a:r>
                        <a:rPr lang="en-SG" sz="1300" b="1" dirty="0">
                          <a:solidFill>
                            <a:srgbClr val="002060"/>
                          </a:solidFill>
                        </a:rPr>
                        <a:t>Fire extinguisher igniters</a:t>
                      </a:r>
                      <a:endParaRPr lang="en-SG" sz="1300" dirty="0"/>
                    </a:p>
                  </a:txBody>
                  <a:tcPr/>
                </a:tc>
                <a:tc vMerge="1">
                  <a:txBody>
                    <a:bodyPr/>
                    <a:lstStyle/>
                    <a:p>
                      <a:endParaRPr lang="en-GB"/>
                    </a:p>
                  </a:txBody>
                  <a:tcPr/>
                </a:tc>
                <a:tc vMerge="1">
                  <a:txBody>
                    <a:bodyPr/>
                    <a:lstStyle/>
                    <a:p>
                      <a:endParaRPr lang="en-GB"/>
                    </a:p>
                  </a:txBody>
                  <a:tcPr/>
                </a:tc>
                <a:tc vMerge="1">
                  <a:txBody>
                    <a:bodyPr/>
                    <a:lstStyle/>
                    <a:p>
                      <a:endParaRPr lang="en-SG"/>
                    </a:p>
                  </a:txBody>
                  <a:tcPr/>
                </a:tc>
                <a:tc vMerge="1">
                  <a:txBody>
                    <a:bodyPr/>
                    <a:lstStyle/>
                    <a:p>
                      <a:endParaRPr lang="en-SG"/>
                    </a:p>
                  </a:txBody>
                  <a:tcPr/>
                </a:tc>
                <a:tc vMerge="1">
                  <a:txBody>
                    <a:bodyPr/>
                    <a:lstStyle/>
                    <a:p>
                      <a:pPr marL="0" indent="0" algn="just" defTabSz="457200" rtl="0" eaLnBrk="1" latinLnBrk="0" hangingPunct="1">
                        <a:buFont typeface="Wingdings" panose="05000000000000000000" pitchFamily="2" charset="2"/>
                        <a:buNone/>
                      </a:pPr>
                      <a:endParaRPr lang="en-US" sz="1200" b="1" kern="1200" dirty="0">
                        <a:solidFill>
                          <a:srgbClr val="002060"/>
                        </a:solidFill>
                        <a:latin typeface="+mn-lt"/>
                        <a:ea typeface="+mn-ea"/>
                        <a:cs typeface="+mn-cs"/>
                      </a:endParaRPr>
                    </a:p>
                  </a:txBody>
                  <a:tcPr/>
                </a:tc>
                <a:tc vMerge="1">
                  <a:txBody>
                    <a:bodyPr/>
                    <a:lstStyle/>
                    <a:p>
                      <a:pPr algn="just"/>
                      <a:endParaRPr lang="en-SG" sz="1200" b="1" dirty="0">
                        <a:solidFill>
                          <a:srgbClr val="002060"/>
                        </a:solidFill>
                      </a:endParaRPr>
                    </a:p>
                  </a:txBody>
                  <a:tcPr/>
                </a:tc>
                <a:tc vMerge="1">
                  <a:txBody>
                    <a:bodyPr/>
                    <a:lstStyle/>
                    <a:p>
                      <a:endParaRPr lang="en-SG"/>
                    </a:p>
                  </a:txBody>
                  <a:tcPr/>
                </a:tc>
                <a:tc vMerge="1">
                  <a:txBody>
                    <a:bodyPr/>
                    <a:lstStyle/>
                    <a:p>
                      <a:endParaRPr lang="en-SG"/>
                    </a:p>
                  </a:txBody>
                  <a:tcPr/>
                </a:tc>
                <a:extLst>
                  <a:ext uri="{0D108BD9-81ED-4DB2-BD59-A6C34878D82A}">
                    <a16:rowId xmlns:a16="http://schemas.microsoft.com/office/drawing/2014/main" val="738289606"/>
                  </a:ext>
                </a:extLst>
              </a:tr>
              <a:tr h="474911">
                <a:tc>
                  <a:txBody>
                    <a:bodyPr/>
                    <a:lstStyle/>
                    <a:p>
                      <a:pPr algn="l"/>
                      <a:r>
                        <a:rPr lang="en-US" sz="1300" b="1" dirty="0">
                          <a:solidFill>
                            <a:srgbClr val="002060"/>
                          </a:solidFill>
                          <a:latin typeface="+mn-lt"/>
                          <a:cs typeface="Arial" panose="020B0604020202020204" pitchFamily="34" charset="0"/>
                        </a:rPr>
                        <a:t>6</a:t>
                      </a:r>
                      <a:endParaRPr lang="en-SG" sz="1300" dirty="0"/>
                    </a:p>
                  </a:txBody>
                  <a:tcPr/>
                </a:tc>
                <a:tc>
                  <a:txBody>
                    <a:bodyPr/>
                    <a:lstStyle/>
                    <a:p>
                      <a:pPr algn="l"/>
                      <a:r>
                        <a:rPr lang="en-US" sz="1300" b="1" dirty="0">
                          <a:solidFill>
                            <a:srgbClr val="002060"/>
                          </a:solidFill>
                        </a:rPr>
                        <a:t>Christmas Crackers, Party Explosives </a:t>
                      </a:r>
                      <a:r>
                        <a:rPr lang="en-US" sz="1000" b="1" dirty="0">
                          <a:solidFill>
                            <a:srgbClr val="002060"/>
                          </a:solidFill>
                        </a:rPr>
                        <a:t>&lt;20mg explosives content </a:t>
                      </a:r>
                      <a:endParaRPr lang="en-SG" sz="1000" dirty="0"/>
                    </a:p>
                  </a:txBody>
                  <a:tcPr/>
                </a:tc>
                <a:tc vMerge="1">
                  <a:txBody>
                    <a:bodyPr/>
                    <a:lstStyle/>
                    <a:p>
                      <a:endParaRPr lang="en-GB"/>
                    </a:p>
                  </a:txBody>
                  <a:tcPr/>
                </a:tc>
                <a:tc vMerge="1">
                  <a:txBody>
                    <a:bodyPr/>
                    <a:lstStyle/>
                    <a:p>
                      <a:endParaRPr lang="en-GB"/>
                    </a:p>
                  </a:txBody>
                  <a:tcPr/>
                </a:tc>
                <a:tc vMerge="1">
                  <a:txBody>
                    <a:bodyPr/>
                    <a:lstStyle/>
                    <a:p>
                      <a:endParaRPr lang="en-SG"/>
                    </a:p>
                  </a:txBody>
                  <a:tcPr/>
                </a:tc>
                <a:tc>
                  <a:txBody>
                    <a:bodyPr/>
                    <a:lstStyle/>
                    <a:p>
                      <a:pPr marL="0" indent="0" algn="l" defTabSz="457200" rtl="0" eaLnBrk="1" latinLnBrk="0" hangingPunct="1">
                        <a:buFont typeface="Wingdings" panose="05000000000000000000" pitchFamily="2" charset="2"/>
                        <a:buNone/>
                      </a:pPr>
                      <a:r>
                        <a:rPr lang="en-US" sz="1300" b="1" kern="1200" dirty="0">
                          <a:solidFill>
                            <a:srgbClr val="FF0000"/>
                          </a:solidFill>
                          <a:latin typeface="+mn-lt"/>
                          <a:ea typeface="+mn-ea"/>
                          <a:cs typeface="+mn-cs"/>
                        </a:rPr>
                        <a:t>Exempted</a:t>
                      </a:r>
                      <a:endParaRPr lang="en-SG" sz="1300" b="1" kern="1200" dirty="0">
                        <a:solidFill>
                          <a:srgbClr val="FF0000"/>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indent="0" algn="l" defTabSz="457200" rtl="0" eaLnBrk="1" latinLnBrk="0" hangingPunct="1">
                        <a:buFont typeface="Wingdings" panose="05000000000000000000" pitchFamily="2" charset="2"/>
                        <a:buNone/>
                      </a:pPr>
                      <a:endParaRPr lang="en-US" sz="1300" b="1" kern="1200" dirty="0">
                        <a:solidFill>
                          <a:srgbClr val="002060"/>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kern="1200" dirty="0">
                          <a:solidFill>
                            <a:srgbClr val="FF0000"/>
                          </a:solidFill>
                          <a:latin typeface="+mn-lt"/>
                          <a:ea typeface="+mn-ea"/>
                          <a:cs typeface="+mn-cs"/>
                        </a:rPr>
                        <a:t>Exempted</a:t>
                      </a:r>
                      <a:endParaRPr lang="en-SG" sz="1300" b="1" kern="1200" dirty="0">
                        <a:solidFill>
                          <a:srgbClr val="FF0000"/>
                        </a:solidFill>
                        <a:latin typeface="+mn-lt"/>
                        <a:ea typeface="+mn-ea"/>
                        <a:cs typeface="+mn-cs"/>
                      </a:endParaRPr>
                    </a:p>
                  </a:txBody>
                  <a:tcPr/>
                </a:tc>
                <a:tc vMerge="1">
                  <a:txBody>
                    <a:bodyPr/>
                    <a:lstStyle/>
                    <a:p>
                      <a:endParaRPr lang="en-SG"/>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kern="1200" dirty="0">
                          <a:solidFill>
                            <a:srgbClr val="FF0000"/>
                          </a:solidFill>
                          <a:latin typeface="+mn-lt"/>
                          <a:ea typeface="+mn-ea"/>
                          <a:cs typeface="+mn-cs"/>
                        </a:rPr>
                        <a:t>Exempted</a:t>
                      </a:r>
                      <a:endParaRPr lang="en-SG" sz="1300" b="1" kern="1200" dirty="0">
                        <a:solidFill>
                          <a:srgbClr val="FF0000"/>
                        </a:solidFill>
                        <a:latin typeface="+mn-lt"/>
                        <a:ea typeface="+mn-ea"/>
                        <a:cs typeface="+mn-cs"/>
                      </a:endParaRPr>
                    </a:p>
                  </a:txBody>
                  <a:tcPr/>
                </a:tc>
                <a:extLst>
                  <a:ext uri="{0D108BD9-81ED-4DB2-BD59-A6C34878D82A}">
                    <a16:rowId xmlns:a16="http://schemas.microsoft.com/office/drawing/2014/main" val="867925355"/>
                  </a:ext>
                </a:extLst>
              </a:tr>
            </a:tbl>
          </a:graphicData>
        </a:graphic>
      </p:graphicFrame>
      <p:sp>
        <p:nvSpPr>
          <p:cNvPr id="10" name="Text Placeholder 1">
            <a:extLst>
              <a:ext uri="{FF2B5EF4-FFF2-40B4-BE49-F238E27FC236}">
                <a16:creationId xmlns:a16="http://schemas.microsoft.com/office/drawing/2014/main" id="{8216C659-D83A-A051-61CE-58457DF1DF49}"/>
              </a:ext>
            </a:extLst>
          </p:cNvPr>
          <p:cNvSpPr>
            <a:spLocks noGrp="1"/>
          </p:cNvSpPr>
          <p:nvPr>
            <p:ph type="body" sz="quarter" idx="12"/>
          </p:nvPr>
        </p:nvSpPr>
        <p:spPr>
          <a:xfrm>
            <a:off x="1530289" y="836204"/>
            <a:ext cx="9936000" cy="5304300"/>
          </a:xfrm>
        </p:spPr>
        <p:txBody>
          <a:bodyPr/>
          <a:lstStyle/>
          <a:p>
            <a:r>
              <a:rPr lang="en-US" dirty="0"/>
              <a:t>Class licence regime for low-risk explosives and activities </a:t>
            </a:r>
            <a:endParaRPr lang="en-SG" dirty="0"/>
          </a:p>
        </p:txBody>
      </p:sp>
      <p:sp>
        <p:nvSpPr>
          <p:cNvPr id="2" name="Title 2">
            <a:extLst>
              <a:ext uri="{FF2B5EF4-FFF2-40B4-BE49-F238E27FC236}">
                <a16:creationId xmlns:a16="http://schemas.microsoft.com/office/drawing/2014/main" id="{71783AC3-C60F-C8A8-9AFF-AD8729E86653}"/>
              </a:ext>
            </a:extLst>
          </p:cNvPr>
          <p:cNvSpPr txBox="1">
            <a:spLocks/>
          </p:cNvSpPr>
          <p:nvPr/>
        </p:nvSpPr>
        <p:spPr>
          <a:xfrm>
            <a:off x="1276757" y="248591"/>
            <a:ext cx="10718010" cy="58761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1" kern="1200">
                <a:solidFill>
                  <a:srgbClr val="00205B"/>
                </a:solidFill>
                <a:latin typeface="Arial"/>
                <a:ea typeface="+mj-ea"/>
                <a:cs typeface="Arial"/>
              </a:defRPr>
            </a:lvl1pPr>
          </a:lstStyle>
          <a:p>
            <a:r>
              <a:rPr lang="en-US" sz="3200" dirty="0"/>
              <a:t>GEWCA Regulatory Regime for </a:t>
            </a:r>
            <a:r>
              <a:rPr lang="en-US" sz="3200" u="sng" dirty="0"/>
              <a:t>Explosives (Low risks) </a:t>
            </a:r>
            <a:endParaRPr lang="en-US" sz="3200" dirty="0"/>
          </a:p>
        </p:txBody>
      </p:sp>
    </p:spTree>
    <p:extLst>
      <p:ext uri="{BB962C8B-B14F-4D97-AF65-F5344CB8AC3E}">
        <p14:creationId xmlns:p14="http://schemas.microsoft.com/office/powerpoint/2010/main" val="295875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4B257BE5-5AD3-F9FF-B033-DEB164216155}"/>
              </a:ext>
            </a:extLst>
          </p:cNvPr>
          <p:cNvGraphicFramePr>
            <a:graphicFrameLocks noGrp="1"/>
          </p:cNvGraphicFramePr>
          <p:nvPr>
            <p:extLst>
              <p:ext uri="{D42A27DB-BD31-4B8C-83A1-F6EECF244321}">
                <p14:modId xmlns:p14="http://schemas.microsoft.com/office/powerpoint/2010/main" val="2821029052"/>
              </p:ext>
            </p:extLst>
          </p:nvPr>
        </p:nvGraphicFramePr>
        <p:xfrm>
          <a:off x="1444421" y="1484157"/>
          <a:ext cx="10422346" cy="4571953"/>
        </p:xfrm>
        <a:graphic>
          <a:graphicData uri="http://schemas.openxmlformats.org/drawingml/2006/table">
            <a:tbl>
              <a:tblPr firstRow="1" bandRow="1">
                <a:tableStyleId>{5C22544A-7EE6-4342-B048-85BDC9FD1C3A}</a:tableStyleId>
              </a:tblPr>
              <a:tblGrid>
                <a:gridCol w="4891302">
                  <a:extLst>
                    <a:ext uri="{9D8B030D-6E8A-4147-A177-3AD203B41FA5}">
                      <a16:colId xmlns:a16="http://schemas.microsoft.com/office/drawing/2014/main" val="1071045158"/>
                    </a:ext>
                  </a:extLst>
                </a:gridCol>
                <a:gridCol w="3758084">
                  <a:extLst>
                    <a:ext uri="{9D8B030D-6E8A-4147-A177-3AD203B41FA5}">
                      <a16:colId xmlns:a16="http://schemas.microsoft.com/office/drawing/2014/main" val="3044875713"/>
                    </a:ext>
                  </a:extLst>
                </a:gridCol>
                <a:gridCol w="1772960">
                  <a:extLst>
                    <a:ext uri="{9D8B030D-6E8A-4147-A177-3AD203B41FA5}">
                      <a16:colId xmlns:a16="http://schemas.microsoft.com/office/drawing/2014/main" val="927973374"/>
                    </a:ext>
                  </a:extLst>
                </a:gridCol>
              </a:tblGrid>
              <a:tr h="451923">
                <a:tc>
                  <a:txBody>
                    <a:bodyPr/>
                    <a:lstStyle/>
                    <a:p>
                      <a:pPr marL="0" algn="ctr" defTabSz="457200" rtl="0" eaLnBrk="1" latinLnBrk="0" hangingPunct="1"/>
                      <a:r>
                        <a:rPr lang="en-US" sz="1800" b="0" kern="1200" dirty="0">
                          <a:solidFill>
                            <a:schemeClr val="lt1"/>
                          </a:solidFill>
                          <a:latin typeface="+mn-lt"/>
                          <a:ea typeface="+mn-ea"/>
                          <a:cs typeface="+mn-cs"/>
                        </a:rPr>
                        <a:t>Activity/</a:t>
                      </a:r>
                      <a:r>
                        <a:rPr lang="en-US" sz="1800" b="0" kern="1200" dirty="0" err="1">
                          <a:solidFill>
                            <a:schemeClr val="lt1"/>
                          </a:solidFill>
                          <a:latin typeface="+mn-lt"/>
                          <a:ea typeface="+mn-ea"/>
                          <a:cs typeface="+mn-cs"/>
                        </a:rPr>
                        <a:t>Licence</a:t>
                      </a:r>
                      <a:endParaRPr lang="en-SG" sz="18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latin typeface="+mn-lt"/>
                        </a:rPr>
                        <a:t>Type of </a:t>
                      </a:r>
                      <a:r>
                        <a:rPr lang="en-US" sz="1800" b="0" dirty="0" err="1">
                          <a:latin typeface="+mn-lt"/>
                        </a:rPr>
                        <a:t>Licence</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latin typeface="+mn-lt"/>
                        </a:rPr>
                        <a:t>Explosives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extLst>
                  <a:ext uri="{0D108BD9-81ED-4DB2-BD59-A6C34878D82A}">
                    <a16:rowId xmlns:a16="http://schemas.microsoft.com/office/drawing/2014/main" val="1937967516"/>
                  </a:ext>
                </a:extLst>
              </a:tr>
              <a:tr h="372052">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M</a:t>
                      </a:r>
                      <a:r>
                        <a:rPr lang="en-SG" sz="1600" b="1" kern="1200" dirty="0">
                          <a:solidFill>
                            <a:srgbClr val="002060"/>
                          </a:solidFill>
                          <a:latin typeface="+mn-lt"/>
                          <a:ea typeface="+mn-ea"/>
                          <a:cs typeface="+mn-cs"/>
                        </a:rPr>
                        <a:t>anufacture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r>
                        <a:rPr lang="en-SG" sz="1800" b="1" i="0" u="none" strike="noStrike" kern="1200" baseline="0" dirty="0">
                          <a:solidFill>
                            <a:schemeClr val="dk1"/>
                          </a:solidFill>
                          <a:latin typeface="+mn-lt"/>
                          <a:ea typeface="+mn-ea"/>
                          <a:cs typeface="+mn-cs"/>
                        </a:rPr>
                        <a:t>Base</a:t>
                      </a:r>
                      <a:endParaRPr lang="en-SG" sz="1800" b="0" i="0" u="none" strike="noStrike" kern="1200" baseline="0" dirty="0">
                        <a:solidFill>
                          <a:schemeClr val="dk1"/>
                        </a:solidFill>
                        <a:latin typeface="+mn-lt"/>
                        <a:ea typeface="+mn-ea"/>
                        <a:cs typeface="+mn-cs"/>
                      </a:endParaRPr>
                    </a:p>
                    <a:p>
                      <a:pPr algn="ctr"/>
                      <a:r>
                        <a:rPr lang="en-US" sz="1800" b="1" i="0" u="none" strike="noStrike" kern="1200" baseline="0" dirty="0">
                          <a:solidFill>
                            <a:schemeClr val="dk1"/>
                          </a:solidFill>
                          <a:latin typeface="+mn-lt"/>
                          <a:ea typeface="+mn-ea"/>
                          <a:cs typeface="+mn-cs"/>
                        </a:rPr>
                        <a:t>(up to 3 years </a:t>
                      </a:r>
                      <a:r>
                        <a:rPr lang="en-US" sz="1800" b="1" i="0" u="none" strike="noStrike" kern="1200" baseline="0" dirty="0" err="1">
                          <a:solidFill>
                            <a:schemeClr val="dk1"/>
                          </a:solidFill>
                          <a:latin typeface="+mn-lt"/>
                          <a:ea typeface="+mn-ea"/>
                          <a:cs typeface="+mn-cs"/>
                        </a:rPr>
                        <a:t>licence</a:t>
                      </a:r>
                      <a:r>
                        <a:rPr lang="en-US" sz="1800" b="1" i="0" u="none" strike="noStrike" kern="1200" baseline="0" dirty="0">
                          <a:solidFill>
                            <a:schemeClr val="dk1"/>
                          </a:solidFill>
                          <a:latin typeface="+mn-lt"/>
                          <a:ea typeface="+mn-ea"/>
                          <a:cs typeface="+mn-cs"/>
                        </a:rPr>
                        <a:t>)</a:t>
                      </a:r>
                      <a:r>
                        <a:rPr lang="en-US" sz="1800" b="0" i="0" u="none" strike="noStrike" kern="1200" baseline="0" dirty="0">
                          <a:solidFill>
                            <a:schemeClr val="dk1"/>
                          </a:solidFill>
                          <a:latin typeface="+mn-lt"/>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dirty="0">
                        <a:ln>
                          <a:noFill/>
                        </a:ln>
                        <a:solidFill>
                          <a:schemeClr val="tx2">
                            <a:lumMod val="50000"/>
                          </a:schemeClr>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46819"/>
                  </a:ext>
                </a:extLst>
              </a:tr>
              <a:tr h="372052">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S</a:t>
                      </a:r>
                      <a:r>
                        <a:rPr lang="en-SG" sz="1600" b="1" kern="1200" dirty="0" err="1">
                          <a:solidFill>
                            <a:srgbClr val="002060"/>
                          </a:solidFill>
                          <a:latin typeface="+mn-lt"/>
                          <a:ea typeface="+mn-ea"/>
                          <a:cs typeface="+mn-cs"/>
                        </a:rPr>
                        <a:t>upply</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6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809260"/>
                  </a:ext>
                </a:extLst>
              </a:tr>
              <a:tr h="372052">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Store</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136279"/>
                  </a:ext>
                </a:extLst>
              </a:tr>
              <a:tr h="372052">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Possess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190576"/>
                  </a:ext>
                </a:extLst>
              </a:tr>
              <a:tr h="372052">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Repair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FF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972112"/>
                  </a:ext>
                </a:extLst>
              </a:tr>
              <a:tr h="357812">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Dispose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57685"/>
                  </a:ext>
                </a:extLst>
              </a:tr>
              <a:tr h="327995">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Trader (Import/Export)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1"/>
                          </a:solidFill>
                          <a:effectLst/>
                          <a:uLnTx/>
                          <a:uFillTx/>
                          <a:latin typeface="+mn-lt"/>
                          <a:ea typeface="+mn-ea"/>
                          <a:cs typeface="+mn-cs"/>
                        </a:rPr>
                        <a:t>Per Transportation/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1"/>
                          </a:solidFill>
                          <a:effectLst/>
                          <a:uLnTx/>
                          <a:uFillTx/>
                          <a:latin typeface="+mn-lt"/>
                          <a:ea typeface="+mn-ea"/>
                          <a:cs typeface="+mn-cs"/>
                        </a:rPr>
                        <a:t>Consignment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6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584577"/>
                  </a:ext>
                </a:extLst>
              </a:tr>
              <a:tr h="491930">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Transport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274626"/>
                  </a:ext>
                </a:extLst>
              </a:tr>
              <a:tr h="1043620">
                <a:tc>
                  <a:txBody>
                    <a:bodyPr/>
                    <a:lstStyle/>
                    <a:p>
                      <a:pPr marL="0" algn="ctr" defTabSz="457200" rtl="0" eaLnBrk="1" latinLnBrk="0" hangingPunct="1">
                        <a:lnSpc>
                          <a:spcPct val="107000"/>
                        </a:lnSpc>
                      </a:pPr>
                      <a:r>
                        <a:rPr lang="en-SG" sz="1600" b="1" kern="1200" dirty="0">
                          <a:solidFill>
                            <a:srgbClr val="FF0000"/>
                          </a:solidFill>
                          <a:latin typeface="+mn-lt"/>
                          <a:ea typeface="+mn-ea"/>
                          <a:cs typeface="+mn-cs"/>
                        </a:rPr>
                        <a:t>Explosives User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SG" sz="1600" b="1" kern="1200" dirty="0">
                          <a:solidFill>
                            <a:srgbClr val="FF0000"/>
                          </a:solidFill>
                          <a:latin typeface="+mn-lt"/>
                          <a:ea typeface="+mn-ea"/>
                          <a:cs typeface="+mn-cs"/>
                        </a:rPr>
                        <a:t>General User – Per Certain Activity  </a:t>
                      </a:r>
                    </a:p>
                    <a:p>
                      <a:pPr algn="ctr"/>
                      <a:r>
                        <a:rPr lang="en-SG" sz="1600" b="1" kern="1200" dirty="0">
                          <a:solidFill>
                            <a:srgbClr val="FF0000"/>
                          </a:solidFill>
                          <a:latin typeface="+mn-lt"/>
                          <a:ea typeface="+mn-ea"/>
                          <a:cs typeface="+mn-cs"/>
                        </a:rPr>
                        <a:t>Rock Blasting - </a:t>
                      </a:r>
                      <a:r>
                        <a:rPr lang="en-US" sz="1600" b="1" dirty="0">
                          <a:solidFill>
                            <a:srgbClr val="FF0000"/>
                          </a:solidFill>
                          <a:latin typeface="+mn-lt"/>
                        </a:rPr>
                        <a:t>Per Project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mn-lt"/>
                        </a:rPr>
                        <a:t>Fireworks Display - Per Event</a:t>
                      </a:r>
                    </a:p>
                    <a:p>
                      <a:pPr algn="ctr"/>
                      <a:endParaRPr lang="en-SG" sz="16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FF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591259"/>
                  </a:ext>
                </a:extLst>
              </a:tr>
            </a:tbl>
          </a:graphicData>
        </a:graphic>
      </p:graphicFrame>
      <p:sp>
        <p:nvSpPr>
          <p:cNvPr id="7" name="TextBox 6">
            <a:extLst>
              <a:ext uri="{FF2B5EF4-FFF2-40B4-BE49-F238E27FC236}">
                <a16:creationId xmlns:a16="http://schemas.microsoft.com/office/drawing/2014/main" id="{FD2902A9-FCB1-F932-235F-F3087C31F2F8}"/>
              </a:ext>
            </a:extLst>
          </p:cNvPr>
          <p:cNvSpPr txBox="1"/>
          <p:nvPr/>
        </p:nvSpPr>
        <p:spPr>
          <a:xfrm>
            <a:off x="1333157" y="5787909"/>
            <a:ext cx="7027106" cy="830997"/>
          </a:xfrm>
          <a:prstGeom prst="rect">
            <a:avLst/>
          </a:prstGeom>
          <a:noFill/>
        </p:spPr>
        <p:txBody>
          <a:bodyPr wrap="square">
            <a:spAutoFit/>
          </a:bodyPr>
          <a:lstStyle/>
          <a:p>
            <a:pPr algn="l"/>
            <a:endParaRPr lang="en-SG" sz="1600" b="0" i="0" u="none" strike="noStrike" baseline="0" dirty="0">
              <a:solidFill>
                <a:srgbClr val="000000"/>
              </a:solidFill>
              <a:latin typeface="Arial" panose="020B0604020202020204" pitchFamily="34" charset="0"/>
            </a:endParaRPr>
          </a:p>
          <a:p>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 </a:t>
            </a:r>
            <a:r>
              <a:rPr lang="en-SG" sz="1600" b="0" i="0" u="none" strike="noStrike" baseline="0" dirty="0">
                <a:solidFill>
                  <a:srgbClr val="0F243E"/>
                </a:solidFill>
                <a:latin typeface="Arial" panose="020B0604020202020204" pitchFamily="34" charset="0"/>
              </a:rPr>
              <a:t>Activity exists under current AEA and regulations</a:t>
            </a:r>
          </a:p>
          <a:p>
            <a:r>
              <a:rPr kumimoji="0" lang="en-SG" sz="1600" b="1"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 </a:t>
            </a:r>
            <a:r>
              <a:rPr lang="en-SG" sz="1600" b="0" i="0" u="none" strike="noStrike" baseline="0" dirty="0">
                <a:solidFill>
                  <a:srgbClr val="FF0000"/>
                </a:solidFill>
                <a:latin typeface="Arial" panose="020B0604020202020204" pitchFamily="34" charset="0"/>
              </a:rPr>
              <a:t>New Activity to be licensed </a:t>
            </a:r>
            <a:r>
              <a:rPr lang="en-SG" sz="1600" dirty="0">
                <a:solidFill>
                  <a:srgbClr val="FF0000"/>
                </a:solidFill>
                <a:latin typeface="Arial" panose="020B0604020202020204" pitchFamily="34" charset="0"/>
              </a:rPr>
              <a:t>under GEWCA </a:t>
            </a:r>
            <a:r>
              <a:rPr lang="en-SG" sz="1600" b="0" i="0" u="none" strike="noStrike" baseline="0" dirty="0">
                <a:solidFill>
                  <a:srgbClr val="FF0000"/>
                </a:solidFill>
                <a:latin typeface="Arial" panose="020B0604020202020204" pitchFamily="34" charset="0"/>
              </a:rPr>
              <a:t>and fees are required</a:t>
            </a:r>
          </a:p>
        </p:txBody>
      </p:sp>
      <p:sp>
        <p:nvSpPr>
          <p:cNvPr id="8" name="Title 2">
            <a:extLst>
              <a:ext uri="{FF2B5EF4-FFF2-40B4-BE49-F238E27FC236}">
                <a16:creationId xmlns:a16="http://schemas.microsoft.com/office/drawing/2014/main" id="{22B3F82C-5838-9359-F770-64DFA558938B}"/>
              </a:ext>
            </a:extLst>
          </p:cNvPr>
          <p:cNvSpPr txBox="1">
            <a:spLocks/>
          </p:cNvSpPr>
          <p:nvPr/>
        </p:nvSpPr>
        <p:spPr>
          <a:xfrm>
            <a:off x="1622042" y="248591"/>
            <a:ext cx="9936000" cy="997291"/>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1" kern="1200">
                <a:solidFill>
                  <a:srgbClr val="00205B"/>
                </a:solidFill>
                <a:latin typeface="Arial"/>
                <a:ea typeface="+mj-ea"/>
                <a:cs typeface="Arial"/>
              </a:defRPr>
            </a:lvl1pPr>
          </a:lstStyle>
          <a:p>
            <a:endParaRPr lang="en-US" sz="3200" dirty="0"/>
          </a:p>
        </p:txBody>
      </p:sp>
      <p:sp>
        <p:nvSpPr>
          <p:cNvPr id="11" name="Text Placeholder 1">
            <a:extLst>
              <a:ext uri="{FF2B5EF4-FFF2-40B4-BE49-F238E27FC236}">
                <a16:creationId xmlns:a16="http://schemas.microsoft.com/office/drawing/2014/main" id="{01597910-B960-5A44-B3F6-8BC746F16DE1}"/>
              </a:ext>
            </a:extLst>
          </p:cNvPr>
          <p:cNvSpPr>
            <a:spLocks noGrp="1"/>
          </p:cNvSpPr>
          <p:nvPr>
            <p:ph type="body" sz="quarter" idx="12"/>
          </p:nvPr>
        </p:nvSpPr>
        <p:spPr>
          <a:xfrm>
            <a:off x="1149650" y="573111"/>
            <a:ext cx="10697277" cy="830997"/>
          </a:xfrm>
        </p:spPr>
        <p:txBody>
          <a:bodyPr/>
          <a:lstStyle/>
          <a:p>
            <a:r>
              <a:rPr lang="en-US" sz="1800" dirty="0">
                <a:latin typeface="+mn-lt"/>
              </a:rPr>
              <a:t>Desensitized Explosives (DE) will be regulated under GEWCA. </a:t>
            </a:r>
            <a:r>
              <a:rPr lang="en-GB" sz="1800" dirty="0">
                <a:latin typeface="+mn-lt"/>
                <a:ea typeface="MS Mincho" panose="02020609040205080304" pitchFamily="49" charset="-128"/>
              </a:rPr>
              <a:t>E</a:t>
            </a:r>
            <a:r>
              <a:rPr lang="en-GB" sz="1800" dirty="0">
                <a:effectLst/>
                <a:latin typeface="+mn-lt"/>
                <a:ea typeface="MS Mincho" panose="02020609040205080304" pitchFamily="49" charset="-128"/>
              </a:rPr>
              <a:t>xisting licence for DEs issued by the </a:t>
            </a:r>
            <a:r>
              <a:rPr lang="en-US" sz="1800" dirty="0">
                <a:effectLst/>
                <a:latin typeface="+mn-lt"/>
                <a:ea typeface="MS Mincho" panose="02020609040205080304" pitchFamily="49" charset="-128"/>
              </a:rPr>
              <a:t>Singapore Civil Defence Force (</a:t>
            </a:r>
            <a:r>
              <a:rPr lang="en-GB" sz="1800" dirty="0">
                <a:effectLst/>
                <a:latin typeface="+mn-lt"/>
                <a:ea typeface="MS Mincho" panose="02020609040205080304" pitchFamily="49" charset="-128"/>
              </a:rPr>
              <a:t>SCDF) prior to GEWCA, under the Fire Safety Act, will remain valid until it expires. </a:t>
            </a:r>
          </a:p>
          <a:p>
            <a:endParaRPr lang="en-US" sz="1800" dirty="0">
              <a:latin typeface="+mn-lt"/>
            </a:endParaRPr>
          </a:p>
        </p:txBody>
      </p:sp>
      <p:sp>
        <p:nvSpPr>
          <p:cNvPr id="2" name="Title 2">
            <a:extLst>
              <a:ext uri="{FF2B5EF4-FFF2-40B4-BE49-F238E27FC236}">
                <a16:creationId xmlns:a16="http://schemas.microsoft.com/office/drawing/2014/main" id="{815D3417-4EA0-EAF7-85DB-E6C1DB316ACC}"/>
              </a:ext>
            </a:extLst>
          </p:cNvPr>
          <p:cNvSpPr>
            <a:spLocks noGrp="1"/>
          </p:cNvSpPr>
          <p:nvPr>
            <p:ph type="title"/>
          </p:nvPr>
        </p:nvSpPr>
        <p:spPr>
          <a:xfrm>
            <a:off x="1333157" y="104313"/>
            <a:ext cx="9936000" cy="587613"/>
          </a:xfrm>
        </p:spPr>
        <p:txBody>
          <a:bodyPr/>
          <a:lstStyle/>
          <a:p>
            <a:r>
              <a:rPr lang="en-US" sz="3200" dirty="0"/>
              <a:t>GEWCA Regulatory Regime for </a:t>
            </a:r>
            <a:r>
              <a:rPr lang="en-US" sz="3200" u="sng" dirty="0"/>
              <a:t>Explosives </a:t>
            </a:r>
            <a:endParaRPr lang="en-US" sz="3200" dirty="0"/>
          </a:p>
        </p:txBody>
      </p:sp>
    </p:spTree>
    <p:extLst>
      <p:ext uri="{BB962C8B-B14F-4D97-AF65-F5344CB8AC3E}">
        <p14:creationId xmlns:p14="http://schemas.microsoft.com/office/powerpoint/2010/main" val="2458846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A484E9-B001-E275-8810-25190E41E7B7}"/>
              </a:ext>
            </a:extLst>
          </p:cNvPr>
          <p:cNvSpPr>
            <a:spLocks noGrp="1"/>
          </p:cNvSpPr>
          <p:nvPr>
            <p:ph type="title"/>
          </p:nvPr>
        </p:nvSpPr>
        <p:spPr/>
        <p:txBody>
          <a:bodyPr/>
          <a:lstStyle/>
          <a:p>
            <a:r>
              <a:rPr lang="en-US" dirty="0"/>
              <a:t>Expanded list of DEs regulated  </a:t>
            </a:r>
            <a:endParaRPr lang="en-SG" dirty="0"/>
          </a:p>
        </p:txBody>
      </p:sp>
      <p:sp>
        <p:nvSpPr>
          <p:cNvPr id="2" name="Text Placeholder 1">
            <a:extLst>
              <a:ext uri="{FF2B5EF4-FFF2-40B4-BE49-F238E27FC236}">
                <a16:creationId xmlns:a16="http://schemas.microsoft.com/office/drawing/2014/main" id="{7FDD79EE-7C42-70FE-92D3-3FB70C3CEA02}"/>
              </a:ext>
            </a:extLst>
          </p:cNvPr>
          <p:cNvSpPr>
            <a:spLocks noGrp="1"/>
          </p:cNvSpPr>
          <p:nvPr>
            <p:ph type="body" sz="quarter" idx="12"/>
          </p:nvPr>
        </p:nvSpPr>
        <p:spPr/>
        <p:txBody>
          <a:bodyPr/>
          <a:lstStyle/>
          <a:p>
            <a:pPr marL="0" indent="0">
              <a:buNone/>
            </a:pPr>
            <a:r>
              <a:rPr lang="en-US" dirty="0"/>
              <a:t> </a:t>
            </a:r>
          </a:p>
          <a:p>
            <a:pPr marL="0" indent="0">
              <a:buNone/>
            </a:pPr>
            <a:endParaRPr lang="en-SG" dirty="0"/>
          </a:p>
        </p:txBody>
      </p:sp>
      <p:graphicFrame>
        <p:nvGraphicFramePr>
          <p:cNvPr id="5" name="Table 4">
            <a:extLst>
              <a:ext uri="{FF2B5EF4-FFF2-40B4-BE49-F238E27FC236}">
                <a16:creationId xmlns:a16="http://schemas.microsoft.com/office/drawing/2014/main" id="{1C6D955A-8A9F-6220-568A-542E0E3695CF}"/>
              </a:ext>
            </a:extLst>
          </p:cNvPr>
          <p:cNvGraphicFramePr>
            <a:graphicFrameLocks noGrp="1"/>
          </p:cNvGraphicFramePr>
          <p:nvPr>
            <p:extLst>
              <p:ext uri="{D42A27DB-BD31-4B8C-83A1-F6EECF244321}">
                <p14:modId xmlns:p14="http://schemas.microsoft.com/office/powerpoint/2010/main" val="3723185407"/>
              </p:ext>
            </p:extLst>
          </p:nvPr>
        </p:nvGraphicFramePr>
        <p:xfrm>
          <a:off x="192782" y="901841"/>
          <a:ext cx="11782100" cy="5166025"/>
        </p:xfrm>
        <a:graphic>
          <a:graphicData uri="http://schemas.openxmlformats.org/drawingml/2006/table">
            <a:tbl>
              <a:tblPr>
                <a:tableStyleId>{5C22544A-7EE6-4342-B048-85BDC9FD1C3A}</a:tableStyleId>
              </a:tblPr>
              <a:tblGrid>
                <a:gridCol w="429742">
                  <a:extLst>
                    <a:ext uri="{9D8B030D-6E8A-4147-A177-3AD203B41FA5}">
                      <a16:colId xmlns:a16="http://schemas.microsoft.com/office/drawing/2014/main" val="538762648"/>
                    </a:ext>
                  </a:extLst>
                </a:gridCol>
                <a:gridCol w="823674">
                  <a:extLst>
                    <a:ext uri="{9D8B030D-6E8A-4147-A177-3AD203B41FA5}">
                      <a16:colId xmlns:a16="http://schemas.microsoft.com/office/drawing/2014/main" val="2172435805"/>
                    </a:ext>
                  </a:extLst>
                </a:gridCol>
                <a:gridCol w="8773903">
                  <a:extLst>
                    <a:ext uri="{9D8B030D-6E8A-4147-A177-3AD203B41FA5}">
                      <a16:colId xmlns:a16="http://schemas.microsoft.com/office/drawing/2014/main" val="2079874080"/>
                    </a:ext>
                  </a:extLst>
                </a:gridCol>
                <a:gridCol w="1754781">
                  <a:extLst>
                    <a:ext uri="{9D8B030D-6E8A-4147-A177-3AD203B41FA5}">
                      <a16:colId xmlns:a16="http://schemas.microsoft.com/office/drawing/2014/main" val="2443460702"/>
                    </a:ext>
                  </a:extLst>
                </a:gridCol>
              </a:tblGrid>
              <a:tr h="358345">
                <a:tc>
                  <a:txBody>
                    <a:bodyPr/>
                    <a:lstStyle/>
                    <a:p>
                      <a:pPr algn="l" rtl="0" fontAlgn="b"/>
                      <a:r>
                        <a:rPr lang="en-SG" sz="1600" b="1" u="none" strike="noStrike" dirty="0">
                          <a:solidFill>
                            <a:schemeClr val="bg1"/>
                          </a:solidFill>
                          <a:effectLst/>
                        </a:rPr>
                        <a:t>S/N </a:t>
                      </a:r>
                      <a:endParaRPr lang="en-SG" sz="1600" b="1" i="0" u="none" strike="noStrike" dirty="0">
                        <a:solidFill>
                          <a:schemeClr val="bg1"/>
                        </a:solidFill>
                        <a:effectLst/>
                        <a:latin typeface="Calibri" panose="020F0502020204030204" pitchFamily="34" charset="0"/>
                      </a:endParaRPr>
                    </a:p>
                  </a:txBody>
                  <a:tcPr marL="5688" marR="5688" marT="5688" marB="0">
                    <a:solidFill>
                      <a:srgbClr val="00205B"/>
                    </a:solidFill>
                  </a:tcPr>
                </a:tc>
                <a:tc>
                  <a:txBody>
                    <a:bodyPr/>
                    <a:lstStyle/>
                    <a:p>
                      <a:pPr algn="l" rtl="0" fontAlgn="b"/>
                      <a:r>
                        <a:rPr lang="en-SG" sz="1600" b="1" u="none" strike="noStrike" dirty="0">
                          <a:solidFill>
                            <a:schemeClr val="bg1"/>
                          </a:solidFill>
                          <a:effectLst/>
                        </a:rPr>
                        <a:t>UN Number </a:t>
                      </a:r>
                      <a:endParaRPr lang="en-SG" sz="1600" b="1" i="0" u="none" strike="noStrike" dirty="0">
                        <a:solidFill>
                          <a:schemeClr val="bg1"/>
                        </a:solidFill>
                        <a:effectLst/>
                        <a:latin typeface="Calibri" panose="020F0502020204030204" pitchFamily="34" charset="0"/>
                      </a:endParaRPr>
                    </a:p>
                  </a:txBody>
                  <a:tcPr marL="5688" marR="5688" marT="5688" marB="0">
                    <a:solidFill>
                      <a:srgbClr val="00205B"/>
                    </a:solidFill>
                  </a:tcPr>
                </a:tc>
                <a:tc>
                  <a:txBody>
                    <a:bodyPr/>
                    <a:lstStyle/>
                    <a:p>
                      <a:pPr algn="l" rtl="0" fontAlgn="b"/>
                      <a:r>
                        <a:rPr lang="en-SG" sz="1600" b="1" u="none" strike="noStrike" dirty="0">
                          <a:solidFill>
                            <a:schemeClr val="bg1"/>
                          </a:solidFill>
                          <a:effectLst/>
                        </a:rPr>
                        <a:t>DE Name</a:t>
                      </a:r>
                      <a:endParaRPr lang="en-SG" sz="1600" b="1" i="0" u="none" strike="noStrike" dirty="0">
                        <a:solidFill>
                          <a:schemeClr val="bg1"/>
                        </a:solidFill>
                        <a:effectLst/>
                        <a:latin typeface="Calibri" panose="020F0502020204030204" pitchFamily="34" charset="0"/>
                      </a:endParaRPr>
                    </a:p>
                  </a:txBody>
                  <a:tcPr marL="5688" marR="5688" marT="5688" marB="0">
                    <a:solidFill>
                      <a:srgbClr val="00205B"/>
                    </a:solidFill>
                  </a:tcPr>
                </a:tc>
                <a:tc>
                  <a:txBody>
                    <a:bodyPr/>
                    <a:lstStyle/>
                    <a:p>
                      <a:pPr algn="l" rtl="0" fontAlgn="b"/>
                      <a:r>
                        <a:rPr lang="en-SG" sz="1600" b="1" u="none" strike="noStrike" dirty="0">
                          <a:solidFill>
                            <a:schemeClr val="bg1"/>
                          </a:solidFill>
                          <a:effectLst/>
                        </a:rPr>
                        <a:t>Solid / Liquid DE</a:t>
                      </a:r>
                      <a:endParaRPr lang="en-SG" sz="1600" b="1" i="0" u="none" strike="noStrike" dirty="0">
                        <a:solidFill>
                          <a:schemeClr val="bg1"/>
                        </a:solidFill>
                        <a:effectLst/>
                        <a:latin typeface="Calibri" panose="020F0502020204030204" pitchFamily="34" charset="0"/>
                      </a:endParaRPr>
                    </a:p>
                  </a:txBody>
                  <a:tcPr marL="5688" marR="5688" marT="5688" marB="0">
                    <a:solidFill>
                      <a:srgbClr val="00205B"/>
                    </a:solidFill>
                  </a:tcPr>
                </a:tc>
                <a:extLst>
                  <a:ext uri="{0D108BD9-81ED-4DB2-BD59-A6C34878D82A}">
                    <a16:rowId xmlns:a16="http://schemas.microsoft.com/office/drawing/2014/main" val="3298534934"/>
                  </a:ext>
                </a:extLst>
              </a:tr>
              <a:tr h="182017">
                <a:tc>
                  <a:txBody>
                    <a:bodyPr/>
                    <a:lstStyle/>
                    <a:p>
                      <a:pPr algn="l" rtl="0" fontAlgn="b"/>
                      <a:r>
                        <a:rPr lang="en-SG" sz="1400" u="none" strike="noStrike" dirty="0">
                          <a:effectLst/>
                        </a:rPr>
                        <a:t>1</a:t>
                      </a:r>
                      <a:endParaRPr lang="en-SG" sz="14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UN1204</a:t>
                      </a:r>
                      <a:endParaRPr lang="en-SG" sz="14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err="1">
                          <a:effectLst/>
                        </a:rPr>
                        <a:t>Nitroglycerin,solution</a:t>
                      </a:r>
                      <a:r>
                        <a:rPr lang="en-US" sz="1200" u="none" strike="noStrike" dirty="0">
                          <a:effectLst/>
                        </a:rPr>
                        <a:t> in alcohol , with not more than 1 percent nitroglycerin </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Liquid DE</a:t>
                      </a:r>
                      <a:endParaRPr lang="en-SG" sz="14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289273555"/>
                  </a:ext>
                </a:extLst>
              </a:tr>
              <a:tr h="182017">
                <a:tc>
                  <a:txBody>
                    <a:bodyPr/>
                    <a:lstStyle/>
                    <a:p>
                      <a:pPr algn="l" rtl="0" fontAlgn="b"/>
                      <a:r>
                        <a:rPr lang="en-SG" sz="1400" u="none" strike="noStrike">
                          <a:effectLst/>
                        </a:rPr>
                        <a:t>2</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UN1310</a:t>
                      </a:r>
                      <a:endParaRPr lang="en-SG" sz="14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Ammonium picrate, wetted with not less than 10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408213245"/>
                  </a:ext>
                </a:extLst>
              </a:tr>
              <a:tr h="182017">
                <a:tc>
                  <a:txBody>
                    <a:bodyPr/>
                    <a:lstStyle/>
                    <a:p>
                      <a:pPr algn="l" rtl="0" fontAlgn="b"/>
                      <a:r>
                        <a:rPr lang="en-SG" sz="1400" u="none" strike="noStrike">
                          <a:effectLst/>
                        </a:rPr>
                        <a:t>3</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UN1320</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Dinitrophenol, wetted with not less than 15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226409304"/>
                  </a:ext>
                </a:extLst>
              </a:tr>
              <a:tr h="182017">
                <a:tc>
                  <a:txBody>
                    <a:bodyPr/>
                    <a:lstStyle/>
                    <a:p>
                      <a:pPr algn="l" rtl="0" fontAlgn="b"/>
                      <a:r>
                        <a:rPr lang="en-SG" sz="1400" u="none" strike="noStrike">
                          <a:effectLst/>
                        </a:rPr>
                        <a:t>4</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UN1321</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err="1">
                          <a:effectLst/>
                        </a:rPr>
                        <a:t>Dinitrophenolates</a:t>
                      </a:r>
                      <a:r>
                        <a:rPr lang="en-US" sz="1200" u="none" strike="noStrike" dirty="0">
                          <a:effectLst/>
                        </a:rPr>
                        <a:t>, wetted with not less than 15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722908580"/>
                  </a:ext>
                </a:extLst>
              </a:tr>
              <a:tr h="182017">
                <a:tc>
                  <a:txBody>
                    <a:bodyPr/>
                    <a:lstStyle/>
                    <a:p>
                      <a:pPr algn="l" rtl="0" fontAlgn="b"/>
                      <a:r>
                        <a:rPr lang="en-SG" sz="1400" u="none" strike="noStrike">
                          <a:effectLst/>
                        </a:rPr>
                        <a:t>5</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UN1322</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err="1">
                          <a:effectLst/>
                        </a:rPr>
                        <a:t>Dinitroresorcinol</a:t>
                      </a:r>
                      <a:r>
                        <a:rPr lang="en-US" sz="1200" u="none" strike="noStrike" dirty="0">
                          <a:effectLst/>
                        </a:rPr>
                        <a:t>, wetted with not less than 15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961409333"/>
                  </a:ext>
                </a:extLst>
              </a:tr>
              <a:tr h="182017">
                <a:tc>
                  <a:txBody>
                    <a:bodyPr/>
                    <a:lstStyle/>
                    <a:p>
                      <a:pPr algn="l" rtl="0" fontAlgn="b"/>
                      <a:r>
                        <a:rPr lang="en-SG" sz="1400" u="none" strike="noStrike">
                          <a:effectLst/>
                        </a:rPr>
                        <a:t>6</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UN1336</a:t>
                      </a:r>
                      <a:endParaRPr lang="en-SG" sz="14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Nitroguanidine, wetted or Picrite, wetted with not less than 20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591788039"/>
                  </a:ext>
                </a:extLst>
              </a:tr>
              <a:tr h="182017">
                <a:tc>
                  <a:txBody>
                    <a:bodyPr/>
                    <a:lstStyle/>
                    <a:p>
                      <a:pPr algn="l" rtl="0" fontAlgn="b"/>
                      <a:r>
                        <a:rPr lang="en-SG" sz="1400" u="none" strike="noStrike">
                          <a:effectLst/>
                        </a:rPr>
                        <a:t>7</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UN1337</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err="1">
                          <a:effectLst/>
                        </a:rPr>
                        <a:t>Nitrostarch</a:t>
                      </a:r>
                      <a:r>
                        <a:rPr lang="en-US" sz="1200" u="none" strike="noStrike" dirty="0">
                          <a:effectLst/>
                        </a:rPr>
                        <a:t>, wetted with not less than 20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281974667"/>
                  </a:ext>
                </a:extLst>
              </a:tr>
              <a:tr h="182017">
                <a:tc>
                  <a:txBody>
                    <a:bodyPr/>
                    <a:lstStyle/>
                    <a:p>
                      <a:pPr algn="l" rtl="0" fontAlgn="b"/>
                      <a:r>
                        <a:rPr lang="en-SG" sz="1400" u="none" strike="noStrike">
                          <a:effectLst/>
                        </a:rPr>
                        <a:t>8</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UN1344</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Trinitrophenol, wetted with not less than 30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782374667"/>
                  </a:ext>
                </a:extLst>
              </a:tr>
              <a:tr h="182017">
                <a:tc>
                  <a:txBody>
                    <a:bodyPr/>
                    <a:lstStyle/>
                    <a:p>
                      <a:pPr algn="l" rtl="0" fontAlgn="b"/>
                      <a:r>
                        <a:rPr lang="en-SG" sz="1400" u="none" strike="noStrike">
                          <a:effectLst/>
                        </a:rPr>
                        <a:t>9</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UN1347</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Silver picrate, wetted with not less than 30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932806640"/>
                  </a:ext>
                </a:extLst>
              </a:tr>
              <a:tr h="182017">
                <a:tc>
                  <a:txBody>
                    <a:bodyPr/>
                    <a:lstStyle/>
                    <a:p>
                      <a:pPr algn="l" rtl="0" fontAlgn="b"/>
                      <a:r>
                        <a:rPr lang="en-SG" sz="1400" u="none" strike="noStrike">
                          <a:effectLst/>
                        </a:rPr>
                        <a:t>10</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UN1348</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Sodium dinitro-o-</a:t>
                      </a:r>
                      <a:r>
                        <a:rPr lang="en-US" sz="1200" u="none" strike="noStrike" dirty="0" err="1">
                          <a:effectLst/>
                        </a:rPr>
                        <a:t>cresolate</a:t>
                      </a:r>
                      <a:r>
                        <a:rPr lang="en-US" sz="1200" u="none" strike="noStrike" dirty="0">
                          <a:effectLst/>
                        </a:rPr>
                        <a:t>, wetted with not less than 15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960624132"/>
                  </a:ext>
                </a:extLst>
              </a:tr>
              <a:tr h="182017">
                <a:tc>
                  <a:txBody>
                    <a:bodyPr/>
                    <a:lstStyle/>
                    <a:p>
                      <a:pPr algn="l" rtl="0" fontAlgn="b"/>
                      <a:r>
                        <a:rPr lang="en-SG" sz="1400" u="none" strike="noStrike">
                          <a:effectLst/>
                        </a:rPr>
                        <a:t>11</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UN1349</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Sodium picramate, wetted with not less than 20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013688301"/>
                  </a:ext>
                </a:extLst>
              </a:tr>
              <a:tr h="182017">
                <a:tc>
                  <a:txBody>
                    <a:bodyPr/>
                    <a:lstStyle/>
                    <a:p>
                      <a:pPr algn="l" rtl="0" fontAlgn="b"/>
                      <a:r>
                        <a:rPr lang="en-SG" sz="1400" u="none" strike="noStrike">
                          <a:effectLst/>
                        </a:rPr>
                        <a:t>12</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UN1354</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Trinitrobenzene, wetted with not less than 30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653489477"/>
                  </a:ext>
                </a:extLst>
              </a:tr>
              <a:tr h="182017">
                <a:tc>
                  <a:txBody>
                    <a:bodyPr/>
                    <a:lstStyle/>
                    <a:p>
                      <a:pPr algn="l" rtl="0" fontAlgn="b"/>
                      <a:r>
                        <a:rPr lang="en-SG" sz="1400" u="none" strike="noStrike">
                          <a:effectLst/>
                        </a:rPr>
                        <a:t>13</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UN1355</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err="1">
                          <a:effectLst/>
                        </a:rPr>
                        <a:t>Trinitrobenzoic</a:t>
                      </a:r>
                      <a:r>
                        <a:rPr lang="en-US" sz="1200" u="none" strike="noStrike" dirty="0">
                          <a:effectLst/>
                        </a:rPr>
                        <a:t> acid, wetted with not less than 30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421553116"/>
                  </a:ext>
                </a:extLst>
              </a:tr>
              <a:tr h="182017">
                <a:tc>
                  <a:txBody>
                    <a:bodyPr/>
                    <a:lstStyle/>
                    <a:p>
                      <a:pPr algn="l" rtl="0" fontAlgn="b"/>
                      <a:r>
                        <a:rPr lang="en-SG" sz="1400" u="none" strike="noStrike">
                          <a:effectLst/>
                        </a:rPr>
                        <a:t>14</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UN1356</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Trinitrotoluene wetted with not less than 30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518489958"/>
                  </a:ext>
                </a:extLst>
              </a:tr>
              <a:tr h="182017">
                <a:tc>
                  <a:txBody>
                    <a:bodyPr/>
                    <a:lstStyle/>
                    <a:p>
                      <a:pPr algn="l" rtl="0" fontAlgn="b"/>
                      <a:r>
                        <a:rPr lang="en-SG" sz="1400" u="none" strike="noStrike">
                          <a:effectLst/>
                        </a:rPr>
                        <a:t>15</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UN1357</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Urea nitrate, wetted with not less than 20 percent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644274009"/>
                  </a:ext>
                </a:extLst>
              </a:tr>
              <a:tr h="182017">
                <a:tc>
                  <a:txBody>
                    <a:bodyPr/>
                    <a:lstStyle/>
                    <a:p>
                      <a:pPr algn="l" rtl="0" fontAlgn="b"/>
                      <a:r>
                        <a:rPr lang="en-SG" sz="1400" u="none" strike="noStrike">
                          <a:effectLst/>
                        </a:rPr>
                        <a:t>16</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UN1517</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ZIRCONIUM PICRAMATE, WETTED with not less than 20%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41944090"/>
                  </a:ext>
                </a:extLst>
              </a:tr>
              <a:tr h="182017">
                <a:tc>
                  <a:txBody>
                    <a:bodyPr/>
                    <a:lstStyle/>
                    <a:p>
                      <a:pPr algn="l" rtl="0" fontAlgn="b"/>
                      <a:r>
                        <a:rPr lang="en-SG" sz="1400" u="none" strike="noStrike">
                          <a:effectLst/>
                        </a:rPr>
                        <a:t>17</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UN1571</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BARIUM AZIDE, WETTED with not less than 50%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300348062"/>
                  </a:ext>
                </a:extLst>
              </a:tr>
              <a:tr h="358345">
                <a:tc>
                  <a:txBody>
                    <a:bodyPr/>
                    <a:lstStyle/>
                    <a:p>
                      <a:pPr algn="l" rtl="0" fontAlgn="b"/>
                      <a:r>
                        <a:rPr lang="en-SG" sz="1400" u="none" strike="noStrike">
                          <a:effectLst/>
                        </a:rPr>
                        <a:t>18</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UN2059</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NITROCELLULOSE SOLUTION, FLAMMABLE with not more than 12.6% nitrogen, by dry mass, and not more than 55% nitrocellulose</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Liquid DE</a:t>
                      </a:r>
                      <a:endParaRPr lang="en-SG" sz="14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861248521"/>
                  </a:ext>
                </a:extLst>
              </a:tr>
              <a:tr h="182017">
                <a:tc>
                  <a:txBody>
                    <a:bodyPr/>
                    <a:lstStyle/>
                    <a:p>
                      <a:pPr algn="l" rtl="0" fontAlgn="b"/>
                      <a:r>
                        <a:rPr lang="en-SG" sz="1400" u="none" strike="noStrike">
                          <a:effectLst/>
                        </a:rPr>
                        <a:t>19</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UN2555</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NITROCELLULOSE WITH WATER (not less than 25% water, by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471531316"/>
                  </a:ext>
                </a:extLst>
              </a:tr>
              <a:tr h="358345">
                <a:tc>
                  <a:txBody>
                    <a:bodyPr/>
                    <a:lstStyle/>
                    <a:p>
                      <a:pPr algn="l" rtl="0" fontAlgn="b"/>
                      <a:r>
                        <a:rPr lang="en-SG" sz="1400" u="none" strike="noStrike">
                          <a:effectLst/>
                        </a:rPr>
                        <a:t>20</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a:effectLst/>
                        </a:rPr>
                        <a:t>UN2556</a:t>
                      </a:r>
                      <a:endParaRPr lang="en-SG" sz="14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200" u="none" strike="noStrike" dirty="0">
                          <a:effectLst/>
                        </a:rPr>
                        <a:t>NITROCELLULOSE WITH ALCOHOL (not less than 25% alcohol, by mass, and not more than 12.6% nitrogen, by dry mass)</a:t>
                      </a:r>
                      <a:endParaRPr lang="en-US" sz="12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4288576314"/>
                  </a:ext>
                </a:extLst>
              </a:tr>
            </a:tbl>
          </a:graphicData>
        </a:graphic>
      </p:graphicFrame>
    </p:spTree>
    <p:extLst>
      <p:ext uri="{BB962C8B-B14F-4D97-AF65-F5344CB8AC3E}">
        <p14:creationId xmlns:p14="http://schemas.microsoft.com/office/powerpoint/2010/main" val="4178147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A484E9-B001-E275-8810-25190E41E7B7}"/>
              </a:ext>
            </a:extLst>
          </p:cNvPr>
          <p:cNvSpPr>
            <a:spLocks noGrp="1"/>
          </p:cNvSpPr>
          <p:nvPr>
            <p:ph type="title"/>
          </p:nvPr>
        </p:nvSpPr>
        <p:spPr/>
        <p:txBody>
          <a:bodyPr/>
          <a:lstStyle/>
          <a:p>
            <a:r>
              <a:rPr lang="en-US" dirty="0"/>
              <a:t>Expanded list of DEs regulated (Continued) </a:t>
            </a:r>
            <a:endParaRPr lang="en-SG" dirty="0"/>
          </a:p>
        </p:txBody>
      </p:sp>
      <p:sp>
        <p:nvSpPr>
          <p:cNvPr id="2" name="Text Placeholder 1">
            <a:extLst>
              <a:ext uri="{FF2B5EF4-FFF2-40B4-BE49-F238E27FC236}">
                <a16:creationId xmlns:a16="http://schemas.microsoft.com/office/drawing/2014/main" id="{7FDD79EE-7C42-70FE-92D3-3FB70C3CEA02}"/>
              </a:ext>
            </a:extLst>
          </p:cNvPr>
          <p:cNvSpPr>
            <a:spLocks noGrp="1"/>
          </p:cNvSpPr>
          <p:nvPr>
            <p:ph type="body" sz="quarter" idx="12"/>
          </p:nvPr>
        </p:nvSpPr>
        <p:spPr/>
        <p:txBody>
          <a:bodyPr/>
          <a:lstStyle/>
          <a:p>
            <a:pPr marL="0" indent="0">
              <a:buNone/>
            </a:pPr>
            <a:r>
              <a:rPr lang="en-US" dirty="0"/>
              <a:t> </a:t>
            </a:r>
          </a:p>
          <a:p>
            <a:pPr marL="0" indent="0">
              <a:buNone/>
            </a:pPr>
            <a:endParaRPr lang="en-SG" dirty="0"/>
          </a:p>
        </p:txBody>
      </p:sp>
      <p:graphicFrame>
        <p:nvGraphicFramePr>
          <p:cNvPr id="5" name="Table 4">
            <a:extLst>
              <a:ext uri="{FF2B5EF4-FFF2-40B4-BE49-F238E27FC236}">
                <a16:creationId xmlns:a16="http://schemas.microsoft.com/office/drawing/2014/main" id="{B0854865-4A59-35A5-9DFC-67AE804D5781}"/>
              </a:ext>
            </a:extLst>
          </p:cNvPr>
          <p:cNvGraphicFramePr>
            <a:graphicFrameLocks noGrp="1"/>
          </p:cNvGraphicFramePr>
          <p:nvPr>
            <p:extLst>
              <p:ext uri="{D42A27DB-BD31-4B8C-83A1-F6EECF244321}">
                <p14:modId xmlns:p14="http://schemas.microsoft.com/office/powerpoint/2010/main" val="1507683721"/>
              </p:ext>
            </p:extLst>
          </p:nvPr>
        </p:nvGraphicFramePr>
        <p:xfrm>
          <a:off x="196241" y="910617"/>
          <a:ext cx="11799517" cy="5460615"/>
        </p:xfrm>
        <a:graphic>
          <a:graphicData uri="http://schemas.openxmlformats.org/drawingml/2006/table">
            <a:tbl>
              <a:tblPr>
                <a:tableStyleId>{5C22544A-7EE6-4342-B048-85BDC9FD1C3A}</a:tableStyleId>
              </a:tblPr>
              <a:tblGrid>
                <a:gridCol w="430377">
                  <a:extLst>
                    <a:ext uri="{9D8B030D-6E8A-4147-A177-3AD203B41FA5}">
                      <a16:colId xmlns:a16="http://schemas.microsoft.com/office/drawing/2014/main" val="2855064227"/>
                    </a:ext>
                  </a:extLst>
                </a:gridCol>
                <a:gridCol w="824890">
                  <a:extLst>
                    <a:ext uri="{9D8B030D-6E8A-4147-A177-3AD203B41FA5}">
                      <a16:colId xmlns:a16="http://schemas.microsoft.com/office/drawing/2014/main" val="2413515903"/>
                    </a:ext>
                  </a:extLst>
                </a:gridCol>
                <a:gridCol w="8786875">
                  <a:extLst>
                    <a:ext uri="{9D8B030D-6E8A-4147-A177-3AD203B41FA5}">
                      <a16:colId xmlns:a16="http://schemas.microsoft.com/office/drawing/2014/main" val="1285129325"/>
                    </a:ext>
                  </a:extLst>
                </a:gridCol>
                <a:gridCol w="1757375">
                  <a:extLst>
                    <a:ext uri="{9D8B030D-6E8A-4147-A177-3AD203B41FA5}">
                      <a16:colId xmlns:a16="http://schemas.microsoft.com/office/drawing/2014/main" val="2643822295"/>
                    </a:ext>
                  </a:extLst>
                </a:gridCol>
              </a:tblGrid>
              <a:tr h="308363">
                <a:tc>
                  <a:txBody>
                    <a:bodyPr/>
                    <a:lstStyle/>
                    <a:p>
                      <a:pPr algn="l" rtl="0" fontAlgn="b"/>
                      <a:r>
                        <a:rPr lang="en-SG" sz="1600" b="1" u="none" strike="noStrike" dirty="0">
                          <a:solidFill>
                            <a:schemeClr val="bg1"/>
                          </a:solidFill>
                          <a:effectLst/>
                        </a:rPr>
                        <a:t>S/N </a:t>
                      </a:r>
                      <a:endParaRPr lang="en-SG" sz="1600" b="1" i="0" u="none" strike="noStrike" dirty="0">
                        <a:solidFill>
                          <a:schemeClr val="bg1"/>
                        </a:solidFill>
                        <a:effectLst/>
                        <a:latin typeface="Calibri" panose="020F0502020204030204" pitchFamily="34" charset="0"/>
                      </a:endParaRPr>
                    </a:p>
                  </a:txBody>
                  <a:tcPr marL="4895" marR="4895" marT="4895" marB="0">
                    <a:solidFill>
                      <a:srgbClr val="00205B"/>
                    </a:solidFill>
                  </a:tcPr>
                </a:tc>
                <a:tc>
                  <a:txBody>
                    <a:bodyPr/>
                    <a:lstStyle/>
                    <a:p>
                      <a:pPr algn="l" rtl="0" fontAlgn="b"/>
                      <a:r>
                        <a:rPr lang="en-SG" sz="1600" b="1" u="none" strike="noStrike" dirty="0">
                          <a:solidFill>
                            <a:schemeClr val="bg1"/>
                          </a:solidFill>
                          <a:effectLst/>
                        </a:rPr>
                        <a:t>UN Number </a:t>
                      </a:r>
                      <a:endParaRPr lang="en-SG" sz="1600" b="1" i="0" u="none" strike="noStrike" dirty="0">
                        <a:solidFill>
                          <a:schemeClr val="bg1"/>
                        </a:solidFill>
                        <a:effectLst/>
                        <a:latin typeface="Calibri" panose="020F0502020204030204" pitchFamily="34" charset="0"/>
                      </a:endParaRPr>
                    </a:p>
                  </a:txBody>
                  <a:tcPr marL="4895" marR="4895" marT="4895" marB="0">
                    <a:solidFill>
                      <a:srgbClr val="00205B"/>
                    </a:solidFill>
                  </a:tcPr>
                </a:tc>
                <a:tc>
                  <a:txBody>
                    <a:bodyPr/>
                    <a:lstStyle/>
                    <a:p>
                      <a:pPr algn="l" rtl="0" fontAlgn="b"/>
                      <a:r>
                        <a:rPr lang="en-SG" sz="1600" b="1" u="none" strike="noStrike" dirty="0">
                          <a:solidFill>
                            <a:schemeClr val="bg1"/>
                          </a:solidFill>
                          <a:effectLst/>
                        </a:rPr>
                        <a:t>DE Name</a:t>
                      </a:r>
                      <a:endParaRPr lang="en-SG" sz="1600" b="1" i="0" u="none" strike="noStrike" dirty="0">
                        <a:solidFill>
                          <a:schemeClr val="bg1"/>
                        </a:solidFill>
                        <a:effectLst/>
                        <a:latin typeface="Calibri" panose="020F0502020204030204" pitchFamily="34" charset="0"/>
                      </a:endParaRPr>
                    </a:p>
                  </a:txBody>
                  <a:tcPr marL="4895" marR="4895" marT="4895" marB="0">
                    <a:solidFill>
                      <a:srgbClr val="00205B"/>
                    </a:solidFill>
                  </a:tcPr>
                </a:tc>
                <a:tc>
                  <a:txBody>
                    <a:bodyPr/>
                    <a:lstStyle/>
                    <a:p>
                      <a:pPr algn="l" rtl="0" fontAlgn="b"/>
                      <a:r>
                        <a:rPr lang="en-SG" sz="1600" b="1" u="none" strike="noStrike" dirty="0">
                          <a:solidFill>
                            <a:schemeClr val="bg1"/>
                          </a:solidFill>
                          <a:effectLst/>
                        </a:rPr>
                        <a:t>Solid / Liquid DE</a:t>
                      </a:r>
                      <a:endParaRPr lang="en-SG" sz="1600" b="1" i="0" u="none" strike="noStrike" dirty="0">
                        <a:solidFill>
                          <a:schemeClr val="bg1"/>
                        </a:solidFill>
                        <a:effectLst/>
                        <a:latin typeface="Calibri" panose="020F0502020204030204" pitchFamily="34" charset="0"/>
                      </a:endParaRPr>
                    </a:p>
                  </a:txBody>
                  <a:tcPr marL="4895" marR="4895" marT="4895" marB="0">
                    <a:solidFill>
                      <a:srgbClr val="00205B"/>
                    </a:solidFill>
                  </a:tcPr>
                </a:tc>
                <a:extLst>
                  <a:ext uri="{0D108BD9-81ED-4DB2-BD59-A6C34878D82A}">
                    <a16:rowId xmlns:a16="http://schemas.microsoft.com/office/drawing/2014/main" val="2459248249"/>
                  </a:ext>
                </a:extLst>
              </a:tr>
              <a:tr h="308363">
                <a:tc>
                  <a:txBody>
                    <a:bodyPr/>
                    <a:lstStyle/>
                    <a:p>
                      <a:pPr algn="l" rtl="0" fontAlgn="b"/>
                      <a:r>
                        <a:rPr lang="en-SG" sz="1400" u="none" strike="noStrike" dirty="0">
                          <a:effectLst/>
                        </a:rPr>
                        <a:t>21</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UN2557</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NITROCELLULOSE, with not more than 12.6% nitrogen, by dry mass, MIXTURE WITH PLASTICIZER, WITH PIGMENT</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320105734"/>
                  </a:ext>
                </a:extLst>
              </a:tr>
              <a:tr h="156629">
                <a:tc>
                  <a:txBody>
                    <a:bodyPr/>
                    <a:lstStyle/>
                    <a:p>
                      <a:pPr algn="l" rtl="0" fontAlgn="b"/>
                      <a:r>
                        <a:rPr lang="en-SG" sz="1400" u="none" strike="noStrike">
                          <a:effectLst/>
                        </a:rPr>
                        <a:t>22</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UN2852</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DIPICRYL SULPHIDE, WETTED with not less than 10%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230042083"/>
                  </a:ext>
                </a:extLst>
              </a:tr>
              <a:tr h="308363">
                <a:tc>
                  <a:txBody>
                    <a:bodyPr/>
                    <a:lstStyle/>
                    <a:p>
                      <a:pPr algn="l" rtl="0" fontAlgn="b"/>
                      <a:r>
                        <a:rPr lang="en-SG" sz="1400" u="none" strike="noStrike">
                          <a:effectLst/>
                        </a:rPr>
                        <a:t>23</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UN2907</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ISOSORBIDE DINITRATE MIXTURE with not less than 60% lactose, mannose, starch or calcium hydrogen phosphate</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029518632"/>
                  </a:ext>
                </a:extLst>
              </a:tr>
              <a:tr h="156629">
                <a:tc>
                  <a:txBody>
                    <a:bodyPr/>
                    <a:lstStyle/>
                    <a:p>
                      <a:pPr algn="l" rtl="0" fontAlgn="b"/>
                      <a:r>
                        <a:rPr lang="en-SG" sz="1400" u="none" strike="noStrike">
                          <a:effectLst/>
                        </a:rPr>
                        <a:t>24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UN3064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NITROGLYCERIN, SOLUTION IN ALCOHOL with more than 1% but not more than 5% nitroglycerin</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Liquid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411177820"/>
                  </a:ext>
                </a:extLst>
              </a:tr>
              <a:tr h="156629">
                <a:tc>
                  <a:txBody>
                    <a:bodyPr/>
                    <a:lstStyle/>
                    <a:p>
                      <a:pPr algn="l" rtl="0" fontAlgn="b"/>
                      <a:r>
                        <a:rPr lang="en-SG" sz="1400" u="none" strike="noStrike">
                          <a:effectLst/>
                        </a:rPr>
                        <a:t>25</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UN3317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2-AMINO-4,6-DINITROPHENOL, WETTED with not less than 20%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759921317"/>
                  </a:ext>
                </a:extLst>
              </a:tr>
              <a:tr h="308363">
                <a:tc>
                  <a:txBody>
                    <a:bodyPr/>
                    <a:lstStyle/>
                    <a:p>
                      <a:pPr algn="l" rtl="0" fontAlgn="b"/>
                      <a:r>
                        <a:rPr lang="en-SG" sz="1400" u="none" strike="noStrike">
                          <a:effectLst/>
                        </a:rPr>
                        <a:t>26</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UN3319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NITROGLYCERIN MIXTURE, DESENSITIZED, SOLID, N.O.S. with more than 2% but not more than 10% nitroglycerin,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981236173"/>
                  </a:ext>
                </a:extLst>
              </a:tr>
              <a:tr h="308363">
                <a:tc>
                  <a:txBody>
                    <a:bodyPr/>
                    <a:lstStyle/>
                    <a:p>
                      <a:pPr algn="l" rtl="0" fontAlgn="b"/>
                      <a:r>
                        <a:rPr lang="en-SG" sz="1400" u="none" strike="noStrike">
                          <a:effectLst/>
                        </a:rPr>
                        <a:t>27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UN3343</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NITROGLYCERIN MIXTURE, DESENSITIZED, LIQUID, FLAMMABLE, N.O.S. with not more than 30% nitroglycerin, by mass    </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Liquid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065277197"/>
                  </a:ext>
                </a:extLst>
              </a:tr>
              <a:tr h="308363">
                <a:tc>
                  <a:txBody>
                    <a:bodyPr/>
                    <a:lstStyle/>
                    <a:p>
                      <a:pPr algn="l" rtl="0" fontAlgn="b"/>
                      <a:r>
                        <a:rPr lang="en-SG" sz="1400" u="none" strike="noStrike">
                          <a:effectLst/>
                        </a:rPr>
                        <a:t>28</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UN3344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PENTAERYTHRITE TETRANITRATE MIXTURE, DESENSITIZED, SOLID, N.O.S. with more than 10% but not more than 20% PETN,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304953727"/>
                  </a:ext>
                </a:extLst>
              </a:tr>
              <a:tr h="308363">
                <a:tc>
                  <a:txBody>
                    <a:bodyPr/>
                    <a:lstStyle/>
                    <a:p>
                      <a:pPr algn="l" rtl="0" fontAlgn="b"/>
                      <a:r>
                        <a:rPr lang="en-SG" sz="1400" u="none" strike="noStrike">
                          <a:effectLst/>
                        </a:rPr>
                        <a:t>29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UN3357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NITROGLYCERIN MIXTURE, DESENSITIZED, LIQUID, N.O.S. with not more than 30% nitroglycerin,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Liquid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982099748"/>
                  </a:ext>
                </a:extLst>
              </a:tr>
              <a:tr h="156629">
                <a:tc>
                  <a:txBody>
                    <a:bodyPr/>
                    <a:lstStyle/>
                    <a:p>
                      <a:pPr algn="l" rtl="0" fontAlgn="b"/>
                      <a:r>
                        <a:rPr lang="en-SG" sz="1400" u="none" strike="noStrike">
                          <a:effectLst/>
                        </a:rPr>
                        <a:t>30</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TRINITROPHENOL WETTED with not less than 10%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513361306"/>
                  </a:ext>
                </a:extLst>
              </a:tr>
              <a:tr h="156629">
                <a:tc>
                  <a:txBody>
                    <a:bodyPr/>
                    <a:lstStyle/>
                    <a:p>
                      <a:pPr algn="l" rtl="0" fontAlgn="b"/>
                      <a:r>
                        <a:rPr lang="en-SG" sz="1400" u="none" strike="noStrike">
                          <a:effectLst/>
                        </a:rPr>
                        <a:t>31</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UN3365</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TRINITROCHLOROBENZENE WETTED with not less than 10%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228100818"/>
                  </a:ext>
                </a:extLst>
              </a:tr>
              <a:tr h="156629">
                <a:tc>
                  <a:txBody>
                    <a:bodyPr/>
                    <a:lstStyle/>
                    <a:p>
                      <a:pPr algn="l" rtl="0" fontAlgn="b"/>
                      <a:r>
                        <a:rPr lang="en-SG" sz="1400" u="none" strike="noStrike">
                          <a:effectLst/>
                        </a:rPr>
                        <a:t>32</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UN3366</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TRINITROTOLUENE, WETTED with not less than 10%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3879272971"/>
                  </a:ext>
                </a:extLst>
              </a:tr>
              <a:tr h="156629">
                <a:tc>
                  <a:txBody>
                    <a:bodyPr/>
                    <a:lstStyle/>
                    <a:p>
                      <a:pPr algn="l" rtl="0" fontAlgn="b"/>
                      <a:r>
                        <a:rPr lang="en-SG" sz="1400" u="none" strike="noStrike">
                          <a:effectLst/>
                        </a:rPr>
                        <a:t>33</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TRINITROBENZENE, WETTED with not less than 10%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691088231"/>
                  </a:ext>
                </a:extLst>
              </a:tr>
              <a:tr h="156629">
                <a:tc>
                  <a:txBody>
                    <a:bodyPr/>
                    <a:lstStyle/>
                    <a:p>
                      <a:pPr algn="l" rtl="0" fontAlgn="b"/>
                      <a:r>
                        <a:rPr lang="en-SG" sz="1400" u="none" strike="noStrike">
                          <a:effectLst/>
                        </a:rPr>
                        <a:t>34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UN3368</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a:effectLst/>
                        </a:rPr>
                        <a:t>TRINITROBENZOIC ACID, WETTED with not less than 10% water, by mass</a:t>
                      </a:r>
                      <a:endParaRPr lang="en-US" sz="12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484477248"/>
                  </a:ext>
                </a:extLst>
              </a:tr>
              <a:tr h="156629">
                <a:tc>
                  <a:txBody>
                    <a:bodyPr/>
                    <a:lstStyle/>
                    <a:p>
                      <a:pPr algn="l" rtl="0" fontAlgn="b"/>
                      <a:r>
                        <a:rPr lang="en-SG" sz="1400" u="none" strike="noStrike">
                          <a:effectLst/>
                        </a:rPr>
                        <a:t>35</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SODIUM DINITRO-o-CRESOLATE, WETTED with not less than 10%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288713194"/>
                  </a:ext>
                </a:extLst>
              </a:tr>
              <a:tr h="156629">
                <a:tc>
                  <a:txBody>
                    <a:bodyPr/>
                    <a:lstStyle/>
                    <a:p>
                      <a:pPr algn="l" rtl="0" fontAlgn="b"/>
                      <a:r>
                        <a:rPr lang="en-SG" sz="1400" u="none" strike="noStrike">
                          <a:effectLst/>
                        </a:rPr>
                        <a:t>36</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UN3370</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UREA NITRATE, WETTED with not less than 10%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3819659065"/>
                  </a:ext>
                </a:extLst>
              </a:tr>
              <a:tr h="156629">
                <a:tc>
                  <a:txBody>
                    <a:bodyPr/>
                    <a:lstStyle/>
                    <a:p>
                      <a:pPr algn="l" rtl="0" fontAlgn="b"/>
                      <a:r>
                        <a:rPr lang="en-SG" sz="1400" u="none" strike="noStrike">
                          <a:effectLst/>
                        </a:rPr>
                        <a:t>37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UN3376</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4-NITROPHENYL-HYDRAZINE, with not less than 30% water, by mass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432125547"/>
                  </a:ext>
                </a:extLst>
              </a:tr>
              <a:tr h="156629">
                <a:tc>
                  <a:txBody>
                    <a:bodyPr/>
                    <a:lstStyle/>
                    <a:p>
                      <a:pPr algn="l" rtl="0" fontAlgn="b"/>
                      <a:r>
                        <a:rPr lang="en-SG" sz="1400" u="none" strike="noStrike">
                          <a:effectLst/>
                        </a:rPr>
                        <a:t>38</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UN3379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DESENSITIZED EXPLOSIVE, LIQUID, N.O.S.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Liquid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127988719"/>
                  </a:ext>
                </a:extLst>
              </a:tr>
              <a:tr h="156629">
                <a:tc>
                  <a:txBody>
                    <a:bodyPr/>
                    <a:lstStyle/>
                    <a:p>
                      <a:pPr algn="l" rtl="0" fontAlgn="b"/>
                      <a:r>
                        <a:rPr lang="en-SG" sz="1400" u="none" strike="noStrike">
                          <a:effectLst/>
                        </a:rPr>
                        <a:t>39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UN3380</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200" u="none" strike="noStrike" dirty="0">
                          <a:effectLst/>
                        </a:rPr>
                        <a:t>DESENSITIZED EXPLOSIVE, SOLID, N.O.S.</a:t>
                      </a:r>
                      <a:endParaRPr lang="en-US"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652346354"/>
                  </a:ext>
                </a:extLst>
              </a:tr>
              <a:tr h="156629">
                <a:tc>
                  <a:txBody>
                    <a:bodyPr/>
                    <a:lstStyle/>
                    <a:p>
                      <a:pPr algn="l" rtl="0" fontAlgn="b"/>
                      <a:r>
                        <a:rPr lang="en-SG" sz="1400" u="none" strike="noStrike">
                          <a:effectLst/>
                        </a:rPr>
                        <a:t>40</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UN3474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200" u="none" strike="noStrike" dirty="0">
                          <a:effectLst/>
                        </a:rPr>
                        <a:t>1-HYDROXYBENZOTRIAZOLE MONOHYDRATE</a:t>
                      </a:r>
                      <a:endParaRPr lang="en-SG" sz="12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503607387"/>
                  </a:ext>
                </a:extLst>
              </a:tr>
            </a:tbl>
          </a:graphicData>
        </a:graphic>
      </p:graphicFrame>
    </p:spTree>
    <p:extLst>
      <p:ext uri="{BB962C8B-B14F-4D97-AF65-F5344CB8AC3E}">
        <p14:creationId xmlns:p14="http://schemas.microsoft.com/office/powerpoint/2010/main" val="177659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44E76-9A70-7A22-5D6C-8A17BD2D63C2}"/>
              </a:ext>
            </a:extLst>
          </p:cNvPr>
          <p:cNvSpPr>
            <a:spLocks noGrp="1"/>
          </p:cNvSpPr>
          <p:nvPr>
            <p:ph type="title"/>
          </p:nvPr>
        </p:nvSpPr>
        <p:spPr>
          <a:xfrm>
            <a:off x="1126671" y="2480406"/>
            <a:ext cx="11062623" cy="1160918"/>
          </a:xfrm>
        </p:spPr>
        <p:txBody>
          <a:bodyPr/>
          <a:lstStyle/>
          <a:p>
            <a:r>
              <a:rPr lang="en-US" dirty="0"/>
              <a:t>GEWCA R</a:t>
            </a:r>
            <a:r>
              <a:rPr lang="en-US" sz="3600" dirty="0"/>
              <a:t>egulatory Regime for </a:t>
            </a:r>
            <a:br>
              <a:rPr lang="en-US" sz="3600" dirty="0"/>
            </a:br>
            <a:r>
              <a:rPr lang="en-US" sz="3600" u="sng" dirty="0"/>
              <a:t>Weapons and Noxious Substances</a:t>
            </a:r>
          </a:p>
        </p:txBody>
      </p:sp>
    </p:spTree>
    <p:extLst>
      <p:ext uri="{BB962C8B-B14F-4D97-AF65-F5344CB8AC3E}">
        <p14:creationId xmlns:p14="http://schemas.microsoft.com/office/powerpoint/2010/main" val="2042354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F039BAB-5B70-22DC-7B7D-94D16234B212}"/>
              </a:ext>
            </a:extLst>
          </p:cNvPr>
          <p:cNvSpPr>
            <a:spLocks noGrp="1"/>
          </p:cNvSpPr>
          <p:nvPr>
            <p:ph type="body" sz="quarter" idx="12"/>
          </p:nvPr>
        </p:nvSpPr>
        <p:spPr>
          <a:xfrm>
            <a:off x="1238338" y="776850"/>
            <a:ext cx="10436149" cy="5304300"/>
          </a:xfrm>
        </p:spPr>
        <p:txBody>
          <a:bodyPr>
            <a:noAutofit/>
          </a:bodyPr>
          <a:lstStyle/>
          <a:p>
            <a:r>
              <a:rPr lang="en-US" dirty="0"/>
              <a:t>Weapons are categorised into 3 different types with corresponding regulatory controls and t</a:t>
            </a:r>
            <a:r>
              <a:rPr lang="en-US" sz="2000" dirty="0"/>
              <a:t>he number of regulated bladed weapons will be expanded from 6 to 24</a:t>
            </a:r>
            <a:r>
              <a:rPr lang="en-US" dirty="0"/>
              <a:t>:  </a:t>
            </a:r>
            <a:endParaRPr lang="en-US" sz="1800" u="sng" dirty="0"/>
          </a:p>
          <a:p>
            <a:pPr marL="446087" lvl="1" indent="0">
              <a:buNone/>
            </a:pPr>
            <a:endParaRPr lang="en-US" dirty="0"/>
          </a:p>
        </p:txBody>
      </p:sp>
      <p:sp>
        <p:nvSpPr>
          <p:cNvPr id="2" name="Title 1">
            <a:extLst>
              <a:ext uri="{FF2B5EF4-FFF2-40B4-BE49-F238E27FC236}">
                <a16:creationId xmlns:a16="http://schemas.microsoft.com/office/drawing/2014/main" id="{707C3D5B-D06D-4E7B-AC50-FAE55CDAF315}"/>
              </a:ext>
            </a:extLst>
          </p:cNvPr>
          <p:cNvSpPr>
            <a:spLocks noGrp="1"/>
          </p:cNvSpPr>
          <p:nvPr>
            <p:ph type="title"/>
          </p:nvPr>
        </p:nvSpPr>
        <p:spPr>
          <a:xfrm>
            <a:off x="1238338" y="248591"/>
            <a:ext cx="10953662" cy="587613"/>
          </a:xfrm>
        </p:spPr>
        <p:txBody>
          <a:bodyPr/>
          <a:lstStyle/>
          <a:p>
            <a:r>
              <a:rPr lang="en-US" sz="2800" dirty="0"/>
              <a:t>GEWCA Regulatory Regime for </a:t>
            </a:r>
            <a:r>
              <a:rPr lang="en-US" sz="2800" b="1" u="sng" dirty="0"/>
              <a:t>Weapons</a:t>
            </a:r>
            <a:endParaRPr lang="en-US" dirty="0"/>
          </a:p>
        </p:txBody>
      </p:sp>
      <p:sp>
        <p:nvSpPr>
          <p:cNvPr id="4" name="Slide Number Placeholder 3">
            <a:extLst>
              <a:ext uri="{FF2B5EF4-FFF2-40B4-BE49-F238E27FC236}">
                <a16:creationId xmlns:a16="http://schemas.microsoft.com/office/drawing/2014/main" id="{8A626D92-8EEE-40AC-9AEF-4AE684E7886C}"/>
              </a:ext>
            </a:extLst>
          </p:cNvPr>
          <p:cNvSpPr>
            <a:spLocks noGrp="1"/>
          </p:cNvSpPr>
          <p:nvPr>
            <p:ph type="sldNum" sz="quarter" idx="11"/>
          </p:nvPr>
        </p:nvSpPr>
        <p:spPr/>
        <p:txBody>
          <a:bodyPr/>
          <a:lstStyle/>
          <a:p>
            <a:fld id="{8C81137B-80AB-E148-8403-8E4221D909A0}" type="slidenum">
              <a:rPr lang="en-US" smtClean="0"/>
              <a:pPr/>
              <a:t>28</a:t>
            </a:fld>
            <a:endParaRPr lang="en-US" dirty="0"/>
          </a:p>
        </p:txBody>
      </p:sp>
      <p:graphicFrame>
        <p:nvGraphicFramePr>
          <p:cNvPr id="9" name="Table 6">
            <a:extLst>
              <a:ext uri="{FF2B5EF4-FFF2-40B4-BE49-F238E27FC236}">
                <a16:creationId xmlns:a16="http://schemas.microsoft.com/office/drawing/2014/main" id="{7B74DCA9-C60A-C92F-9B2A-7A1567B504FB}"/>
              </a:ext>
            </a:extLst>
          </p:cNvPr>
          <p:cNvGraphicFramePr>
            <a:graphicFrameLocks noGrp="1"/>
          </p:cNvGraphicFramePr>
          <p:nvPr>
            <p:extLst>
              <p:ext uri="{D42A27DB-BD31-4B8C-83A1-F6EECF244321}">
                <p14:modId xmlns:p14="http://schemas.microsoft.com/office/powerpoint/2010/main" val="869459287"/>
              </p:ext>
            </p:extLst>
          </p:nvPr>
        </p:nvGraphicFramePr>
        <p:xfrm>
          <a:off x="1343735" y="1580959"/>
          <a:ext cx="10436149" cy="4252282"/>
        </p:xfrm>
        <a:graphic>
          <a:graphicData uri="http://schemas.openxmlformats.org/drawingml/2006/table">
            <a:tbl>
              <a:tblPr firstRow="1" bandRow="1">
                <a:tableStyleId>{5C22544A-7EE6-4342-B048-85BDC9FD1C3A}</a:tableStyleId>
              </a:tblPr>
              <a:tblGrid>
                <a:gridCol w="1531770">
                  <a:extLst>
                    <a:ext uri="{9D8B030D-6E8A-4147-A177-3AD203B41FA5}">
                      <a16:colId xmlns:a16="http://schemas.microsoft.com/office/drawing/2014/main" val="3044875713"/>
                    </a:ext>
                  </a:extLst>
                </a:gridCol>
                <a:gridCol w="5066795">
                  <a:extLst>
                    <a:ext uri="{9D8B030D-6E8A-4147-A177-3AD203B41FA5}">
                      <a16:colId xmlns:a16="http://schemas.microsoft.com/office/drawing/2014/main" val="927973374"/>
                    </a:ext>
                  </a:extLst>
                </a:gridCol>
                <a:gridCol w="3837584">
                  <a:extLst>
                    <a:ext uri="{9D8B030D-6E8A-4147-A177-3AD203B41FA5}">
                      <a16:colId xmlns:a16="http://schemas.microsoft.com/office/drawing/2014/main" val="2689044973"/>
                    </a:ext>
                  </a:extLst>
                </a:gridCol>
              </a:tblGrid>
              <a:tr h="681093">
                <a:tc>
                  <a:txBody>
                    <a:bodyPr/>
                    <a:lstStyle/>
                    <a:p>
                      <a:pPr algn="ctr"/>
                      <a:r>
                        <a:rPr lang="en-US" sz="1800" b="0" dirty="0">
                          <a:latin typeface="+mn-lt"/>
                        </a:rPr>
                        <a:t>Weapons Category</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marL="0" indent="0" algn="ctr">
                        <a:buFont typeface="Arial" panose="020B0604020202020204" pitchFamily="34" charset="0"/>
                        <a:buNone/>
                      </a:pPr>
                      <a:r>
                        <a:rPr lang="en-US" sz="1800" b="0" dirty="0" err="1">
                          <a:latin typeface="+mn-lt"/>
                        </a:rPr>
                        <a:t>Licence</a:t>
                      </a:r>
                      <a:endParaRPr lang="en-US"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latin typeface="+mn-lt"/>
                        </a:rPr>
                        <a:t>Remarks</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extLst>
                  <a:ext uri="{0D108BD9-81ED-4DB2-BD59-A6C34878D82A}">
                    <a16:rowId xmlns:a16="http://schemas.microsoft.com/office/drawing/2014/main" val="1937967516"/>
                  </a:ext>
                </a:extLst>
              </a:tr>
              <a:tr h="1184402">
                <a:tc>
                  <a:txBody>
                    <a:bodyPr/>
                    <a:lstStyle/>
                    <a:p>
                      <a:pPr algn="just"/>
                      <a:r>
                        <a:rPr lang="en-US" sz="1800" b="1" dirty="0">
                          <a:solidFill>
                            <a:srgbClr val="00205B"/>
                          </a:solidFill>
                          <a:latin typeface="+mn-lt"/>
                        </a:rPr>
                        <a:t>Type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1800" b="1" dirty="0">
                          <a:solidFill>
                            <a:srgbClr val="00205B"/>
                          </a:solidFill>
                          <a:latin typeface="+mn-lt"/>
                        </a:rPr>
                        <a:t>Individual licensing</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205B"/>
                          </a:solidFill>
                          <a:latin typeface="+mn-lt"/>
                        </a:rPr>
                        <a:t>[Weapons designed to cause hurt and have very limited legitimate day-to-day uses ]</a:t>
                      </a:r>
                      <a:endParaRPr lang="en-SG" sz="1600" b="0" dirty="0">
                        <a:solidFill>
                          <a:srgbClr val="00205B"/>
                        </a:solidFill>
                        <a:latin typeface="+mn-lt"/>
                      </a:endParaRPr>
                    </a:p>
                    <a:p>
                      <a:pPr marL="0" indent="0" algn="just">
                        <a:buFont typeface="Arial" panose="020B0604020202020204" pitchFamily="34" charset="0"/>
                        <a:buNone/>
                      </a:pPr>
                      <a:endParaRPr lang="en-SG" sz="1800" b="1"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5B"/>
                          </a:solidFill>
                          <a:effectLst/>
                          <a:uLnTx/>
                          <a:uFillTx/>
                          <a:latin typeface="+mn-lt"/>
                          <a:ea typeface="+mn-ea"/>
                          <a:cs typeface="+mn-cs"/>
                        </a:rPr>
                        <a:t>Items pose high risks to safety and security and an </a:t>
                      </a:r>
                      <a:r>
                        <a:rPr kumimoji="0" lang="en-US" sz="1800" b="0" i="0" u="sng" strike="noStrike" kern="1200" cap="none" spc="0" normalizeH="0" baseline="0" noProof="0" dirty="0">
                          <a:ln>
                            <a:noFill/>
                          </a:ln>
                          <a:solidFill>
                            <a:srgbClr val="00205B"/>
                          </a:solidFill>
                          <a:effectLst/>
                          <a:uLnTx/>
                          <a:uFillTx/>
                          <a:latin typeface="+mn-lt"/>
                          <a:ea typeface="+mn-ea"/>
                          <a:cs typeface="+mn-cs"/>
                        </a:rPr>
                        <a:t>individual licence will be required.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46819"/>
                  </a:ext>
                </a:extLst>
              </a:tr>
              <a:tr h="1219200">
                <a:tc>
                  <a:txBody>
                    <a:bodyPr/>
                    <a:lstStyle/>
                    <a:p>
                      <a:pPr algn="just"/>
                      <a:r>
                        <a:rPr lang="en-US" sz="1800" b="1" dirty="0">
                          <a:solidFill>
                            <a:srgbClr val="00205B"/>
                          </a:solidFill>
                          <a:latin typeface="+mn-lt"/>
                        </a:rPr>
                        <a:t>Type 2</a:t>
                      </a:r>
                      <a:endParaRPr lang="en-SG" sz="1800" b="1"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1800" b="1" dirty="0">
                          <a:solidFill>
                            <a:srgbClr val="00205B"/>
                          </a:solidFill>
                          <a:latin typeface="+mn-lt"/>
                        </a:rPr>
                        <a:t>Class licensing</a:t>
                      </a:r>
                    </a:p>
                    <a:p>
                      <a:pPr marL="0" indent="0" algn="just">
                        <a:buFont typeface="Arial" panose="020B0604020202020204" pitchFamily="34" charset="0"/>
                        <a:buNone/>
                      </a:pPr>
                      <a:r>
                        <a:rPr lang="en-US" sz="1600" b="0" dirty="0">
                          <a:solidFill>
                            <a:srgbClr val="00205B"/>
                          </a:solidFill>
                          <a:latin typeface="+mn-lt"/>
                        </a:rPr>
                        <a:t>[</a:t>
                      </a:r>
                      <a:r>
                        <a:rPr lang="en-US" sz="1600" b="0" dirty="0">
                          <a:solidFill>
                            <a:srgbClr val="00205B"/>
                          </a:solidFill>
                        </a:rPr>
                        <a:t>Weapons designed to cause hurt but have legitimate uses (e.g. swords for sporting purpose)]</a:t>
                      </a:r>
                      <a:endParaRPr lang="en-SG" sz="1600" b="0"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5B"/>
                          </a:solidFill>
                          <a:effectLst/>
                          <a:uLnTx/>
                          <a:uFillTx/>
                          <a:latin typeface="+mn-lt"/>
                          <a:ea typeface="+mn-ea"/>
                          <a:cs typeface="+mn-cs"/>
                        </a:rPr>
                        <a:t>Items pose moderate risk and to complied with </a:t>
                      </a:r>
                      <a:r>
                        <a:rPr kumimoji="0" lang="en-US" sz="1800" b="0" i="0" u="sng" strike="noStrike" kern="1200" cap="none" spc="0" normalizeH="0" baseline="0" noProof="0" dirty="0">
                          <a:ln>
                            <a:noFill/>
                          </a:ln>
                          <a:solidFill>
                            <a:srgbClr val="00205B"/>
                          </a:solidFill>
                          <a:effectLst/>
                          <a:uLnTx/>
                          <a:uFillTx/>
                          <a:latin typeface="+mn-lt"/>
                          <a:ea typeface="+mn-ea"/>
                          <a:cs typeface="+mn-cs"/>
                        </a:rPr>
                        <a:t>class licence requirements. Otherwise an individual licence is required.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571797"/>
                  </a:ext>
                </a:extLst>
              </a:tr>
              <a:tr h="1167587">
                <a:tc>
                  <a:txBody>
                    <a:bodyPr/>
                    <a:lstStyle/>
                    <a:p>
                      <a:pPr algn="just"/>
                      <a:r>
                        <a:rPr lang="en-US" sz="1800" b="1" dirty="0">
                          <a:solidFill>
                            <a:srgbClr val="00205B"/>
                          </a:solidFill>
                          <a:latin typeface="+mn-lt"/>
                        </a:rPr>
                        <a:t>Type 3</a:t>
                      </a:r>
                      <a:endParaRPr lang="en-SG" sz="1800" b="1"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SG" sz="1800" b="1" i="0" u="none" strike="noStrike" baseline="0" dirty="0">
                          <a:solidFill>
                            <a:srgbClr val="00205B"/>
                          </a:solidFill>
                          <a:latin typeface="+mn-lt"/>
                        </a:rPr>
                        <a:t>Exemption </a:t>
                      </a:r>
                      <a:r>
                        <a:rPr lang="en-SG" sz="1800" b="0" i="0" u="none" strike="noStrike" baseline="0" dirty="0">
                          <a:solidFill>
                            <a:srgbClr val="00205B"/>
                          </a:solidFill>
                          <a:latin typeface="+mn-lt"/>
                        </a:rPr>
                        <a:t>	</a:t>
                      </a:r>
                    </a:p>
                    <a:p>
                      <a:r>
                        <a:rPr lang="en-US" sz="1600" b="0" i="0" u="none" strike="noStrike" baseline="0" dirty="0">
                          <a:solidFill>
                            <a:srgbClr val="00205B"/>
                          </a:solidFill>
                          <a:latin typeface="+mn-lt"/>
                        </a:rPr>
                        <a:t>[Weapons designed as tools of trade but may be misused to cause hurt (e.g. axes and parangs were designed for agricultural and woodworking purposes] </a:t>
                      </a:r>
                      <a:endParaRPr lang="en-SG" sz="1600" b="0" i="0" u="none" strike="noStrike" baseline="0"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SG" sz="1800" b="0" i="0" u="none" strike="noStrike" baseline="0" dirty="0">
                          <a:solidFill>
                            <a:srgbClr val="00205B"/>
                          </a:solidFill>
                          <a:latin typeface="+mn-lt"/>
                        </a:rPr>
                        <a:t>Items pose low risks and exempted from licensing requirements. </a:t>
                      </a:r>
                      <a:r>
                        <a:rPr lang="en-SG" sz="1800" b="0" i="0" u="sng" strike="noStrike" baseline="0" dirty="0">
                          <a:solidFill>
                            <a:srgbClr val="00205B"/>
                          </a:solidFill>
                          <a:latin typeface="+mn-lt"/>
                        </a:rPr>
                        <a:t>No licence is required</a:t>
                      </a:r>
                      <a:r>
                        <a:rPr lang="en-SG" sz="1800" b="0" i="0" u="none" strike="noStrike" baseline="0" dirty="0">
                          <a:solidFill>
                            <a:srgbClr val="00205B"/>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079319"/>
                  </a:ext>
                </a:extLst>
              </a:tr>
            </a:tbl>
          </a:graphicData>
        </a:graphic>
      </p:graphicFrame>
    </p:spTree>
    <p:extLst>
      <p:ext uri="{BB962C8B-B14F-4D97-AF65-F5344CB8AC3E}">
        <p14:creationId xmlns:p14="http://schemas.microsoft.com/office/powerpoint/2010/main" val="1615418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2418-ADEC-4EE1-A993-3ECA732EC2A4}"/>
              </a:ext>
            </a:extLst>
          </p:cNvPr>
          <p:cNvSpPr>
            <a:spLocks noGrp="1"/>
          </p:cNvSpPr>
          <p:nvPr>
            <p:ph type="title"/>
          </p:nvPr>
        </p:nvSpPr>
        <p:spPr>
          <a:xfrm>
            <a:off x="1072735" y="3215"/>
            <a:ext cx="9936000" cy="587613"/>
          </a:xfrm>
        </p:spPr>
        <p:txBody>
          <a:bodyPr/>
          <a:lstStyle/>
          <a:p>
            <a:r>
              <a:rPr lang="en-US" b="1" dirty="0">
                <a:solidFill>
                  <a:srgbClr val="002060"/>
                </a:solidFill>
              </a:rPr>
              <a:t>Summary of Weapons – Type 1 (</a:t>
            </a:r>
            <a:r>
              <a:rPr lang="en-US" b="1" dirty="0" err="1">
                <a:solidFill>
                  <a:srgbClr val="002060"/>
                </a:solidFill>
              </a:rPr>
              <a:t>Licence</a:t>
            </a:r>
            <a:r>
              <a:rPr lang="en-US" b="1" dirty="0">
                <a:solidFill>
                  <a:srgbClr val="002060"/>
                </a:solidFill>
              </a:rPr>
              <a:t>)</a:t>
            </a:r>
            <a:endParaRPr lang="en-SG" b="1" dirty="0">
              <a:solidFill>
                <a:srgbClr val="002060"/>
              </a:solidFill>
            </a:endParaRPr>
          </a:p>
        </p:txBody>
      </p:sp>
      <p:graphicFrame>
        <p:nvGraphicFramePr>
          <p:cNvPr id="4" name="Table 5">
            <a:extLst>
              <a:ext uri="{FF2B5EF4-FFF2-40B4-BE49-F238E27FC236}">
                <a16:creationId xmlns:a16="http://schemas.microsoft.com/office/drawing/2014/main" id="{09BC158D-8766-580F-DCD4-F69EE953DF38}"/>
              </a:ext>
            </a:extLst>
          </p:cNvPr>
          <p:cNvGraphicFramePr>
            <a:graphicFrameLocks/>
          </p:cNvGraphicFramePr>
          <p:nvPr>
            <p:extLst>
              <p:ext uri="{D42A27DB-BD31-4B8C-83A1-F6EECF244321}">
                <p14:modId xmlns:p14="http://schemas.microsoft.com/office/powerpoint/2010/main" val="817758197"/>
              </p:ext>
            </p:extLst>
          </p:nvPr>
        </p:nvGraphicFramePr>
        <p:xfrm>
          <a:off x="1183265" y="432041"/>
          <a:ext cx="10895523" cy="6400800"/>
        </p:xfrm>
        <a:graphic>
          <a:graphicData uri="http://schemas.openxmlformats.org/drawingml/2006/table">
            <a:tbl>
              <a:tblPr firstRow="1" bandRow="1">
                <a:tableStyleId>{5C22544A-7EE6-4342-B048-85BDC9FD1C3A}</a:tableStyleId>
              </a:tblPr>
              <a:tblGrid>
                <a:gridCol w="619409">
                  <a:extLst>
                    <a:ext uri="{9D8B030D-6E8A-4147-A177-3AD203B41FA5}">
                      <a16:colId xmlns:a16="http://schemas.microsoft.com/office/drawing/2014/main" val="3800349824"/>
                    </a:ext>
                  </a:extLst>
                </a:gridCol>
                <a:gridCol w="4071997">
                  <a:extLst>
                    <a:ext uri="{9D8B030D-6E8A-4147-A177-3AD203B41FA5}">
                      <a16:colId xmlns:a16="http://schemas.microsoft.com/office/drawing/2014/main" val="280119620"/>
                    </a:ext>
                  </a:extLst>
                </a:gridCol>
                <a:gridCol w="1566343">
                  <a:extLst>
                    <a:ext uri="{9D8B030D-6E8A-4147-A177-3AD203B41FA5}">
                      <a16:colId xmlns:a16="http://schemas.microsoft.com/office/drawing/2014/main" val="3539253339"/>
                    </a:ext>
                  </a:extLst>
                </a:gridCol>
                <a:gridCol w="1863861">
                  <a:extLst>
                    <a:ext uri="{9D8B030D-6E8A-4147-A177-3AD203B41FA5}">
                      <a16:colId xmlns:a16="http://schemas.microsoft.com/office/drawing/2014/main" val="614342810"/>
                    </a:ext>
                  </a:extLst>
                </a:gridCol>
                <a:gridCol w="1728885">
                  <a:extLst>
                    <a:ext uri="{9D8B030D-6E8A-4147-A177-3AD203B41FA5}">
                      <a16:colId xmlns:a16="http://schemas.microsoft.com/office/drawing/2014/main" val="2469640529"/>
                    </a:ext>
                  </a:extLst>
                </a:gridCol>
                <a:gridCol w="1045028">
                  <a:extLst>
                    <a:ext uri="{9D8B030D-6E8A-4147-A177-3AD203B41FA5}">
                      <a16:colId xmlns:a16="http://schemas.microsoft.com/office/drawing/2014/main" val="3575493338"/>
                    </a:ext>
                  </a:extLst>
                </a:gridCol>
              </a:tblGrid>
              <a:tr h="252710">
                <a:tc rowSpan="2">
                  <a:txBody>
                    <a:bodyPr/>
                    <a:lstStyle/>
                    <a:p>
                      <a:pPr algn="ctr"/>
                      <a:r>
                        <a:rPr lang="en-SG" sz="1400" b="0" dirty="0"/>
                        <a:t>S/n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SG" sz="1400" b="0" dirty="0"/>
                        <a:t>Weapon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US" sz="1400" b="0" dirty="0"/>
                        <a:t>AEA (Current)</a:t>
                      </a:r>
                      <a:endParaRPr lang="en-SG"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gridSpan="3">
                  <a:txBody>
                    <a:bodyPr/>
                    <a:lstStyle/>
                    <a:p>
                      <a:pPr algn="ctr"/>
                      <a:r>
                        <a:rPr lang="en-US" sz="1400" b="1" dirty="0"/>
                        <a:t>GEWCA (New)</a:t>
                      </a:r>
                      <a:endParaRPr lang="en-SG"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val="806390876"/>
                  </a:ext>
                </a:extLst>
              </a:tr>
              <a:tr h="252710">
                <a:tc vMerge="1">
                  <a:txBody>
                    <a:bodyPr/>
                    <a:lstStyle/>
                    <a:p>
                      <a:r>
                        <a:rPr lang="en-SG" dirty="0"/>
                        <a:t>S/N</a:t>
                      </a:r>
                    </a:p>
                  </a:txBody>
                  <a:tcPr/>
                </a:tc>
                <a:tc vMerge="1">
                  <a:txBody>
                    <a:bodyPr/>
                    <a:lstStyle/>
                    <a:p>
                      <a:r>
                        <a:rPr lang="en-SG" dirty="0"/>
                        <a:t>Weapon </a:t>
                      </a:r>
                    </a:p>
                  </a:txBody>
                  <a:tcPr/>
                </a:tc>
                <a:tc vMerge="1">
                  <a:txBody>
                    <a:bodyPr/>
                    <a:lstStyle/>
                    <a:p>
                      <a:endParaRPr lang="en-SG" dirty="0"/>
                    </a:p>
                  </a:txBody>
                  <a:tcPr/>
                </a:tc>
                <a:tc>
                  <a:txBody>
                    <a:bodyPr/>
                    <a:lstStyle/>
                    <a:p>
                      <a:pPr algn="ctr"/>
                      <a:r>
                        <a:rPr lang="en-US" sz="1400" b="0" dirty="0">
                          <a:solidFill>
                            <a:srgbClr val="002060"/>
                          </a:solidFill>
                        </a:rPr>
                        <a:t>Individual Licence</a:t>
                      </a:r>
                      <a:endParaRPr lang="en-SG" sz="14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2060"/>
                          </a:solidFill>
                        </a:rPr>
                        <a:t>Class Licence</a:t>
                      </a:r>
                      <a:endParaRPr lang="en-SG" sz="14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rgbClr val="002060"/>
                          </a:solidFill>
                        </a:rPr>
                        <a:t>Exemption</a:t>
                      </a:r>
                      <a:endParaRPr lang="en-SG" sz="14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119708"/>
                  </a:ext>
                </a:extLst>
              </a:tr>
              <a:tr h="252710">
                <a:tc>
                  <a:txBody>
                    <a:bodyPr/>
                    <a:lstStyle/>
                    <a:p>
                      <a:pPr algn="ctr"/>
                      <a:r>
                        <a:rPr lang="en-US" sz="1200" dirty="0">
                          <a:solidFill>
                            <a:srgbClr val="002060"/>
                          </a:solidFill>
                        </a:rPr>
                        <a:t>1</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a:solidFill>
                            <a:srgbClr val="002060"/>
                          </a:solidFill>
                        </a:rPr>
                        <a:t>Arbalest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863939"/>
                  </a:ext>
                </a:extLst>
              </a:tr>
              <a:tr h="252710">
                <a:tc>
                  <a:txBody>
                    <a:bodyPr/>
                    <a:lstStyle/>
                    <a:p>
                      <a:pPr algn="ctr"/>
                      <a:r>
                        <a:rPr lang="en-US" sz="1200" dirty="0">
                          <a:solidFill>
                            <a:srgbClr val="002060"/>
                          </a:solidFill>
                        </a:rPr>
                        <a:t>2</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a:solidFill>
                            <a:srgbClr val="002060"/>
                          </a:solidFill>
                        </a:rPr>
                        <a:t>Crossbow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468493"/>
                  </a:ext>
                </a:extLst>
              </a:tr>
              <a:tr h="252710">
                <a:tc>
                  <a:txBody>
                    <a:bodyPr/>
                    <a:lstStyle/>
                    <a:p>
                      <a:pPr algn="ctr"/>
                      <a:r>
                        <a:rPr lang="en-US" sz="1200" dirty="0">
                          <a:solidFill>
                            <a:srgbClr val="002060"/>
                          </a:solidFill>
                        </a:rPr>
                        <a:t>3</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a:solidFill>
                            <a:srgbClr val="002060"/>
                          </a:solidFill>
                        </a:rPr>
                        <a:t>Throwing knife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8294726"/>
                  </a:ext>
                </a:extLst>
              </a:tr>
              <a:tr h="252710">
                <a:tc>
                  <a:txBody>
                    <a:bodyPr/>
                    <a:lstStyle/>
                    <a:p>
                      <a:pPr algn="ctr"/>
                      <a:r>
                        <a:rPr lang="en-US" sz="1200" dirty="0">
                          <a:solidFill>
                            <a:srgbClr val="002060"/>
                          </a:solidFill>
                        </a:rPr>
                        <a:t>4</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rPr>
                        <a:t>Butterfly/Gravity Knife</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564591"/>
                  </a:ext>
                </a:extLst>
              </a:tr>
              <a:tr h="252710">
                <a:tc>
                  <a:txBody>
                    <a:bodyPr/>
                    <a:lstStyle/>
                    <a:p>
                      <a:pPr algn="ctr"/>
                      <a:r>
                        <a:rPr lang="en-US" sz="1200" dirty="0">
                          <a:solidFill>
                            <a:srgbClr val="002060"/>
                          </a:solidFill>
                        </a:rPr>
                        <a:t>5</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rPr>
                        <a:t>Flick knife / switchblade</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839802"/>
                  </a:ext>
                </a:extLst>
              </a:tr>
              <a:tr h="252710">
                <a:tc>
                  <a:txBody>
                    <a:bodyPr/>
                    <a:lstStyle/>
                    <a:p>
                      <a:pPr algn="ctr"/>
                      <a:r>
                        <a:rPr lang="en-US" sz="1200" dirty="0">
                          <a:solidFill>
                            <a:srgbClr val="002060"/>
                          </a:solidFill>
                        </a:rPr>
                        <a:t>6</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rPr>
                        <a:t>Wasp knife</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709932"/>
                  </a:ext>
                </a:extLst>
              </a:tr>
              <a:tr h="252710">
                <a:tc>
                  <a:txBody>
                    <a:bodyPr/>
                    <a:lstStyle/>
                    <a:p>
                      <a:pPr algn="ctr"/>
                      <a:r>
                        <a:rPr lang="en-US" sz="1200" dirty="0">
                          <a:solidFill>
                            <a:srgbClr val="002060"/>
                          </a:solidFill>
                        </a:rPr>
                        <a:t>7</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a:solidFill>
                            <a:srgbClr val="002060"/>
                          </a:solidFill>
                        </a:rPr>
                        <a:t>Throwing stars / Shuriken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47607"/>
                  </a:ext>
                </a:extLst>
              </a:tr>
              <a:tr h="252710">
                <a:tc>
                  <a:txBody>
                    <a:bodyPr/>
                    <a:lstStyle/>
                    <a:p>
                      <a:pPr algn="ctr"/>
                      <a:r>
                        <a:rPr lang="en-US" sz="1200" dirty="0">
                          <a:solidFill>
                            <a:srgbClr val="002060"/>
                          </a:solidFill>
                        </a:rPr>
                        <a:t>8</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a:solidFill>
                            <a:srgbClr val="002060"/>
                          </a:solidFill>
                          <a:latin typeface="+mn-lt"/>
                        </a:rPr>
                        <a:t>Knuckledusters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958156"/>
                  </a:ext>
                </a:extLst>
              </a:tr>
              <a:tr h="252710">
                <a:tc>
                  <a:txBody>
                    <a:bodyPr/>
                    <a:lstStyle/>
                    <a:p>
                      <a:pPr algn="ctr"/>
                      <a:r>
                        <a:rPr lang="en-US" sz="1200" dirty="0">
                          <a:solidFill>
                            <a:srgbClr val="002060"/>
                          </a:solidFill>
                        </a:rPr>
                        <a:t>9</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err="1">
                          <a:solidFill>
                            <a:srgbClr val="002060"/>
                          </a:solidFill>
                          <a:latin typeface="+mn-lt"/>
                        </a:rPr>
                        <a:t>Shoge</a:t>
                      </a:r>
                      <a:endParaRPr lang="en-SG" sz="12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1727560"/>
                  </a:ext>
                </a:extLst>
              </a:tr>
              <a:tr h="252710">
                <a:tc>
                  <a:txBody>
                    <a:bodyPr/>
                    <a:lstStyle/>
                    <a:p>
                      <a:pPr algn="ctr"/>
                      <a:r>
                        <a:rPr lang="en-US" sz="1200" dirty="0">
                          <a:solidFill>
                            <a:srgbClr val="002060"/>
                          </a:solidFill>
                        </a:rPr>
                        <a:t>10</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err="1">
                          <a:solidFill>
                            <a:srgbClr val="002060"/>
                          </a:solidFill>
                          <a:latin typeface="+mn-lt"/>
                        </a:rPr>
                        <a:t>Nanchaku</a:t>
                      </a:r>
                      <a:endParaRPr lang="en-SG" sz="12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695529"/>
                  </a:ext>
                </a:extLst>
              </a:tr>
              <a:tr h="252710">
                <a:tc>
                  <a:txBody>
                    <a:bodyPr/>
                    <a:lstStyle/>
                    <a:p>
                      <a:pPr algn="ctr"/>
                      <a:r>
                        <a:rPr lang="en-US" sz="1200" dirty="0">
                          <a:solidFill>
                            <a:srgbClr val="002060"/>
                          </a:solidFill>
                        </a:rPr>
                        <a:t>11</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err="1">
                          <a:solidFill>
                            <a:srgbClr val="002060"/>
                          </a:solidFill>
                          <a:latin typeface="+mn-lt"/>
                        </a:rPr>
                        <a:t>Kasari</a:t>
                      </a:r>
                      <a:r>
                        <a:rPr lang="en-SG" sz="1200" dirty="0">
                          <a:solidFill>
                            <a:srgbClr val="002060"/>
                          </a:solidFill>
                          <a:latin typeface="+mn-lt"/>
                        </a:rPr>
                        <a:t>-</a:t>
                      </a:r>
                      <a:r>
                        <a:rPr lang="en-SG" sz="1200" dirty="0" err="1">
                          <a:solidFill>
                            <a:srgbClr val="002060"/>
                          </a:solidFill>
                          <a:latin typeface="+mn-lt"/>
                        </a:rPr>
                        <a:t>Fundo,Kusari</a:t>
                      </a:r>
                      <a:r>
                        <a:rPr lang="en-SG" sz="1200" dirty="0">
                          <a:solidFill>
                            <a:srgbClr val="002060"/>
                          </a:solidFill>
                          <a:latin typeface="+mn-lt"/>
                        </a:rPr>
                        <a:t>-Fundo </a:t>
                      </a:r>
                      <a:r>
                        <a:rPr lang="en-SG" sz="1200" dirty="0" err="1">
                          <a:solidFill>
                            <a:srgbClr val="002060"/>
                          </a:solidFill>
                          <a:latin typeface="+mn-lt"/>
                        </a:rPr>
                        <a:t>Manrikigusari</a:t>
                      </a:r>
                      <a:endParaRPr lang="en-SG" sz="12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29454"/>
                  </a:ext>
                </a:extLst>
              </a:tr>
              <a:tr h="252710">
                <a:tc>
                  <a:txBody>
                    <a:bodyPr/>
                    <a:lstStyle/>
                    <a:p>
                      <a:pPr algn="ctr"/>
                      <a:r>
                        <a:rPr lang="en-US" sz="1200" dirty="0">
                          <a:solidFill>
                            <a:srgbClr val="002060"/>
                          </a:solidFill>
                        </a:rPr>
                        <a:t>12</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err="1">
                          <a:solidFill>
                            <a:srgbClr val="002060"/>
                          </a:solidFill>
                          <a:latin typeface="+mn-lt"/>
                        </a:rPr>
                        <a:t>Karambit</a:t>
                      </a:r>
                      <a:r>
                        <a:rPr lang="en-SG" sz="1200" dirty="0">
                          <a:solidFill>
                            <a:srgbClr val="002060"/>
                          </a:solidFill>
                          <a:latin typeface="+mn-l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7797739"/>
                  </a:ext>
                </a:extLst>
              </a:tr>
              <a:tr h="154983">
                <a:tc>
                  <a:txBody>
                    <a:bodyPr/>
                    <a:lstStyle/>
                    <a:p>
                      <a:pPr algn="ctr"/>
                      <a:r>
                        <a:rPr lang="en-US" sz="1200" dirty="0">
                          <a:solidFill>
                            <a:srgbClr val="002060"/>
                          </a:solidFill>
                        </a:rPr>
                        <a:t>13</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200" dirty="0">
                          <a:solidFill>
                            <a:srgbClr val="002060"/>
                          </a:solidFill>
                          <a:latin typeface="+mn-lt"/>
                        </a:rPr>
                        <a:t>Sai / </a:t>
                      </a:r>
                      <a:r>
                        <a:rPr lang="en-SG" sz="1200" dirty="0" err="1">
                          <a:solidFill>
                            <a:srgbClr val="002060"/>
                          </a:solidFill>
                          <a:latin typeface="+mn-lt"/>
                        </a:rPr>
                        <a:t>Jitte</a:t>
                      </a:r>
                      <a:endParaRPr lang="en-SG" sz="12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846940"/>
                  </a:ext>
                </a:extLst>
              </a:tr>
              <a:tr h="142886">
                <a:tc>
                  <a:txBody>
                    <a:bodyPr/>
                    <a:lstStyle/>
                    <a:p>
                      <a:pPr algn="ctr"/>
                      <a:r>
                        <a:rPr lang="en-US" sz="1200" dirty="0">
                          <a:solidFill>
                            <a:srgbClr val="002060"/>
                          </a:solidFill>
                        </a:rPr>
                        <a:t>14</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Blow pipe &amp; dart</a:t>
                      </a:r>
                      <a:endParaRPr lang="en-SG" sz="12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7085014"/>
                  </a:ext>
                </a:extLst>
              </a:tr>
              <a:tr h="160303">
                <a:tc>
                  <a:txBody>
                    <a:bodyPr/>
                    <a:lstStyle/>
                    <a:p>
                      <a:pPr algn="ctr"/>
                      <a:r>
                        <a:rPr lang="en-US" sz="1200" dirty="0">
                          <a:solidFill>
                            <a:srgbClr val="002060"/>
                          </a:solidFill>
                        </a:rPr>
                        <a:t>15</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Bayonet</a:t>
                      </a:r>
                      <a:endParaRPr lang="en-SG" sz="12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lang="en-US" sz="1400" b="0" dirty="0">
                          <a:solidFill>
                            <a:srgbClr val="FF0000"/>
                          </a:solidFill>
                        </a:rPr>
                        <a:t>If the blade is blunt, it will be regulated as </a:t>
                      </a:r>
                      <a:r>
                        <a:rPr lang="en-US" sz="1400" b="1" u="sng" dirty="0">
                          <a:solidFill>
                            <a:srgbClr val="FF0000"/>
                          </a:solidFill>
                        </a:rPr>
                        <a:t>Type 2 weapon </a:t>
                      </a:r>
                      <a:r>
                        <a:rPr lang="en-US" sz="1400" b="0" dirty="0">
                          <a:solidFill>
                            <a:srgbClr val="FF0000"/>
                          </a:solidFill>
                        </a:rPr>
                        <a:t>under GEWCA as Class </a:t>
                      </a:r>
                      <a:r>
                        <a:rPr lang="en-US" sz="1400" b="0" dirty="0" err="1">
                          <a:solidFill>
                            <a:srgbClr val="FF0000"/>
                          </a:solidFill>
                        </a:rPr>
                        <a:t>Licence</a:t>
                      </a:r>
                      <a:r>
                        <a:rPr lang="en-US" sz="1400" b="0" dirty="0">
                          <a:solidFill>
                            <a:srgbClr val="FF0000"/>
                          </a:solidFill>
                        </a:rPr>
                        <a:t>.</a:t>
                      </a:r>
                      <a:endParaRPr lang="en-SG" sz="14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8620943"/>
                  </a:ext>
                </a:extLst>
              </a:tr>
              <a:tr h="146274">
                <a:tc>
                  <a:txBody>
                    <a:bodyPr/>
                    <a:lstStyle/>
                    <a:p>
                      <a:pPr algn="ctr"/>
                      <a:r>
                        <a:rPr lang="en-US" sz="1200" dirty="0">
                          <a:solidFill>
                            <a:srgbClr val="002060"/>
                          </a:solidFill>
                        </a:rPr>
                        <a:t>16</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Sword</a:t>
                      </a:r>
                      <a:endParaRPr lang="en-SG" sz="12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030818"/>
                  </a:ext>
                </a:extLst>
              </a:tr>
              <a:tr h="0">
                <a:tc>
                  <a:txBody>
                    <a:bodyPr/>
                    <a:lstStyle/>
                    <a:p>
                      <a:pPr algn="ctr"/>
                      <a:r>
                        <a:rPr lang="en-US" sz="1200" dirty="0">
                          <a:solidFill>
                            <a:srgbClr val="002060"/>
                          </a:solidFill>
                        </a:rPr>
                        <a:t>17</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Spear</a:t>
                      </a:r>
                      <a:endParaRPr lang="en-SG" sz="12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2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23375"/>
                  </a:ext>
                </a:extLst>
              </a:tr>
              <a:tr h="0">
                <a:tc>
                  <a:txBody>
                    <a:bodyPr/>
                    <a:lstStyle/>
                    <a:p>
                      <a:pPr algn="ctr"/>
                      <a:r>
                        <a:rPr lang="en-US" sz="1200" dirty="0">
                          <a:solidFill>
                            <a:srgbClr val="002060"/>
                          </a:solidFill>
                        </a:rPr>
                        <a:t>18</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Dagger</a:t>
                      </a:r>
                      <a:endParaRPr lang="en-SG" sz="12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107757"/>
                  </a:ext>
                </a:extLst>
              </a:tr>
              <a:tr h="252710">
                <a:tc>
                  <a:txBody>
                    <a:bodyPr/>
                    <a:lstStyle/>
                    <a:p>
                      <a:pPr algn="ctr"/>
                      <a:r>
                        <a:rPr lang="en-US" sz="1200" dirty="0">
                          <a:solidFill>
                            <a:srgbClr val="002060"/>
                          </a:solidFill>
                        </a:rPr>
                        <a:t>19</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Chinese whip/whip spear</a:t>
                      </a:r>
                      <a:endParaRPr lang="en-SG" sz="12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2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2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779321"/>
                  </a:ext>
                </a:extLst>
              </a:tr>
            </a:tbl>
          </a:graphicData>
        </a:graphic>
      </p:graphicFrame>
      <p:sp>
        <p:nvSpPr>
          <p:cNvPr id="5" name="Slide Number Placeholder 4">
            <a:extLst>
              <a:ext uri="{FF2B5EF4-FFF2-40B4-BE49-F238E27FC236}">
                <a16:creationId xmlns:a16="http://schemas.microsoft.com/office/drawing/2014/main" id="{3417E9ED-70C2-E2C9-6292-780C6FA89115}"/>
              </a:ext>
            </a:extLst>
          </p:cNvPr>
          <p:cNvSpPr>
            <a:spLocks noGrp="1"/>
          </p:cNvSpPr>
          <p:nvPr>
            <p:ph type="sldNum" sz="quarter" idx="11"/>
          </p:nvPr>
        </p:nvSpPr>
        <p:spPr/>
        <p:txBody>
          <a:bodyPr/>
          <a:lstStyle/>
          <a:p>
            <a:fld id="{8C81137B-80AB-E148-8403-8E4221D909A0}" type="slidenum">
              <a:rPr lang="en-US" smtClean="0"/>
              <a:pPr/>
              <a:t>29</a:t>
            </a:fld>
            <a:endParaRPr lang="en-US" dirty="0"/>
          </a:p>
        </p:txBody>
      </p:sp>
    </p:spTree>
    <p:extLst>
      <p:ext uri="{BB962C8B-B14F-4D97-AF65-F5344CB8AC3E}">
        <p14:creationId xmlns:p14="http://schemas.microsoft.com/office/powerpoint/2010/main" val="146859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DF8B-9181-4CBE-87B5-8E2E0375B600}"/>
              </a:ext>
            </a:extLst>
          </p:cNvPr>
          <p:cNvSpPr>
            <a:spLocks noGrp="1"/>
          </p:cNvSpPr>
          <p:nvPr>
            <p:ph type="title"/>
          </p:nvPr>
        </p:nvSpPr>
        <p:spPr>
          <a:xfrm>
            <a:off x="1809946" y="2848541"/>
            <a:ext cx="9491416" cy="1160918"/>
          </a:xfrm>
        </p:spPr>
        <p:txBody>
          <a:bodyPr/>
          <a:lstStyle/>
          <a:p>
            <a:r>
              <a:rPr lang="en-US" dirty="0">
                <a:latin typeface="+mn-lt"/>
              </a:rPr>
              <a:t>Overview of Regulatory Regime under </a:t>
            </a:r>
            <a:br>
              <a:rPr lang="en-US" dirty="0">
                <a:latin typeface="+mn-lt"/>
              </a:rPr>
            </a:br>
            <a:r>
              <a:rPr lang="en-US" dirty="0">
                <a:latin typeface="+mn-lt"/>
              </a:rPr>
              <a:t>Guns, Explosives and Weapons Control Act 2021 (GEWCA)</a:t>
            </a:r>
            <a:br>
              <a:rPr lang="en-US" dirty="0">
                <a:latin typeface="+mn-lt"/>
              </a:rPr>
            </a:br>
            <a:endParaRPr lang="en-SG" dirty="0"/>
          </a:p>
        </p:txBody>
      </p:sp>
      <p:sp>
        <p:nvSpPr>
          <p:cNvPr id="3" name="Slide Number Placeholder 2">
            <a:extLst>
              <a:ext uri="{FF2B5EF4-FFF2-40B4-BE49-F238E27FC236}">
                <a16:creationId xmlns:a16="http://schemas.microsoft.com/office/drawing/2014/main" id="{53BEA128-F99B-D41A-1511-6954DD95127C}"/>
              </a:ext>
            </a:extLst>
          </p:cNvPr>
          <p:cNvSpPr>
            <a:spLocks noGrp="1"/>
          </p:cNvSpPr>
          <p:nvPr>
            <p:ph type="sldNum" sz="quarter" idx="11"/>
          </p:nvPr>
        </p:nvSpPr>
        <p:spPr/>
        <p:txBody>
          <a:bodyPr/>
          <a:lstStyle/>
          <a:p>
            <a:fld id="{8C81137B-80AB-E148-8403-8E4221D909A0}" type="slidenum">
              <a:rPr lang="en-US" smtClean="0"/>
              <a:pPr/>
              <a:t>3</a:t>
            </a:fld>
            <a:endParaRPr lang="en-US" dirty="0"/>
          </a:p>
        </p:txBody>
      </p:sp>
    </p:spTree>
    <p:extLst>
      <p:ext uri="{BB962C8B-B14F-4D97-AF65-F5344CB8AC3E}">
        <p14:creationId xmlns:p14="http://schemas.microsoft.com/office/powerpoint/2010/main" val="3728195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2418-ADEC-4EE1-A993-3ECA732EC2A4}"/>
              </a:ext>
            </a:extLst>
          </p:cNvPr>
          <p:cNvSpPr>
            <a:spLocks noGrp="1"/>
          </p:cNvSpPr>
          <p:nvPr>
            <p:ph type="title"/>
          </p:nvPr>
        </p:nvSpPr>
        <p:spPr/>
        <p:txBody>
          <a:bodyPr/>
          <a:lstStyle/>
          <a:p>
            <a:r>
              <a:rPr lang="en-US" b="1" dirty="0">
                <a:solidFill>
                  <a:srgbClr val="002060"/>
                </a:solidFill>
              </a:rPr>
              <a:t>Summary of Weapons  – Type 2 (Class Licence)</a:t>
            </a:r>
            <a:endParaRPr lang="en-SG" b="1" dirty="0">
              <a:solidFill>
                <a:srgbClr val="002060"/>
              </a:solidFill>
            </a:endParaRPr>
          </a:p>
        </p:txBody>
      </p:sp>
      <p:graphicFrame>
        <p:nvGraphicFramePr>
          <p:cNvPr id="4" name="Table 5">
            <a:extLst>
              <a:ext uri="{FF2B5EF4-FFF2-40B4-BE49-F238E27FC236}">
                <a16:creationId xmlns:a16="http://schemas.microsoft.com/office/drawing/2014/main" id="{09BC158D-8766-580F-DCD4-F69EE953DF38}"/>
              </a:ext>
            </a:extLst>
          </p:cNvPr>
          <p:cNvGraphicFramePr>
            <a:graphicFrameLocks/>
          </p:cNvGraphicFramePr>
          <p:nvPr>
            <p:extLst>
              <p:ext uri="{D42A27DB-BD31-4B8C-83A1-F6EECF244321}">
                <p14:modId xmlns:p14="http://schemas.microsoft.com/office/powerpoint/2010/main" val="1571195348"/>
              </p:ext>
            </p:extLst>
          </p:nvPr>
        </p:nvGraphicFramePr>
        <p:xfrm>
          <a:off x="1695609" y="858371"/>
          <a:ext cx="9919971" cy="4541520"/>
        </p:xfrm>
        <a:graphic>
          <a:graphicData uri="http://schemas.openxmlformats.org/drawingml/2006/table">
            <a:tbl>
              <a:tblPr firstRow="1" bandRow="1">
                <a:tableStyleId>{5C22544A-7EE6-4342-B048-85BDC9FD1C3A}</a:tableStyleId>
              </a:tblPr>
              <a:tblGrid>
                <a:gridCol w="827266">
                  <a:extLst>
                    <a:ext uri="{9D8B030D-6E8A-4147-A177-3AD203B41FA5}">
                      <a16:colId xmlns:a16="http://schemas.microsoft.com/office/drawing/2014/main" val="3800349824"/>
                    </a:ext>
                  </a:extLst>
                </a:gridCol>
                <a:gridCol w="2392025">
                  <a:extLst>
                    <a:ext uri="{9D8B030D-6E8A-4147-A177-3AD203B41FA5}">
                      <a16:colId xmlns:a16="http://schemas.microsoft.com/office/drawing/2014/main" val="280119620"/>
                    </a:ext>
                  </a:extLst>
                </a:gridCol>
                <a:gridCol w="1675170">
                  <a:extLst>
                    <a:ext uri="{9D8B030D-6E8A-4147-A177-3AD203B41FA5}">
                      <a16:colId xmlns:a16="http://schemas.microsoft.com/office/drawing/2014/main" val="3539253339"/>
                    </a:ext>
                  </a:extLst>
                </a:gridCol>
                <a:gridCol w="1675170">
                  <a:extLst>
                    <a:ext uri="{9D8B030D-6E8A-4147-A177-3AD203B41FA5}">
                      <a16:colId xmlns:a16="http://schemas.microsoft.com/office/drawing/2014/main" val="614342810"/>
                    </a:ext>
                  </a:extLst>
                </a:gridCol>
                <a:gridCol w="1675170">
                  <a:extLst>
                    <a:ext uri="{9D8B030D-6E8A-4147-A177-3AD203B41FA5}">
                      <a16:colId xmlns:a16="http://schemas.microsoft.com/office/drawing/2014/main" val="2469640529"/>
                    </a:ext>
                  </a:extLst>
                </a:gridCol>
                <a:gridCol w="1675170">
                  <a:extLst>
                    <a:ext uri="{9D8B030D-6E8A-4147-A177-3AD203B41FA5}">
                      <a16:colId xmlns:a16="http://schemas.microsoft.com/office/drawing/2014/main" val="3575493338"/>
                    </a:ext>
                  </a:extLst>
                </a:gridCol>
              </a:tblGrid>
              <a:tr h="369903">
                <a:tc rowSpan="2">
                  <a:txBody>
                    <a:bodyPr/>
                    <a:lstStyle/>
                    <a:p>
                      <a:pPr algn="ctr"/>
                      <a:r>
                        <a:rPr lang="en-SG" sz="2000" b="0" dirty="0"/>
                        <a:t>S/n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SG" sz="2000" b="0" dirty="0"/>
                        <a:t>Weapon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US" sz="2000" b="0" dirty="0"/>
                        <a:t>AEA (Current)</a:t>
                      </a:r>
                      <a:endParaRPr lang="en-SG"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gridSpan="3">
                  <a:txBody>
                    <a:bodyPr/>
                    <a:lstStyle/>
                    <a:p>
                      <a:pPr algn="ctr"/>
                      <a:r>
                        <a:rPr lang="en-US" sz="2000" dirty="0"/>
                        <a:t>GEWCA (New)</a:t>
                      </a:r>
                      <a:endParaRPr lang="en-SG"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val="806390876"/>
                  </a:ext>
                </a:extLst>
              </a:tr>
              <a:tr h="654444">
                <a:tc vMerge="1">
                  <a:txBody>
                    <a:bodyPr/>
                    <a:lstStyle/>
                    <a:p>
                      <a:r>
                        <a:rPr lang="en-SG" dirty="0"/>
                        <a:t>S/N</a:t>
                      </a:r>
                    </a:p>
                  </a:txBody>
                  <a:tcPr/>
                </a:tc>
                <a:tc vMerge="1">
                  <a:txBody>
                    <a:bodyPr/>
                    <a:lstStyle/>
                    <a:p>
                      <a:r>
                        <a:rPr lang="en-SG" dirty="0"/>
                        <a:t>Weapon </a:t>
                      </a:r>
                    </a:p>
                  </a:txBody>
                  <a:tcPr/>
                </a:tc>
                <a:tc vMerge="1">
                  <a:txBody>
                    <a:bodyPr/>
                    <a:lstStyle/>
                    <a:p>
                      <a:endParaRPr lang="en-SG" dirty="0"/>
                    </a:p>
                  </a:txBody>
                  <a:tcPr/>
                </a:tc>
                <a:tc>
                  <a:txBody>
                    <a:bodyPr/>
                    <a:lstStyle/>
                    <a:p>
                      <a:pPr algn="ctr"/>
                      <a:r>
                        <a:rPr lang="en-US" sz="2000" b="0" dirty="0">
                          <a:solidFill>
                            <a:srgbClr val="002060"/>
                          </a:solidFill>
                        </a:rPr>
                        <a:t>Individual Licence</a:t>
                      </a:r>
                      <a:endParaRPr lang="en-SG" sz="20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2060"/>
                          </a:solidFill>
                        </a:rPr>
                        <a:t>Class Licence</a:t>
                      </a:r>
                      <a:endParaRPr lang="en-SG" sz="20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rgbClr val="002060"/>
                          </a:solidFill>
                        </a:rPr>
                        <a:t>Exemption</a:t>
                      </a:r>
                      <a:endParaRPr lang="en-SG" sz="20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119708"/>
                  </a:ext>
                </a:extLst>
              </a:tr>
              <a:tr h="0">
                <a:tc>
                  <a:txBody>
                    <a:bodyPr/>
                    <a:lstStyle/>
                    <a:p>
                      <a:pPr algn="ctr"/>
                      <a:r>
                        <a:rPr lang="en-US" sz="1800" dirty="0">
                          <a:solidFill>
                            <a:srgbClr val="002060"/>
                          </a:solidFill>
                        </a:rPr>
                        <a:t>15</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a:t>
                      </a:r>
                      <a:r>
                        <a:rPr lang="en-SG" sz="1800" dirty="0">
                          <a:solidFill>
                            <a:srgbClr val="002060"/>
                          </a:solidFill>
                        </a:rPr>
                        <a:t> Bayonet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223729"/>
                  </a:ext>
                </a:extLst>
              </a:tr>
              <a:tr h="0">
                <a:tc>
                  <a:txBody>
                    <a:bodyPr/>
                    <a:lstStyle/>
                    <a:p>
                      <a:pPr algn="ctr"/>
                      <a:r>
                        <a:rPr lang="en-US" sz="1800" dirty="0">
                          <a:solidFill>
                            <a:srgbClr val="002060"/>
                          </a:solidFill>
                        </a:rPr>
                        <a:t>16</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a:t>
                      </a:r>
                      <a:r>
                        <a:rPr lang="en-SG" sz="1800" dirty="0">
                          <a:solidFill>
                            <a:srgbClr val="002060"/>
                          </a:solidFill>
                        </a:rPr>
                        <a:t> Sword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039640"/>
                  </a:ext>
                </a:extLst>
              </a:tr>
              <a:tr h="0">
                <a:tc>
                  <a:txBody>
                    <a:bodyPr/>
                    <a:lstStyle/>
                    <a:p>
                      <a:pPr algn="ctr"/>
                      <a:r>
                        <a:rPr lang="en-US" sz="1800" dirty="0">
                          <a:solidFill>
                            <a:srgbClr val="002060"/>
                          </a:solidFill>
                        </a:rPr>
                        <a:t>17</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a:t>
                      </a:r>
                      <a:r>
                        <a:rPr lang="en-SG" sz="1800" dirty="0">
                          <a:solidFill>
                            <a:srgbClr val="002060"/>
                          </a:solidFill>
                        </a:rPr>
                        <a:t> Spear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863939"/>
                  </a:ext>
                </a:extLst>
              </a:tr>
              <a:tr h="0">
                <a:tc>
                  <a:txBody>
                    <a:bodyPr/>
                    <a:lstStyle/>
                    <a:p>
                      <a:pPr algn="ctr"/>
                      <a:r>
                        <a:rPr lang="en-US" sz="1800" dirty="0">
                          <a:solidFill>
                            <a:srgbClr val="002060"/>
                          </a:solidFill>
                        </a:rPr>
                        <a:t>18</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 </a:t>
                      </a:r>
                      <a:r>
                        <a:rPr lang="en-US" sz="1800" dirty="0">
                          <a:solidFill>
                            <a:srgbClr val="002060"/>
                          </a:solidFill>
                        </a:rPr>
                        <a:t>Dagger (including dirks, kirpans and kris)</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684047"/>
                  </a:ext>
                </a:extLst>
              </a:tr>
              <a:tr h="0">
                <a:tc>
                  <a:txBody>
                    <a:bodyPr/>
                    <a:lstStyle/>
                    <a:p>
                      <a:pPr algn="ctr"/>
                      <a:r>
                        <a:rPr lang="en-US" sz="1800" dirty="0">
                          <a:solidFill>
                            <a:srgbClr val="002060"/>
                          </a:solidFill>
                        </a:rPr>
                        <a:t>19</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a:t>
                      </a:r>
                      <a:r>
                        <a:rPr lang="en-SG" sz="1800" dirty="0">
                          <a:solidFill>
                            <a:srgbClr val="002060"/>
                          </a:solidFill>
                        </a:rPr>
                        <a:t> Chinese whip / whip spear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468493"/>
                  </a:ext>
                </a:extLst>
              </a:tr>
              <a:tr h="0">
                <a:tc>
                  <a:txBody>
                    <a:bodyPr/>
                    <a:lstStyle/>
                    <a:p>
                      <a:pPr algn="ctr"/>
                      <a:r>
                        <a:rPr lang="en-US" sz="1800" dirty="0">
                          <a:solidFill>
                            <a:srgbClr val="002060"/>
                          </a:solidFill>
                        </a:rPr>
                        <a:t>20</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sz="1800" dirty="0">
                          <a:solidFill>
                            <a:srgbClr val="002060"/>
                          </a:solidFill>
                        </a:rPr>
                        <a:t>Bow &amp; arrow (used for sporting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8294726"/>
                  </a:ext>
                </a:extLst>
              </a:tr>
            </a:tbl>
          </a:graphicData>
        </a:graphic>
      </p:graphicFrame>
      <p:sp>
        <p:nvSpPr>
          <p:cNvPr id="5" name="Slide Number Placeholder 4">
            <a:extLst>
              <a:ext uri="{FF2B5EF4-FFF2-40B4-BE49-F238E27FC236}">
                <a16:creationId xmlns:a16="http://schemas.microsoft.com/office/drawing/2014/main" id="{9DABCA21-92C3-CA5D-D5F0-717FDBBDD821}"/>
              </a:ext>
            </a:extLst>
          </p:cNvPr>
          <p:cNvSpPr>
            <a:spLocks noGrp="1"/>
          </p:cNvSpPr>
          <p:nvPr>
            <p:ph type="sldNum" sz="quarter" idx="11"/>
          </p:nvPr>
        </p:nvSpPr>
        <p:spPr/>
        <p:txBody>
          <a:bodyPr/>
          <a:lstStyle/>
          <a:p>
            <a:fld id="{8C81137B-80AB-E148-8403-8E4221D909A0}" type="slidenum">
              <a:rPr lang="en-US" smtClean="0"/>
              <a:pPr/>
              <a:t>30</a:t>
            </a:fld>
            <a:endParaRPr lang="en-US" dirty="0"/>
          </a:p>
        </p:txBody>
      </p:sp>
      <p:sp>
        <p:nvSpPr>
          <p:cNvPr id="9" name="TextBox 8">
            <a:extLst>
              <a:ext uri="{FF2B5EF4-FFF2-40B4-BE49-F238E27FC236}">
                <a16:creationId xmlns:a16="http://schemas.microsoft.com/office/drawing/2014/main" id="{EB531349-8AC5-7F8B-BEBC-770537F46F24}"/>
              </a:ext>
            </a:extLst>
          </p:cNvPr>
          <p:cNvSpPr txBox="1"/>
          <p:nvPr/>
        </p:nvSpPr>
        <p:spPr>
          <a:xfrm>
            <a:off x="1646426" y="5456858"/>
            <a:ext cx="10098903" cy="646331"/>
          </a:xfrm>
          <a:prstGeom prst="rect">
            <a:avLst/>
          </a:prstGeom>
          <a:noFill/>
        </p:spPr>
        <p:txBody>
          <a:bodyPr wrap="square">
            <a:spAutoFit/>
          </a:bodyPr>
          <a:lstStyle/>
          <a:p>
            <a:r>
              <a:rPr lang="en-US" b="1" dirty="0">
                <a:solidFill>
                  <a:srgbClr val="FF0000"/>
                </a:solidFill>
              </a:rPr>
              <a:t>“Blunted” weapon means the cutting edges and points are blunt </a:t>
            </a:r>
            <a:r>
              <a:rPr lang="en-US" b="1" u="sng" dirty="0">
                <a:solidFill>
                  <a:srgbClr val="FF0000"/>
                </a:solidFill>
              </a:rPr>
              <a:t>AND </a:t>
            </a:r>
            <a:r>
              <a:rPr lang="en-US" b="1" dirty="0">
                <a:solidFill>
                  <a:srgbClr val="FF0000"/>
                </a:solidFill>
              </a:rPr>
              <a:t>not capable of causing serious injury or death. </a:t>
            </a:r>
          </a:p>
        </p:txBody>
      </p:sp>
    </p:spTree>
    <p:extLst>
      <p:ext uri="{BB962C8B-B14F-4D97-AF65-F5344CB8AC3E}">
        <p14:creationId xmlns:p14="http://schemas.microsoft.com/office/powerpoint/2010/main" val="216566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2418-ADEC-4EE1-A993-3ECA732EC2A4}"/>
              </a:ext>
            </a:extLst>
          </p:cNvPr>
          <p:cNvSpPr>
            <a:spLocks noGrp="1"/>
          </p:cNvSpPr>
          <p:nvPr>
            <p:ph type="title"/>
          </p:nvPr>
        </p:nvSpPr>
        <p:spPr/>
        <p:txBody>
          <a:bodyPr/>
          <a:lstStyle/>
          <a:p>
            <a:r>
              <a:rPr lang="en-US" b="1" dirty="0">
                <a:solidFill>
                  <a:schemeClr val="tx1"/>
                </a:solidFill>
              </a:rPr>
              <a:t>Summary of Weapons – Type 3 (Exempted, No Licence Required)</a:t>
            </a:r>
            <a:endParaRPr lang="en-SG" b="1" dirty="0">
              <a:solidFill>
                <a:schemeClr val="tx1"/>
              </a:solidFill>
            </a:endParaRPr>
          </a:p>
        </p:txBody>
      </p:sp>
      <p:graphicFrame>
        <p:nvGraphicFramePr>
          <p:cNvPr id="4" name="Table 5">
            <a:extLst>
              <a:ext uri="{FF2B5EF4-FFF2-40B4-BE49-F238E27FC236}">
                <a16:creationId xmlns:a16="http://schemas.microsoft.com/office/drawing/2014/main" id="{09BC158D-8766-580F-DCD4-F69EE953DF38}"/>
              </a:ext>
            </a:extLst>
          </p:cNvPr>
          <p:cNvGraphicFramePr>
            <a:graphicFrameLocks/>
          </p:cNvGraphicFramePr>
          <p:nvPr>
            <p:extLst>
              <p:ext uri="{D42A27DB-BD31-4B8C-83A1-F6EECF244321}">
                <p14:modId xmlns:p14="http://schemas.microsoft.com/office/powerpoint/2010/main" val="1081455492"/>
              </p:ext>
            </p:extLst>
          </p:nvPr>
        </p:nvGraphicFramePr>
        <p:xfrm>
          <a:off x="1695609" y="1273917"/>
          <a:ext cx="9919969" cy="3727122"/>
        </p:xfrm>
        <a:graphic>
          <a:graphicData uri="http://schemas.openxmlformats.org/drawingml/2006/table">
            <a:tbl>
              <a:tblPr firstRow="1" bandRow="1">
                <a:tableStyleId>{5C22544A-7EE6-4342-B048-85BDC9FD1C3A}</a:tableStyleId>
              </a:tblPr>
              <a:tblGrid>
                <a:gridCol w="827266">
                  <a:extLst>
                    <a:ext uri="{9D8B030D-6E8A-4147-A177-3AD203B41FA5}">
                      <a16:colId xmlns:a16="http://schemas.microsoft.com/office/drawing/2014/main" val="3800349824"/>
                    </a:ext>
                  </a:extLst>
                </a:gridCol>
                <a:gridCol w="2377387">
                  <a:extLst>
                    <a:ext uri="{9D8B030D-6E8A-4147-A177-3AD203B41FA5}">
                      <a16:colId xmlns:a16="http://schemas.microsoft.com/office/drawing/2014/main" val="280119620"/>
                    </a:ext>
                  </a:extLst>
                </a:gridCol>
                <a:gridCol w="1457732">
                  <a:extLst>
                    <a:ext uri="{9D8B030D-6E8A-4147-A177-3AD203B41FA5}">
                      <a16:colId xmlns:a16="http://schemas.microsoft.com/office/drawing/2014/main" val="3539253339"/>
                    </a:ext>
                  </a:extLst>
                </a:gridCol>
                <a:gridCol w="1950928">
                  <a:extLst>
                    <a:ext uri="{9D8B030D-6E8A-4147-A177-3AD203B41FA5}">
                      <a16:colId xmlns:a16="http://schemas.microsoft.com/office/drawing/2014/main" val="614342810"/>
                    </a:ext>
                  </a:extLst>
                </a:gridCol>
                <a:gridCol w="1492572">
                  <a:extLst>
                    <a:ext uri="{9D8B030D-6E8A-4147-A177-3AD203B41FA5}">
                      <a16:colId xmlns:a16="http://schemas.microsoft.com/office/drawing/2014/main" val="2469640529"/>
                    </a:ext>
                  </a:extLst>
                </a:gridCol>
                <a:gridCol w="1814084">
                  <a:extLst>
                    <a:ext uri="{9D8B030D-6E8A-4147-A177-3AD203B41FA5}">
                      <a16:colId xmlns:a16="http://schemas.microsoft.com/office/drawing/2014/main" val="3575493338"/>
                    </a:ext>
                  </a:extLst>
                </a:gridCol>
              </a:tblGrid>
              <a:tr h="433734">
                <a:tc rowSpan="2">
                  <a:txBody>
                    <a:bodyPr/>
                    <a:lstStyle/>
                    <a:p>
                      <a:pPr algn="ctr"/>
                      <a:r>
                        <a:rPr lang="en-SG" sz="2000" b="0" dirty="0"/>
                        <a:t>S/n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SG" sz="2000" b="0" dirty="0"/>
                        <a:t>Weapon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US" sz="2000" b="0" dirty="0"/>
                        <a:t>AEA (Current)</a:t>
                      </a:r>
                      <a:endParaRPr lang="en-SG"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gridSpan="3">
                  <a:txBody>
                    <a:bodyPr/>
                    <a:lstStyle/>
                    <a:p>
                      <a:pPr algn="ctr"/>
                      <a:r>
                        <a:rPr lang="en-US" sz="2000" dirty="0"/>
                        <a:t>GEWCA (New)</a:t>
                      </a:r>
                      <a:endParaRPr lang="en-SG"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val="806390876"/>
                  </a:ext>
                </a:extLst>
              </a:tr>
              <a:tr h="911630">
                <a:tc vMerge="1">
                  <a:txBody>
                    <a:bodyPr/>
                    <a:lstStyle/>
                    <a:p>
                      <a:r>
                        <a:rPr lang="en-SG" dirty="0"/>
                        <a:t>S/N</a:t>
                      </a:r>
                    </a:p>
                  </a:txBody>
                  <a:tcPr/>
                </a:tc>
                <a:tc vMerge="1">
                  <a:txBody>
                    <a:bodyPr/>
                    <a:lstStyle/>
                    <a:p>
                      <a:r>
                        <a:rPr lang="en-SG" dirty="0"/>
                        <a:t>Weapon </a:t>
                      </a:r>
                    </a:p>
                  </a:txBody>
                  <a:tcPr/>
                </a:tc>
                <a:tc vMerge="1">
                  <a:txBody>
                    <a:bodyPr/>
                    <a:lstStyle/>
                    <a:p>
                      <a:endParaRPr lang="en-SG" dirty="0"/>
                    </a:p>
                  </a:txBody>
                  <a:tcPr/>
                </a:tc>
                <a:tc>
                  <a:txBody>
                    <a:bodyPr/>
                    <a:lstStyle/>
                    <a:p>
                      <a:pPr algn="ctr"/>
                      <a:r>
                        <a:rPr lang="en-US" sz="2000" b="0" dirty="0">
                          <a:solidFill>
                            <a:srgbClr val="002060"/>
                          </a:solidFill>
                        </a:rPr>
                        <a:t>Individual Licence</a:t>
                      </a:r>
                      <a:endParaRPr lang="en-SG" sz="20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2060"/>
                          </a:solidFill>
                        </a:rPr>
                        <a:t>Class Licence</a:t>
                      </a:r>
                      <a:endParaRPr lang="en-SG" sz="20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rgbClr val="002060"/>
                          </a:solidFill>
                        </a:rPr>
                        <a:t>Exemption</a:t>
                      </a:r>
                      <a:endParaRPr lang="en-SG" sz="20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119708"/>
                  </a:ext>
                </a:extLst>
              </a:tr>
              <a:tr h="490232">
                <a:tc>
                  <a:txBody>
                    <a:bodyPr/>
                    <a:lstStyle/>
                    <a:p>
                      <a:pPr algn="ctr"/>
                      <a:r>
                        <a:rPr lang="en-US" sz="1800" dirty="0">
                          <a:solidFill>
                            <a:srgbClr val="002060"/>
                          </a:solidFill>
                        </a:rPr>
                        <a:t>21</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dirty="0">
                          <a:solidFill>
                            <a:srgbClr val="002060"/>
                          </a:solidFill>
                        </a:rPr>
                        <a:t>Machete / Parang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564591"/>
                  </a:ext>
                </a:extLst>
              </a:tr>
              <a:tr h="700647">
                <a:tc>
                  <a:txBody>
                    <a:bodyPr/>
                    <a:lstStyle/>
                    <a:p>
                      <a:pPr algn="ctr"/>
                      <a:r>
                        <a:rPr lang="en-US" sz="1800" dirty="0">
                          <a:solidFill>
                            <a:srgbClr val="002060"/>
                          </a:solidFill>
                        </a:rPr>
                        <a:t>22</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dirty="0">
                          <a:solidFill>
                            <a:srgbClr val="002060"/>
                          </a:solidFill>
                        </a:rPr>
                        <a:t>Diving knife / Hunting knife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60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839802"/>
                  </a:ext>
                </a:extLst>
              </a:tr>
              <a:tr h="700647">
                <a:tc>
                  <a:txBody>
                    <a:bodyPr/>
                    <a:lstStyle/>
                    <a:p>
                      <a:pPr algn="ctr"/>
                      <a:r>
                        <a:rPr lang="en-US" sz="1800" dirty="0">
                          <a:solidFill>
                            <a:srgbClr val="002060"/>
                          </a:solidFill>
                        </a:rPr>
                        <a:t>23</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rgbClr val="002060"/>
                          </a:solidFill>
                        </a:rPr>
                        <a:t>Scythe / sickle shaped article </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709932"/>
                  </a:ext>
                </a:extLst>
              </a:tr>
              <a:tr h="490232">
                <a:tc>
                  <a:txBody>
                    <a:bodyPr/>
                    <a:lstStyle/>
                    <a:p>
                      <a:pPr algn="ctr"/>
                      <a:r>
                        <a:rPr lang="en-US" sz="1800" dirty="0">
                          <a:solidFill>
                            <a:srgbClr val="002060"/>
                          </a:solidFill>
                        </a:rPr>
                        <a:t>24</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rgbClr val="002060"/>
                          </a:solidFill>
                        </a:rPr>
                        <a:t>Axe</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47607"/>
                  </a:ext>
                </a:extLst>
              </a:tr>
            </a:tbl>
          </a:graphicData>
        </a:graphic>
      </p:graphicFrame>
      <p:sp>
        <p:nvSpPr>
          <p:cNvPr id="5" name="Slide Number Placeholder 4">
            <a:extLst>
              <a:ext uri="{FF2B5EF4-FFF2-40B4-BE49-F238E27FC236}">
                <a16:creationId xmlns:a16="http://schemas.microsoft.com/office/drawing/2014/main" id="{9DABCA21-92C3-CA5D-D5F0-717FDBBDD821}"/>
              </a:ext>
            </a:extLst>
          </p:cNvPr>
          <p:cNvSpPr>
            <a:spLocks noGrp="1"/>
          </p:cNvSpPr>
          <p:nvPr>
            <p:ph type="sldNum" sz="quarter" idx="11"/>
          </p:nvPr>
        </p:nvSpPr>
        <p:spPr/>
        <p:txBody>
          <a:bodyPr/>
          <a:lstStyle/>
          <a:p>
            <a:fld id="{8C81137B-80AB-E148-8403-8E4221D909A0}" type="slidenum">
              <a:rPr lang="en-US" smtClean="0"/>
              <a:pPr/>
              <a:t>31</a:t>
            </a:fld>
            <a:endParaRPr lang="en-US" dirty="0"/>
          </a:p>
        </p:txBody>
      </p:sp>
    </p:spTree>
    <p:extLst>
      <p:ext uri="{BB962C8B-B14F-4D97-AF65-F5344CB8AC3E}">
        <p14:creationId xmlns:p14="http://schemas.microsoft.com/office/powerpoint/2010/main" val="2142417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F039BAB-5B70-22DC-7B7D-94D16234B212}"/>
              </a:ext>
            </a:extLst>
          </p:cNvPr>
          <p:cNvSpPr>
            <a:spLocks noGrp="1"/>
          </p:cNvSpPr>
          <p:nvPr>
            <p:ph type="body" sz="quarter" idx="12"/>
          </p:nvPr>
        </p:nvSpPr>
        <p:spPr>
          <a:xfrm>
            <a:off x="1622042" y="1024865"/>
            <a:ext cx="9936000" cy="5304300"/>
          </a:xfrm>
        </p:spPr>
        <p:txBody>
          <a:bodyPr>
            <a:noAutofit/>
          </a:bodyPr>
          <a:lstStyle/>
          <a:p>
            <a:r>
              <a:rPr lang="en-US" dirty="0"/>
              <a:t>Currently Noxious Substance are regulated as Weapons under AEA</a:t>
            </a:r>
          </a:p>
          <a:p>
            <a:r>
              <a:rPr lang="en-US" dirty="0"/>
              <a:t>New category of “Noxious substance” in GEWCA</a:t>
            </a:r>
          </a:p>
          <a:p>
            <a:r>
              <a:rPr lang="en-US" dirty="0"/>
              <a:t>Examples tear gas, pepper spray gun or cannister</a:t>
            </a:r>
          </a:p>
        </p:txBody>
      </p:sp>
      <p:sp>
        <p:nvSpPr>
          <p:cNvPr id="2" name="Title 1">
            <a:extLst>
              <a:ext uri="{FF2B5EF4-FFF2-40B4-BE49-F238E27FC236}">
                <a16:creationId xmlns:a16="http://schemas.microsoft.com/office/drawing/2014/main" id="{707C3D5B-D06D-4E7B-AC50-FAE55CDAF315}"/>
              </a:ext>
            </a:extLst>
          </p:cNvPr>
          <p:cNvSpPr>
            <a:spLocks noGrp="1"/>
          </p:cNvSpPr>
          <p:nvPr>
            <p:ph type="title"/>
          </p:nvPr>
        </p:nvSpPr>
        <p:spPr/>
        <p:txBody>
          <a:bodyPr/>
          <a:lstStyle/>
          <a:p>
            <a:r>
              <a:rPr lang="en-US" sz="2800" b="1" u="sng" dirty="0"/>
              <a:t>Noxious Substances</a:t>
            </a:r>
            <a:r>
              <a:rPr lang="en-US" sz="2800" b="1" dirty="0"/>
              <a:t> </a:t>
            </a:r>
            <a:r>
              <a:rPr lang="en-US" sz="2800" dirty="0"/>
              <a:t>under GEWCA</a:t>
            </a:r>
            <a:endParaRPr lang="en-US" dirty="0"/>
          </a:p>
        </p:txBody>
      </p:sp>
      <p:sp>
        <p:nvSpPr>
          <p:cNvPr id="4" name="Slide Number Placeholder 3">
            <a:extLst>
              <a:ext uri="{FF2B5EF4-FFF2-40B4-BE49-F238E27FC236}">
                <a16:creationId xmlns:a16="http://schemas.microsoft.com/office/drawing/2014/main" id="{8A626D92-8EEE-40AC-9AEF-4AE684E7886C}"/>
              </a:ext>
            </a:extLst>
          </p:cNvPr>
          <p:cNvSpPr>
            <a:spLocks noGrp="1"/>
          </p:cNvSpPr>
          <p:nvPr>
            <p:ph type="sldNum" sz="quarter" idx="11"/>
          </p:nvPr>
        </p:nvSpPr>
        <p:spPr/>
        <p:txBody>
          <a:bodyPr/>
          <a:lstStyle/>
          <a:p>
            <a:fld id="{8C81137B-80AB-E148-8403-8E4221D909A0}" type="slidenum">
              <a:rPr lang="en-US" smtClean="0"/>
              <a:pPr/>
              <a:t>32</a:t>
            </a:fld>
            <a:endParaRPr lang="en-US" dirty="0"/>
          </a:p>
        </p:txBody>
      </p:sp>
      <p:pic>
        <p:nvPicPr>
          <p:cNvPr id="3" name="Picture 2">
            <a:extLst>
              <a:ext uri="{FF2B5EF4-FFF2-40B4-BE49-F238E27FC236}">
                <a16:creationId xmlns:a16="http://schemas.microsoft.com/office/drawing/2014/main" id="{3ADBAD0D-B2BA-D56F-18E5-B8C9AD823B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3730" y="2798121"/>
            <a:ext cx="1398270" cy="2334120"/>
          </a:xfrm>
          <a:prstGeom prst="rect">
            <a:avLst/>
          </a:prstGeom>
          <a:noFill/>
          <a:ln>
            <a:noFill/>
          </a:ln>
        </p:spPr>
      </p:pic>
      <p:pic>
        <p:nvPicPr>
          <p:cNvPr id="7" name="Picture 6">
            <a:extLst>
              <a:ext uri="{FF2B5EF4-FFF2-40B4-BE49-F238E27FC236}">
                <a16:creationId xmlns:a16="http://schemas.microsoft.com/office/drawing/2014/main" id="{5071518D-EA0B-286E-B691-4CF5F711D7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4059" y="2885923"/>
            <a:ext cx="2504946" cy="2158517"/>
          </a:xfrm>
          <a:prstGeom prst="rect">
            <a:avLst/>
          </a:prstGeom>
          <a:noFill/>
          <a:ln>
            <a:noFill/>
          </a:ln>
        </p:spPr>
      </p:pic>
    </p:spTree>
    <p:extLst>
      <p:ext uri="{BB962C8B-B14F-4D97-AF65-F5344CB8AC3E}">
        <p14:creationId xmlns:p14="http://schemas.microsoft.com/office/powerpoint/2010/main" val="2916571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BA6EE-B909-4CA2-AB06-809D06C74BB8}"/>
              </a:ext>
            </a:extLst>
          </p:cNvPr>
          <p:cNvSpPr>
            <a:spLocks noGrp="1"/>
          </p:cNvSpPr>
          <p:nvPr>
            <p:ph type="body" sz="quarter" idx="12"/>
          </p:nvPr>
        </p:nvSpPr>
        <p:spPr>
          <a:xfrm>
            <a:off x="1495562" y="542397"/>
            <a:ext cx="10483077" cy="5304300"/>
          </a:xfrm>
        </p:spPr>
        <p:txBody>
          <a:bodyPr/>
          <a:lstStyle/>
          <a:p>
            <a:pPr marL="0" indent="0" algn="just">
              <a:spcBef>
                <a:spcPts val="0"/>
              </a:spcBef>
              <a:buNone/>
            </a:pPr>
            <a:endParaRPr lang="en-US" b="1" dirty="0"/>
          </a:p>
          <a:p>
            <a:pPr>
              <a:spcBef>
                <a:spcPts val="0"/>
              </a:spcBef>
            </a:pPr>
            <a:r>
              <a:rPr lang="en-US" sz="2000" dirty="0">
                <a:solidFill>
                  <a:srgbClr val="002060"/>
                </a:solidFill>
                <a:latin typeface="Arial"/>
                <a:cs typeface="Arial"/>
              </a:rPr>
              <a:t>Same regulatory requirements for physical shop dealers and e-commerce platforms for items regulated under GEWCA</a:t>
            </a:r>
          </a:p>
          <a:p>
            <a:pPr marL="0" indent="0">
              <a:spcBef>
                <a:spcPts val="0"/>
              </a:spcBef>
              <a:buNone/>
            </a:pPr>
            <a:endParaRPr lang="en-US" sz="2000" dirty="0">
              <a:solidFill>
                <a:srgbClr val="002060"/>
              </a:solidFill>
              <a:latin typeface="Arial"/>
              <a:cs typeface="Arial"/>
            </a:endParaRPr>
          </a:p>
          <a:p>
            <a:pPr>
              <a:spcBef>
                <a:spcPts val="0"/>
              </a:spcBef>
            </a:pPr>
            <a:r>
              <a:rPr lang="en-US" dirty="0">
                <a:solidFill>
                  <a:srgbClr val="00205B"/>
                </a:solidFill>
                <a:latin typeface="Arial"/>
                <a:cs typeface="Arial"/>
              </a:rPr>
              <a:t>Prohibit online sale of guns, noxious substances, explosives and explosive precursors.</a:t>
            </a:r>
          </a:p>
          <a:p>
            <a:pPr marL="0" indent="0">
              <a:spcBef>
                <a:spcPts val="0"/>
              </a:spcBef>
              <a:buNone/>
            </a:pPr>
            <a:endParaRPr lang="en-US" b="1" dirty="0"/>
          </a:p>
          <a:p>
            <a:pPr>
              <a:spcBef>
                <a:spcPts val="0"/>
              </a:spcBef>
            </a:pPr>
            <a:r>
              <a:rPr lang="en-US" b="1" dirty="0"/>
              <a:t>All online sales of items under GEWCA will be regulated </a:t>
            </a:r>
            <a:r>
              <a:rPr lang="en-US" dirty="0"/>
              <a:t>and they include: </a:t>
            </a:r>
          </a:p>
          <a:p>
            <a:pPr>
              <a:spcBef>
                <a:spcPts val="0"/>
              </a:spcBef>
            </a:pPr>
            <a:endParaRPr lang="en-US" dirty="0"/>
          </a:p>
          <a:p>
            <a:pPr lvl="1">
              <a:spcBef>
                <a:spcPts val="0"/>
              </a:spcBef>
            </a:pPr>
            <a:r>
              <a:rPr lang="en-US" sz="2000" b="1" dirty="0"/>
              <a:t>Platforms which are set up by physical retailers </a:t>
            </a:r>
            <a:r>
              <a:rPr lang="en-US" sz="2000" dirty="0"/>
              <a:t>that handle the entire supply process (e.g retailers with online shops); </a:t>
            </a:r>
          </a:p>
          <a:p>
            <a:pPr lvl="1">
              <a:spcBef>
                <a:spcPts val="0"/>
              </a:spcBef>
            </a:pPr>
            <a:endParaRPr lang="en-US" sz="2000" dirty="0"/>
          </a:p>
          <a:p>
            <a:pPr lvl="1">
              <a:spcBef>
                <a:spcPts val="0"/>
              </a:spcBef>
            </a:pPr>
            <a:r>
              <a:rPr lang="en-US" sz="2000" b="1" dirty="0"/>
              <a:t>Platforms which are not retailers but play a role in the supply process</a:t>
            </a:r>
            <a:r>
              <a:rPr lang="en-US" sz="2000" dirty="0"/>
              <a:t>, such as storing or repackaging the items, and/or delivering the items (e.g companies which provide a platform for retailers to advertise the sales and also handles the goods on behalf); and</a:t>
            </a:r>
          </a:p>
          <a:p>
            <a:pPr lvl="1">
              <a:spcBef>
                <a:spcPts val="0"/>
              </a:spcBef>
            </a:pPr>
            <a:endParaRPr lang="en-US" sz="2000" dirty="0"/>
          </a:p>
          <a:p>
            <a:pPr lvl="1">
              <a:spcBef>
                <a:spcPts val="0"/>
              </a:spcBef>
            </a:pPr>
            <a:r>
              <a:rPr lang="en-US" sz="2000" b="1" dirty="0"/>
              <a:t>Platforms which allow listings and act as middlemen</a:t>
            </a:r>
            <a:r>
              <a:rPr lang="en-US" sz="2000" dirty="0"/>
              <a:t> (e.g. facilitate negotiations between the sellers and buyers), but do not physically handle the items (e.g companies which provide a platform for retailers to advertise the sales)</a:t>
            </a:r>
          </a:p>
          <a:p>
            <a:pPr lvl="1">
              <a:spcBef>
                <a:spcPts val="0"/>
              </a:spcBef>
            </a:pPr>
            <a:endParaRPr lang="en-US" sz="2000" dirty="0"/>
          </a:p>
        </p:txBody>
      </p:sp>
      <p:sp>
        <p:nvSpPr>
          <p:cNvPr id="4" name="Title 3">
            <a:extLst>
              <a:ext uri="{FF2B5EF4-FFF2-40B4-BE49-F238E27FC236}">
                <a16:creationId xmlns:a16="http://schemas.microsoft.com/office/drawing/2014/main" id="{15572743-4CFE-1BCA-BE6E-B4D312396AE3}"/>
              </a:ext>
            </a:extLst>
          </p:cNvPr>
          <p:cNvSpPr>
            <a:spLocks noGrp="1"/>
          </p:cNvSpPr>
          <p:nvPr>
            <p:ph type="title"/>
          </p:nvPr>
        </p:nvSpPr>
        <p:spPr/>
        <p:txBody>
          <a:bodyPr/>
          <a:lstStyle/>
          <a:p>
            <a:br>
              <a:rPr lang="en-SG" dirty="0"/>
            </a:br>
            <a:endParaRPr lang="en-SG" dirty="0"/>
          </a:p>
        </p:txBody>
      </p:sp>
      <p:sp>
        <p:nvSpPr>
          <p:cNvPr id="2" name="Slide Number Placeholder 1">
            <a:extLst>
              <a:ext uri="{FF2B5EF4-FFF2-40B4-BE49-F238E27FC236}">
                <a16:creationId xmlns:a16="http://schemas.microsoft.com/office/drawing/2014/main" id="{B60033B1-ABF1-4A42-9BD0-23456C00F28A}"/>
              </a:ext>
            </a:extLst>
          </p:cNvPr>
          <p:cNvSpPr>
            <a:spLocks noGrp="1"/>
          </p:cNvSpPr>
          <p:nvPr>
            <p:ph type="sldNum" sz="quarter" idx="11"/>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D2525CE-9B80-4CAE-848B-B348B601F90F}" type="slidenum">
              <a:rPr lang="en-GB" altLang="en-US" smtClean="0"/>
              <a:pPr>
                <a:defRPr/>
              </a:pPr>
              <a:t>33</a:t>
            </a:fld>
            <a:endParaRPr lang="en-GB" altLang="en-US" dirty="0"/>
          </a:p>
        </p:txBody>
      </p:sp>
      <p:sp>
        <p:nvSpPr>
          <p:cNvPr id="8" name="Title 1">
            <a:extLst>
              <a:ext uri="{FF2B5EF4-FFF2-40B4-BE49-F238E27FC236}">
                <a16:creationId xmlns:a16="http://schemas.microsoft.com/office/drawing/2014/main" id="{7365DC28-2151-6BB3-373B-36DF7B24C5A3}"/>
              </a:ext>
            </a:extLst>
          </p:cNvPr>
          <p:cNvSpPr txBox="1">
            <a:spLocks/>
          </p:cNvSpPr>
          <p:nvPr/>
        </p:nvSpPr>
        <p:spPr>
          <a:xfrm>
            <a:off x="1238338" y="248591"/>
            <a:ext cx="10953662" cy="58761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1" kern="1200">
                <a:solidFill>
                  <a:srgbClr val="00205B"/>
                </a:solidFill>
                <a:latin typeface="Arial"/>
                <a:ea typeface="+mj-ea"/>
                <a:cs typeface="Arial"/>
              </a:defRPr>
            </a:lvl1pPr>
          </a:lstStyle>
          <a:p>
            <a:r>
              <a:rPr lang="en-US" sz="2800"/>
              <a:t>GEWCA Regulatory Regime for </a:t>
            </a:r>
            <a:r>
              <a:rPr lang="en-US" sz="2800" u="sng"/>
              <a:t>Weapons/Noxious Substances</a:t>
            </a:r>
            <a:endParaRPr lang="en-US" dirty="0"/>
          </a:p>
        </p:txBody>
      </p:sp>
    </p:spTree>
    <p:extLst>
      <p:ext uri="{BB962C8B-B14F-4D97-AF65-F5344CB8AC3E}">
        <p14:creationId xmlns:p14="http://schemas.microsoft.com/office/powerpoint/2010/main" val="232509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DF8B-9181-4CBE-87B5-8E2E0375B600}"/>
              </a:ext>
            </a:extLst>
          </p:cNvPr>
          <p:cNvSpPr>
            <a:spLocks noGrp="1"/>
          </p:cNvSpPr>
          <p:nvPr>
            <p:ph type="title"/>
          </p:nvPr>
        </p:nvSpPr>
        <p:spPr/>
        <p:txBody>
          <a:bodyPr/>
          <a:lstStyle/>
          <a:p>
            <a:r>
              <a:rPr lang="en-US" dirty="0"/>
              <a:t>New Fees / Bundled </a:t>
            </a:r>
            <a:r>
              <a:rPr lang="en-US" dirty="0" err="1"/>
              <a:t>Licences</a:t>
            </a:r>
            <a:endParaRPr lang="en-US" dirty="0"/>
          </a:p>
        </p:txBody>
      </p:sp>
    </p:spTree>
    <p:extLst>
      <p:ext uri="{BB962C8B-B14F-4D97-AF65-F5344CB8AC3E}">
        <p14:creationId xmlns:p14="http://schemas.microsoft.com/office/powerpoint/2010/main" val="3509893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260797" y="677958"/>
            <a:ext cx="10795736" cy="6038932"/>
          </a:xfrm>
        </p:spPr>
        <p:txBody>
          <a:bodyPr/>
          <a:lstStyle/>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1800" dirty="0">
                <a:latin typeface="Arial" panose="020B0604020202020204" pitchFamily="34" charset="0"/>
                <a:cs typeface="Arial" panose="020B0604020202020204" pitchFamily="34" charset="0"/>
              </a:rPr>
              <a:t>GEWCA provides for bundled </a:t>
            </a:r>
            <a:r>
              <a:rPr lang="en-US" sz="1800" dirty="0" err="1">
                <a:latin typeface="Arial" panose="020B0604020202020204" pitchFamily="34" charset="0"/>
                <a:cs typeface="Arial" panose="020B0604020202020204" pitchFamily="34" charset="0"/>
              </a:rPr>
              <a:t>licences</a:t>
            </a:r>
            <a:r>
              <a:rPr lang="en-US" sz="1800" dirty="0">
                <a:latin typeface="Arial" panose="020B0604020202020204" pitchFamily="34" charset="0"/>
                <a:cs typeface="Arial" panose="020B0604020202020204" pitchFamily="34" charset="0"/>
              </a:rPr>
              <a:t>. </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1800" dirty="0">
                <a:latin typeface="Arial" panose="020B0604020202020204" pitchFamily="34" charset="0"/>
                <a:cs typeface="Arial" panose="020B0604020202020204" pitchFamily="34" charset="0"/>
              </a:rPr>
              <a:t>A business which undertakes various related activities (manufacture, supply, storage, etc.) may make </a:t>
            </a:r>
            <a:r>
              <a:rPr lang="en-US" sz="1800" u="sng" dirty="0">
                <a:latin typeface="Arial" panose="020B0604020202020204" pitchFamily="34" charset="0"/>
                <a:cs typeface="Arial" panose="020B0604020202020204" pitchFamily="34" charset="0"/>
              </a:rPr>
              <a:t>a single application</a:t>
            </a:r>
            <a:r>
              <a:rPr lang="en-US" sz="1800" dirty="0">
                <a:latin typeface="Arial" panose="020B0604020202020204" pitchFamily="34" charset="0"/>
                <a:cs typeface="Arial" panose="020B0604020202020204" pitchFamily="34" charset="0"/>
              </a:rPr>
              <a:t> for all requisite licences instead of applying for separate licences for each activity respectively. </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SG" sz="1800" dirty="0">
                <a:ea typeface="DengXian" panose="02010600030101010101" pitchFamily="2" charset="-122"/>
                <a:cs typeface="Times New Roman" panose="02020603050405020304" pitchFamily="18" charset="0"/>
              </a:rPr>
              <a:t>Longer Licence Tenure (up to 3 years)</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SG" sz="1800" dirty="0">
                <a:ea typeface="DengXian" panose="02010600030101010101" pitchFamily="2" charset="-122"/>
                <a:cs typeface="Times New Roman" panose="02020603050405020304" pitchFamily="18" charset="0"/>
              </a:rPr>
              <a:t>Fees are calculated based on Cost Recovery basis </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SG" sz="1800" dirty="0">
                <a:ea typeface="DengXian" panose="02010600030101010101" pitchFamily="2" charset="-122"/>
                <a:cs typeface="Times New Roman" panose="02020603050405020304" pitchFamily="18" charset="0"/>
              </a:rPr>
              <a:t>Please refer to the respective link for the updated fees</a:t>
            </a:r>
          </a:p>
          <a:p>
            <a:pPr marL="363537" lvl="1" indent="0">
              <a:spcBef>
                <a:spcPts val="0"/>
              </a:spcBef>
              <a:buNone/>
              <a:defRPr/>
            </a:pPr>
            <a:r>
              <a:rPr lang="en-SG" dirty="0">
                <a:ea typeface="DengXian" panose="02010600030101010101" pitchFamily="2" charset="-122"/>
                <a:cs typeface="Times New Roman" panose="02020603050405020304" pitchFamily="18" charset="0"/>
              </a:rPr>
              <a:t>  </a:t>
            </a:r>
            <a:r>
              <a:rPr lang="en-SG" sz="1200" b="1" i="0" dirty="0">
                <a:solidFill>
                  <a:srgbClr val="002060"/>
                </a:solidFill>
                <a:effectLst/>
                <a:latin typeface="Lato Bold" panose="020F0502020204030203" pitchFamily="34" charset="0"/>
              </a:rPr>
              <a:t>Information on Gun Licence Matters</a:t>
            </a:r>
          </a:p>
          <a:p>
            <a:pPr lvl="2">
              <a:spcBef>
                <a:spcPts val="0"/>
              </a:spcBef>
            </a:pPr>
            <a:r>
              <a:rPr lang="en-SG" sz="1200" dirty="0">
                <a:hlinkClick r:id="rId4"/>
              </a:rPr>
              <a:t>https://www.police.gov.sg/e-Services/Police-Licences/Overview-of-Gun-Explosive-Weapon-Licences/Information-on-Gun-Licence-Matters</a:t>
            </a:r>
            <a:endParaRPr lang="en-SG" sz="1200" b="0" i="0" dirty="0">
              <a:solidFill>
                <a:srgbClr val="484848"/>
              </a:solidFill>
              <a:effectLst/>
              <a:latin typeface="Lato Regular" panose="020F0502020204030203" pitchFamily="34" charset="0"/>
            </a:endParaRPr>
          </a:p>
          <a:p>
            <a:pPr marL="363537" lvl="1" indent="0">
              <a:spcBef>
                <a:spcPts val="0"/>
              </a:spcBef>
              <a:buNone/>
            </a:pPr>
            <a:r>
              <a:rPr lang="en-SG" sz="1200" b="1" i="0" dirty="0">
                <a:solidFill>
                  <a:srgbClr val="002060"/>
                </a:solidFill>
                <a:effectLst/>
                <a:latin typeface="Lato Bold" panose="020F0502020204030203" pitchFamily="34" charset="0"/>
              </a:rPr>
              <a:t>   Information on Explosive Licence Matters</a:t>
            </a:r>
            <a:endParaRPr lang="en-SG" sz="1200" b="0" i="0" dirty="0">
              <a:solidFill>
                <a:srgbClr val="002060"/>
              </a:solidFill>
              <a:effectLst/>
              <a:latin typeface="Lato Regular" panose="020F0502020204030203" pitchFamily="34" charset="0"/>
            </a:endParaRPr>
          </a:p>
          <a:p>
            <a:pPr lvl="2">
              <a:spcBef>
                <a:spcPts val="0"/>
              </a:spcBef>
            </a:pPr>
            <a:r>
              <a:rPr lang="en-SG" sz="1200" dirty="0">
                <a:hlinkClick r:id="rId5"/>
              </a:rPr>
              <a:t>https://www.police.gov.sg/e-Services/Police-Licences/Overview-of-Gun-Explosive-Weapon-Licences/Information-on-Explosive-Licence-Matters</a:t>
            </a:r>
            <a:endParaRPr lang="en-SG" sz="1200" b="1" dirty="0">
              <a:solidFill>
                <a:srgbClr val="004BD6"/>
              </a:solidFill>
              <a:latin typeface="Lato Bold" panose="020F0502020204030203" pitchFamily="34" charset="0"/>
            </a:endParaRPr>
          </a:p>
          <a:p>
            <a:pPr marL="363537" lvl="1" indent="0">
              <a:spcBef>
                <a:spcPts val="0"/>
              </a:spcBef>
              <a:buNone/>
            </a:pPr>
            <a:r>
              <a:rPr lang="en-SG" sz="1200" b="1" i="0" dirty="0">
                <a:solidFill>
                  <a:srgbClr val="002060"/>
                </a:solidFill>
                <a:effectLst/>
                <a:latin typeface="Lato Bold" panose="020F0502020204030203" pitchFamily="34" charset="0"/>
              </a:rPr>
              <a:t>   Information on Weapon and Noxious Substance Licence Matters</a:t>
            </a:r>
            <a:endParaRPr lang="en-SG" sz="1200" b="0" i="0" dirty="0">
              <a:solidFill>
                <a:srgbClr val="002060"/>
              </a:solidFill>
              <a:effectLst/>
              <a:latin typeface="Lato Regular" panose="020F0502020204030203" pitchFamily="34" charset="0"/>
            </a:endParaRPr>
          </a:p>
          <a:p>
            <a:pPr lvl="2">
              <a:spcBef>
                <a:spcPts val="0"/>
              </a:spcBef>
            </a:pPr>
            <a:r>
              <a:rPr lang="en-SG" sz="1200" dirty="0">
                <a:hlinkClick r:id="rId6"/>
              </a:rPr>
              <a:t>https://www.police.gov.sg/e-Services/Police-Licences/Overview-of-Gun-Explosive-Weapon-Licences/Information-on-Weapon-and-Noxious-Substance-Licence-Matters</a:t>
            </a:r>
            <a:r>
              <a:rPr lang="en-SG" sz="1200" dirty="0">
                <a:ea typeface="DengXian" panose="02010600030101010101" pitchFamily="2" charset="-122"/>
                <a:cs typeface="Times New Roman" panose="02020603050405020304" pitchFamily="18" charset="0"/>
              </a:rPr>
              <a:t>       </a:t>
            </a:r>
          </a:p>
          <a:p>
            <a:pPr marL="849313" lvl="2" indent="-398463">
              <a:spcBef>
                <a:spcPts val="0"/>
              </a:spcBef>
              <a:buNone/>
            </a:pPr>
            <a:r>
              <a:rPr lang="en-SG" sz="1200" b="1" i="0" dirty="0">
                <a:solidFill>
                  <a:srgbClr val="002060"/>
                </a:solidFill>
                <a:effectLst/>
                <a:latin typeface="Lato Bold" panose="020F0502020204030203" pitchFamily="34" charset="0"/>
              </a:rPr>
              <a:t>Information on Explosive Precursor Licence Matters</a:t>
            </a:r>
            <a:endParaRPr lang="en-SG" sz="1200" b="0" i="0" dirty="0">
              <a:solidFill>
                <a:srgbClr val="002060"/>
              </a:solidFill>
              <a:effectLst/>
              <a:latin typeface="Lato Regular" panose="020F0502020204030203" pitchFamily="34" charset="0"/>
            </a:endParaRPr>
          </a:p>
          <a:p>
            <a:pPr marL="1073150" lvl="1" indent="0">
              <a:spcBef>
                <a:spcPts val="0"/>
              </a:spcBef>
              <a:buNone/>
            </a:pPr>
            <a:r>
              <a:rPr lang="en-SG" sz="1200" dirty="0">
                <a:hlinkClick r:id="rId7"/>
              </a:rPr>
              <a:t>https://www.police.gov.sg/e-Services/Police-Licences/Overview-of-Gun-Explosive-Weapon-Licences/Information-on-Explosive-Precursor-Licence-Matters</a:t>
            </a:r>
            <a:endParaRPr lang="en-SG" sz="1200" b="1" i="0" dirty="0">
              <a:solidFill>
                <a:srgbClr val="004BD6"/>
              </a:solidFill>
              <a:effectLst/>
              <a:latin typeface="Lato Bold" panose="020F0502020204030203" pitchFamily="34" charset="0"/>
            </a:endParaRPr>
          </a:p>
          <a:p>
            <a:pPr>
              <a:defRPr/>
            </a:pPr>
            <a:r>
              <a:rPr lang="en-US" sz="1800" dirty="0">
                <a:latin typeface="Arial" panose="020B0604020202020204" pitchFamily="34" charset="0"/>
                <a:cs typeface="Arial" panose="020B0604020202020204" pitchFamily="34" charset="0"/>
              </a:rPr>
              <a:t>Fees for bundled licences will be </a:t>
            </a:r>
            <a:r>
              <a:rPr lang="en-US" sz="1800" u="sng" dirty="0">
                <a:latin typeface="Arial" panose="020B0604020202020204" pitchFamily="34" charset="0"/>
                <a:cs typeface="Arial" panose="020B0604020202020204" pitchFamily="34" charset="0"/>
              </a:rPr>
              <a:t>lower</a:t>
            </a:r>
            <a:r>
              <a:rPr lang="en-US" sz="1800" dirty="0">
                <a:latin typeface="Arial" panose="020B0604020202020204" pitchFamily="34" charset="0"/>
                <a:cs typeface="Arial" panose="020B0604020202020204" pitchFamily="34" charset="0"/>
              </a:rPr>
              <a:t> than separate licences which </a:t>
            </a:r>
            <a:r>
              <a:rPr lang="en-SG" sz="1800" dirty="0">
                <a:ea typeface="DengXian" panose="02010600030101010101" pitchFamily="2" charset="-122"/>
                <a:cs typeface="Times New Roman" panose="02020603050405020304" pitchFamily="18" charset="0"/>
              </a:rPr>
              <a:t>save time and cost for the industry.</a:t>
            </a:r>
          </a:p>
          <a:p>
            <a:pPr marL="0" marR="0" lvl="0" indent="0" algn="just" defTabSz="457200" rtl="0" eaLnBrk="1" fontAlgn="auto" latinLnBrk="0" hangingPunct="1">
              <a:lnSpc>
                <a:spcPct val="100000"/>
              </a:lnSpc>
              <a:spcAft>
                <a:spcPts val="0"/>
              </a:spcAft>
              <a:buClrTx/>
              <a:buSzPct val="100000"/>
              <a:buNone/>
              <a:tabLst/>
              <a:defRPr/>
            </a:pPr>
            <a:endParaRPr lang="en-SG" dirty="0">
              <a:ea typeface="DengXian" panose="02010600030101010101" pitchFamily="2" charset="-122"/>
              <a:cs typeface="Times New Roman" panose="02020603050405020304" pitchFamily="18" charset="0"/>
            </a:endParaRPr>
          </a:p>
          <a:p>
            <a:pPr marL="363537" lvl="1" indent="0">
              <a:spcBef>
                <a:spcPts val="0"/>
              </a:spcBef>
              <a:buNone/>
            </a:pPr>
            <a:endParaRPr lang="en-US" sz="2000" dirty="0"/>
          </a:p>
          <a:p>
            <a:pPr marL="820737" lvl="1" indent="-457200">
              <a:spcBef>
                <a:spcPts val="0"/>
              </a:spcBef>
              <a:buFont typeface="+mj-lt"/>
              <a:buAutoNum type="arabicPeriod"/>
            </a:pPr>
            <a:endParaRPr lang="en-SG" dirty="0"/>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p:txBody>
          <a:bodyPr/>
          <a:lstStyle/>
          <a:p>
            <a:r>
              <a:rPr lang="en-US" sz="2700" dirty="0"/>
              <a:t>Reduction in Applications</a:t>
            </a:r>
            <a:br>
              <a:rPr lang="en-US" dirty="0"/>
            </a:br>
            <a:r>
              <a:rPr lang="en-US" dirty="0"/>
              <a:t> </a:t>
            </a:r>
            <a:endParaRPr lang="en-SG" dirty="0"/>
          </a:p>
        </p:txBody>
      </p:sp>
      <p:sp>
        <p:nvSpPr>
          <p:cNvPr id="2" name="Slide Number Placeholder 1">
            <a:extLst>
              <a:ext uri="{FF2B5EF4-FFF2-40B4-BE49-F238E27FC236}">
                <a16:creationId xmlns:a16="http://schemas.microsoft.com/office/drawing/2014/main" id="{54801E10-ACA5-3845-F35F-B0DD0449FB7F}"/>
              </a:ext>
            </a:extLst>
          </p:cNvPr>
          <p:cNvSpPr>
            <a:spLocks noGrp="1"/>
          </p:cNvSpPr>
          <p:nvPr>
            <p:ph type="sldNum" sz="quarter" idx="11"/>
          </p:nvPr>
        </p:nvSpPr>
        <p:spPr/>
        <p:txBody>
          <a:bodyPr/>
          <a:lstStyle/>
          <a:p>
            <a:fld id="{8C81137B-80AB-E148-8403-8E4221D909A0}" type="slidenum">
              <a:rPr lang="en-US" smtClean="0"/>
              <a:pPr/>
              <a:t>35</a:t>
            </a:fld>
            <a:endParaRPr lang="en-US" dirty="0"/>
          </a:p>
        </p:txBody>
      </p:sp>
    </p:spTree>
    <p:extLst>
      <p:ext uri="{BB962C8B-B14F-4D97-AF65-F5344CB8AC3E}">
        <p14:creationId xmlns:p14="http://schemas.microsoft.com/office/powerpoint/2010/main" val="3750814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622042" y="1298712"/>
            <a:ext cx="9820682" cy="5081268"/>
          </a:xfrm>
        </p:spPr>
        <p:txBody>
          <a:bodyPr/>
          <a:lstStyle/>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flat fee will be charged per application (regardless of the number of person submitted for clearance)</a:t>
            </a:r>
            <a:r>
              <a:rPr lang="en-US" dirty="0">
                <a:latin typeface="Arial" panose="020B0604020202020204" pitchFamily="34" charset="0"/>
                <a:cs typeface="Arial" panose="020B0604020202020204" pitchFamily="34" charset="0"/>
              </a:rPr>
              <a:t> for security clearance of employees.</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2000" dirty="0">
                <a:latin typeface="Arial" panose="020B0604020202020204" pitchFamily="34" charset="0"/>
                <a:cs typeface="Arial" panose="020B0604020202020204" pitchFamily="34" charset="0"/>
              </a:rPr>
              <a:t>Costs saving to submit one application instead </a:t>
            </a:r>
            <a:r>
              <a:rPr lang="en-US" dirty="0">
                <a:latin typeface="Arial" panose="020B0604020202020204" pitchFamily="34" charset="0"/>
                <a:cs typeface="Arial" panose="020B0604020202020204" pitchFamily="34" charset="0"/>
              </a:rPr>
              <a:t>of</a:t>
            </a:r>
            <a:r>
              <a:rPr lang="en-US" sz="2000" dirty="0">
                <a:latin typeface="Arial" panose="020B0604020202020204" pitchFamily="34" charset="0"/>
                <a:cs typeface="Arial" panose="020B0604020202020204" pitchFamily="34" charset="0"/>
              </a:rPr>
              <a:t> submitting multiple names</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2000" dirty="0">
                <a:latin typeface="Arial" panose="020B0604020202020204" pitchFamily="34" charset="0"/>
                <a:cs typeface="Arial" panose="020B0604020202020204" pitchFamily="34" charset="0"/>
              </a:rPr>
              <a:t>The fee is only applicable to new employees. </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2000" dirty="0">
                <a:latin typeface="Arial" panose="020B0604020202020204" pitchFamily="34" charset="0"/>
                <a:cs typeface="Arial" panose="020B0604020202020204" pitchFamily="34" charset="0"/>
              </a:rPr>
              <a:t>Existing employees who were approved prior to GEWCA need not be re-screened. </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2000" dirty="0">
                <a:latin typeface="Arial" panose="020B0604020202020204" pitchFamily="34" charset="0"/>
                <a:cs typeface="Arial" panose="020B0604020202020204" pitchFamily="34" charset="0"/>
              </a:rPr>
              <a:t>There will not be a recurring fee as persons are only screened once upon their</a:t>
            </a: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employment. </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2000" dirty="0">
                <a:latin typeface="Arial" panose="020B0604020202020204" pitchFamily="34" charset="0"/>
                <a:cs typeface="Arial" panose="020B0604020202020204" pitchFamily="34" charset="0"/>
              </a:rPr>
              <a:t>If the licence is not renewed or if the employee changes company, the approval granted to the employee is void and the employee will need to re-submit application for security clearance with Police.</a:t>
            </a:r>
            <a:endParaRPr lang="en-SG" dirty="0">
              <a:ea typeface="DengXian" panose="02010600030101010101" pitchFamily="2" charset="-122"/>
              <a:cs typeface="Times New Roman" panose="02020603050405020304" pitchFamily="18" charset="0"/>
            </a:endParaRPr>
          </a:p>
          <a:p>
            <a:pPr marL="363537" lvl="1" indent="0">
              <a:spcBef>
                <a:spcPts val="0"/>
              </a:spcBef>
              <a:buNone/>
            </a:pPr>
            <a:endParaRPr lang="en-US" sz="2000" dirty="0"/>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p:txBody>
          <a:bodyPr/>
          <a:lstStyle/>
          <a:p>
            <a:r>
              <a:rPr lang="en-US" sz="2700" dirty="0"/>
              <a:t>Introduction of Fees for Security Clearance of Employees (Special Workers)</a:t>
            </a:r>
            <a:br>
              <a:rPr lang="en-US" dirty="0"/>
            </a:br>
            <a:r>
              <a:rPr lang="en-US" dirty="0"/>
              <a:t> </a:t>
            </a:r>
            <a:endParaRPr lang="en-SG" dirty="0"/>
          </a:p>
        </p:txBody>
      </p:sp>
      <p:sp>
        <p:nvSpPr>
          <p:cNvPr id="2" name="Slide Number Placeholder 1">
            <a:extLst>
              <a:ext uri="{FF2B5EF4-FFF2-40B4-BE49-F238E27FC236}">
                <a16:creationId xmlns:a16="http://schemas.microsoft.com/office/drawing/2014/main" id="{54801E10-ACA5-3845-F35F-B0DD0449FB7F}"/>
              </a:ext>
            </a:extLst>
          </p:cNvPr>
          <p:cNvSpPr>
            <a:spLocks noGrp="1"/>
          </p:cNvSpPr>
          <p:nvPr>
            <p:ph type="sldNum" sz="quarter" idx="11"/>
          </p:nvPr>
        </p:nvSpPr>
        <p:spPr/>
        <p:txBody>
          <a:bodyPr/>
          <a:lstStyle/>
          <a:p>
            <a:fld id="{8C81137B-80AB-E148-8403-8E4221D909A0}" type="slidenum">
              <a:rPr lang="en-US" smtClean="0"/>
              <a:pPr/>
              <a:t>36</a:t>
            </a:fld>
            <a:endParaRPr lang="en-US" dirty="0"/>
          </a:p>
        </p:txBody>
      </p:sp>
    </p:spTree>
    <p:extLst>
      <p:ext uri="{BB962C8B-B14F-4D97-AF65-F5344CB8AC3E}">
        <p14:creationId xmlns:p14="http://schemas.microsoft.com/office/powerpoint/2010/main" val="1250028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DF8B-9181-4CBE-87B5-8E2E0375B600}"/>
              </a:ext>
            </a:extLst>
          </p:cNvPr>
          <p:cNvSpPr>
            <a:spLocks noGrp="1"/>
          </p:cNvSpPr>
          <p:nvPr>
            <p:ph type="title"/>
          </p:nvPr>
        </p:nvSpPr>
        <p:spPr>
          <a:xfrm>
            <a:off x="976200" y="2268082"/>
            <a:ext cx="11062623" cy="1160918"/>
          </a:xfrm>
        </p:spPr>
        <p:txBody>
          <a:bodyPr/>
          <a:lstStyle/>
          <a:p>
            <a:r>
              <a:rPr lang="en-US" dirty="0"/>
              <a:t>Next Steps</a:t>
            </a:r>
          </a:p>
        </p:txBody>
      </p:sp>
    </p:spTree>
    <p:extLst>
      <p:ext uri="{BB962C8B-B14F-4D97-AF65-F5344CB8AC3E}">
        <p14:creationId xmlns:p14="http://schemas.microsoft.com/office/powerpoint/2010/main" val="4047936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72636C-ED26-F185-EB88-DC03356CF4DB}"/>
              </a:ext>
            </a:extLst>
          </p:cNvPr>
          <p:cNvSpPr>
            <a:spLocks noGrp="1"/>
          </p:cNvSpPr>
          <p:nvPr>
            <p:ph type="body" sz="quarter" idx="12"/>
          </p:nvPr>
        </p:nvSpPr>
        <p:spPr/>
        <p:txBody>
          <a:bodyPr/>
          <a:lstStyle/>
          <a:p>
            <a:pPr marL="0" indent="0">
              <a:spcAft>
                <a:spcPts val="1200"/>
              </a:spcAft>
              <a:buNone/>
            </a:pPr>
            <a:r>
              <a:rPr lang="en-US" dirty="0"/>
              <a:t>E-filing by licensees</a:t>
            </a:r>
          </a:p>
          <a:p>
            <a:pPr>
              <a:spcAft>
                <a:spcPts val="1200"/>
              </a:spcAft>
            </a:pPr>
            <a:r>
              <a:rPr lang="en-US" dirty="0"/>
              <a:t>Licensees will be required to submit their transaction and inventory records through SPF’s E-Services Website</a:t>
            </a:r>
          </a:p>
          <a:p>
            <a:pPr>
              <a:spcAft>
                <a:spcPts val="1200"/>
              </a:spcAft>
            </a:pPr>
            <a:r>
              <a:rPr lang="en-US" dirty="0"/>
              <a:t>Implementation date will be later and licensees will be notified when the implementation is ready</a:t>
            </a:r>
          </a:p>
          <a:p>
            <a:pPr>
              <a:spcAft>
                <a:spcPts val="1200"/>
              </a:spcAft>
            </a:pPr>
            <a:endParaRPr lang="en-SG" dirty="0"/>
          </a:p>
        </p:txBody>
      </p:sp>
      <p:sp>
        <p:nvSpPr>
          <p:cNvPr id="3" name="Title 2">
            <a:extLst>
              <a:ext uri="{FF2B5EF4-FFF2-40B4-BE49-F238E27FC236}">
                <a16:creationId xmlns:a16="http://schemas.microsoft.com/office/drawing/2014/main" id="{FABE22D2-87EA-6C1A-209B-5579AF585A8D}"/>
              </a:ext>
            </a:extLst>
          </p:cNvPr>
          <p:cNvSpPr>
            <a:spLocks noGrp="1"/>
          </p:cNvSpPr>
          <p:nvPr>
            <p:ph type="title"/>
          </p:nvPr>
        </p:nvSpPr>
        <p:spPr>
          <a:xfrm>
            <a:off x="1622042" y="362067"/>
            <a:ext cx="9936000" cy="587613"/>
          </a:xfrm>
        </p:spPr>
        <p:txBody>
          <a:bodyPr/>
          <a:lstStyle/>
          <a:p>
            <a:r>
              <a:rPr lang="en-US" dirty="0"/>
              <a:t>Next Steps</a:t>
            </a:r>
            <a:endParaRPr lang="en-SG" dirty="0"/>
          </a:p>
        </p:txBody>
      </p:sp>
    </p:spTree>
    <p:extLst>
      <p:ext uri="{BB962C8B-B14F-4D97-AF65-F5344CB8AC3E}">
        <p14:creationId xmlns:p14="http://schemas.microsoft.com/office/powerpoint/2010/main" val="505045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8C61EE-13F5-07A9-FF22-DBD6989982C2}"/>
              </a:ext>
            </a:extLst>
          </p:cNvPr>
          <p:cNvSpPr>
            <a:spLocks noGrp="1"/>
          </p:cNvSpPr>
          <p:nvPr>
            <p:ph type="body" sz="quarter" idx="12"/>
          </p:nvPr>
        </p:nvSpPr>
        <p:spPr>
          <a:xfrm>
            <a:off x="1622042" y="836204"/>
            <a:ext cx="9936000" cy="5304300"/>
          </a:xfrm>
        </p:spPr>
        <p:txBody>
          <a:bodyPr/>
          <a:lstStyle/>
          <a:p>
            <a:pPr marL="0" indent="0">
              <a:buNone/>
            </a:pPr>
            <a:r>
              <a:rPr lang="en-SG" dirty="0"/>
              <a:t>Information on the Operationalisation of the GEWCA and frequently asked questions (FAQ) will be published on PRD’s Website </a:t>
            </a:r>
          </a:p>
          <a:p>
            <a:r>
              <a:rPr lang="en-US" sz="1400" b="1" dirty="0">
                <a:solidFill>
                  <a:srgbClr val="002060"/>
                </a:solidFill>
              </a:rPr>
              <a:t>Overview of Gun Explosive Weapon </a:t>
            </a:r>
            <a:r>
              <a:rPr lang="en-US" sz="1400" b="1" dirty="0" err="1">
                <a:solidFill>
                  <a:srgbClr val="002060"/>
                </a:solidFill>
              </a:rPr>
              <a:t>Licences</a:t>
            </a:r>
            <a:endParaRPr lang="en-US" sz="1400" b="1" dirty="0">
              <a:solidFill>
                <a:srgbClr val="002060"/>
              </a:solidFill>
            </a:endParaRPr>
          </a:p>
          <a:p>
            <a:pPr lvl="1"/>
            <a:r>
              <a:rPr lang="en-SG" sz="1200" dirty="0">
                <a:hlinkClick r:id="rId3"/>
              </a:rPr>
              <a:t>https://www.police.gov.sg/e-Services/Police-Licences/Overview-of-Gun-Explosive-Weapon-Licences</a:t>
            </a:r>
            <a:r>
              <a:rPr lang="en-SG" sz="1200" dirty="0"/>
              <a:t> </a:t>
            </a:r>
          </a:p>
          <a:p>
            <a:r>
              <a:rPr lang="en-SG" sz="1400" b="1" i="0" dirty="0">
                <a:solidFill>
                  <a:srgbClr val="002060"/>
                </a:solidFill>
                <a:effectLst/>
                <a:latin typeface="Lato Bold" panose="020F0502020204030203" pitchFamily="34" charset="0"/>
              </a:rPr>
              <a:t>Information on Gun Licence Matters</a:t>
            </a:r>
          </a:p>
          <a:p>
            <a:pPr lvl="1"/>
            <a:r>
              <a:rPr lang="en-SG" sz="1200" dirty="0">
                <a:hlinkClick r:id="rId4"/>
              </a:rPr>
              <a:t>https://www.police.gov.sg/e-Services/Police-Licences/Overview-of-Gun-Explosive-Weapon-Licences/Information-on-Gun-Licence-Matters</a:t>
            </a:r>
            <a:endParaRPr lang="en-SG" sz="1200" b="0" i="0" dirty="0">
              <a:solidFill>
                <a:srgbClr val="484848"/>
              </a:solidFill>
              <a:effectLst/>
              <a:latin typeface="Lato Regular" panose="020F0502020204030203" pitchFamily="34" charset="0"/>
            </a:endParaRPr>
          </a:p>
          <a:p>
            <a:r>
              <a:rPr lang="en-SG" sz="1400" b="1" i="0" dirty="0">
                <a:solidFill>
                  <a:srgbClr val="002060"/>
                </a:solidFill>
                <a:effectLst/>
                <a:latin typeface="Lato Bold" panose="020F0502020204030203" pitchFamily="34" charset="0"/>
              </a:rPr>
              <a:t>Information on Explosive Licence Matters</a:t>
            </a:r>
            <a:endParaRPr lang="en-SG" sz="1400" b="0" i="0" dirty="0">
              <a:solidFill>
                <a:srgbClr val="002060"/>
              </a:solidFill>
              <a:effectLst/>
              <a:latin typeface="Lato Regular" panose="020F0502020204030203" pitchFamily="34" charset="0"/>
            </a:endParaRPr>
          </a:p>
          <a:p>
            <a:pPr lvl="1"/>
            <a:r>
              <a:rPr lang="en-SG" sz="1200" dirty="0">
                <a:hlinkClick r:id="rId5"/>
              </a:rPr>
              <a:t>https://www.police.gov.sg/e-Services/Police-Licences/Overview-of-Gun-Explosive-Weapon-Licences/Information-on-Explosive-Licence-Matters</a:t>
            </a:r>
            <a:endParaRPr lang="en-SG" sz="1200" b="1" dirty="0">
              <a:solidFill>
                <a:srgbClr val="004BD6"/>
              </a:solidFill>
              <a:latin typeface="Lato Bold" panose="020F0502020204030203" pitchFamily="34" charset="0"/>
            </a:endParaRPr>
          </a:p>
          <a:p>
            <a:r>
              <a:rPr lang="en-SG" sz="1400" b="1" i="0" dirty="0">
                <a:solidFill>
                  <a:srgbClr val="002060"/>
                </a:solidFill>
                <a:effectLst/>
                <a:latin typeface="Lato Bold" panose="020F0502020204030203" pitchFamily="34" charset="0"/>
              </a:rPr>
              <a:t>Information on Explosive Precursor Licence Matters</a:t>
            </a:r>
            <a:endParaRPr lang="en-SG" sz="1400" b="0" i="0" dirty="0">
              <a:solidFill>
                <a:srgbClr val="002060"/>
              </a:solidFill>
              <a:effectLst/>
              <a:latin typeface="Lato Regular" panose="020F0502020204030203" pitchFamily="34" charset="0"/>
            </a:endParaRPr>
          </a:p>
          <a:p>
            <a:pPr lvl="1"/>
            <a:r>
              <a:rPr lang="en-SG" sz="1200" dirty="0">
                <a:hlinkClick r:id="rId6"/>
              </a:rPr>
              <a:t>https://www.police.gov.sg/e-Services/Police-Licences/Overview-of-Gun-Explosive-Weapon-Licences/Information-on-Explosive-Precursor-Licence-Matters</a:t>
            </a:r>
            <a:endParaRPr lang="en-SG" sz="1200" b="1" i="0" dirty="0">
              <a:solidFill>
                <a:srgbClr val="004BD6"/>
              </a:solidFill>
              <a:effectLst/>
              <a:latin typeface="Lato Bold" panose="020F0502020204030203" pitchFamily="34" charset="0"/>
            </a:endParaRPr>
          </a:p>
          <a:p>
            <a:r>
              <a:rPr lang="en-SG" sz="1400" b="1" i="0" dirty="0">
                <a:solidFill>
                  <a:srgbClr val="002060"/>
                </a:solidFill>
                <a:effectLst/>
                <a:latin typeface="Lato Bold" panose="020F0502020204030203" pitchFamily="34" charset="0"/>
              </a:rPr>
              <a:t>Information on Weapon and Noxious Substance Licence Matters</a:t>
            </a:r>
            <a:endParaRPr lang="en-SG" sz="1400" b="0" i="0" dirty="0">
              <a:solidFill>
                <a:srgbClr val="002060"/>
              </a:solidFill>
              <a:effectLst/>
              <a:latin typeface="Lato Regular" panose="020F0502020204030203" pitchFamily="34" charset="0"/>
            </a:endParaRPr>
          </a:p>
          <a:p>
            <a:pPr lvl="1"/>
            <a:r>
              <a:rPr lang="en-SG" sz="1200" dirty="0">
                <a:hlinkClick r:id="rId7"/>
              </a:rPr>
              <a:t>https://www.police.gov.sg/e-Services/Police-Licences/Overview-of-Gun-Explosive-Weapon-Licences/Information-on-Weapon-and-Noxious-Substance-Licence-Matters</a:t>
            </a:r>
            <a:endParaRPr lang="en-SG" sz="1200" dirty="0"/>
          </a:p>
          <a:p>
            <a:pPr marL="0" indent="0">
              <a:buNone/>
            </a:pPr>
            <a:endParaRPr lang="en-SG" sz="1800" dirty="0"/>
          </a:p>
          <a:p>
            <a:endParaRPr lang="en-SG" sz="1800" dirty="0"/>
          </a:p>
        </p:txBody>
      </p:sp>
      <p:sp>
        <p:nvSpPr>
          <p:cNvPr id="3" name="Title 2">
            <a:extLst>
              <a:ext uri="{FF2B5EF4-FFF2-40B4-BE49-F238E27FC236}">
                <a16:creationId xmlns:a16="http://schemas.microsoft.com/office/drawing/2014/main" id="{C3644872-3D10-90FB-625B-F95201087C62}"/>
              </a:ext>
            </a:extLst>
          </p:cNvPr>
          <p:cNvSpPr>
            <a:spLocks noGrp="1"/>
          </p:cNvSpPr>
          <p:nvPr>
            <p:ph type="title"/>
          </p:nvPr>
        </p:nvSpPr>
        <p:spPr/>
        <p:txBody>
          <a:bodyPr/>
          <a:lstStyle/>
          <a:p>
            <a:r>
              <a:rPr lang="en-SG" dirty="0"/>
              <a:t>Relevant Website </a:t>
            </a:r>
          </a:p>
        </p:txBody>
      </p:sp>
      <p:sp>
        <p:nvSpPr>
          <p:cNvPr id="4" name="Slide Number Placeholder 3">
            <a:extLst>
              <a:ext uri="{FF2B5EF4-FFF2-40B4-BE49-F238E27FC236}">
                <a16:creationId xmlns:a16="http://schemas.microsoft.com/office/drawing/2014/main" id="{D1799CDF-1E42-EB11-A3EA-F858BED69F1C}"/>
              </a:ext>
            </a:extLst>
          </p:cNvPr>
          <p:cNvSpPr>
            <a:spLocks noGrp="1"/>
          </p:cNvSpPr>
          <p:nvPr>
            <p:ph type="sldNum" sz="quarter" idx="11"/>
          </p:nvPr>
        </p:nvSpPr>
        <p:spPr/>
        <p:txBody>
          <a:bodyPr/>
          <a:lstStyle/>
          <a:p>
            <a:fld id="{8C81137B-80AB-E148-8403-8E4221D909A0}" type="slidenum">
              <a:rPr lang="en-US" smtClean="0"/>
              <a:pPr/>
              <a:t>39</a:t>
            </a:fld>
            <a:endParaRPr lang="en-US" dirty="0"/>
          </a:p>
        </p:txBody>
      </p:sp>
    </p:spTree>
    <p:extLst>
      <p:ext uri="{BB962C8B-B14F-4D97-AF65-F5344CB8AC3E}">
        <p14:creationId xmlns:p14="http://schemas.microsoft.com/office/powerpoint/2010/main" val="165804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631099" y="1363714"/>
            <a:ext cx="9851857" cy="5351546"/>
          </a:xfrm>
        </p:spPr>
        <p:txBody>
          <a:bodyPr/>
          <a:lstStyle/>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dirty="0">
                <a:latin typeface="+mn-lt"/>
                <a:cs typeface="Arial" panose="020B0604020202020204" pitchFamily="34" charset="0"/>
              </a:rPr>
              <a:t>The Guns Explosives and Weapons Control Act 2021 was passed in 2021.</a:t>
            </a:r>
          </a:p>
          <a:p>
            <a:pPr>
              <a:defRPr/>
            </a:pPr>
            <a:r>
              <a:rPr lang="en-US" dirty="0">
                <a:latin typeface="+mn-lt"/>
                <a:cs typeface="Arial" panose="020B0604020202020204" pitchFamily="34" charset="0"/>
              </a:rPr>
              <a:t>The Act was </a:t>
            </a:r>
            <a:r>
              <a:rPr lang="en-US" dirty="0">
                <a:solidFill>
                  <a:srgbClr val="002060"/>
                </a:solidFill>
                <a:latin typeface="+mn-lt"/>
                <a:cs typeface="Arial" panose="020B0604020202020204" pitchFamily="34" charset="0"/>
              </a:rPr>
              <a:t>operationalised on 1 July 2025</a:t>
            </a:r>
            <a:r>
              <a:rPr lang="en-US" dirty="0">
                <a:latin typeface="+mn-lt"/>
                <a:cs typeface="Arial" panose="020B0604020202020204" pitchFamily="34" charset="0"/>
              </a:rPr>
              <a:t>.</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dirty="0">
                <a:latin typeface="+mn-lt"/>
                <a:cs typeface="Arial" panose="020B0604020202020204" pitchFamily="34" charset="0"/>
              </a:rPr>
              <a:t>Please refer to official press release and SPF website for the most-up-to-date information.</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dirty="0">
                <a:latin typeface="+mn-lt"/>
                <a:cs typeface="Arial" panose="020B0604020202020204" pitchFamily="34" charset="0"/>
              </a:rPr>
              <a:t>The following legislations were repealed when GEWCA was operationalised:-</a:t>
            </a:r>
          </a:p>
          <a:p>
            <a:pPr marL="649287" lvl="1">
              <a:buSzPct val="100000"/>
              <a:buFont typeface="Wingdings" panose="05000000000000000000" pitchFamily="2" charset="2"/>
              <a:buChar char="§"/>
              <a:tabLst/>
              <a:defRPr/>
            </a:pPr>
            <a:r>
              <a:rPr lang="en-US" sz="2000" dirty="0">
                <a:latin typeface="+mn-lt"/>
                <a:cs typeface="Arial" panose="020B0604020202020204" pitchFamily="34" charset="0"/>
              </a:rPr>
              <a:t>Arms and Explosives Act (AEA)</a:t>
            </a:r>
          </a:p>
          <a:p>
            <a:pPr marL="649287" lvl="1">
              <a:buSzPct val="100000"/>
              <a:buFont typeface="Wingdings" panose="05000000000000000000" pitchFamily="2" charset="2"/>
              <a:buChar char="§"/>
              <a:tabLst/>
              <a:defRPr/>
            </a:pPr>
            <a:r>
              <a:rPr lang="en-US" sz="2000" dirty="0">
                <a:latin typeface="+mn-lt"/>
                <a:cs typeface="Arial" panose="020B0604020202020204" pitchFamily="34" charset="0"/>
              </a:rPr>
              <a:t>Dangerous Fireworks Act (DFA)</a:t>
            </a:r>
          </a:p>
          <a:p>
            <a:pPr marL="649287" lvl="1">
              <a:buSzPct val="100000"/>
              <a:buFont typeface="Wingdings" panose="05000000000000000000" pitchFamily="2" charset="2"/>
              <a:buChar char="§"/>
              <a:tabLst/>
              <a:defRPr/>
            </a:pPr>
            <a:r>
              <a:rPr lang="en-US" sz="2000" dirty="0">
                <a:latin typeface="+mn-lt"/>
                <a:cs typeface="Arial" panose="020B0604020202020204" pitchFamily="34" charset="0"/>
              </a:rPr>
              <a:t>Explosives Substance Act (ESA)</a:t>
            </a:r>
          </a:p>
          <a:p>
            <a:pPr lvl="1">
              <a:defRPr/>
            </a:pPr>
            <a:endParaRPr lang="en-US" sz="2000" dirty="0">
              <a:latin typeface="+mn-lt"/>
              <a:cs typeface="Arial" panose="020B0604020202020204" pitchFamily="34" charset="0"/>
            </a:endParaRPr>
          </a:p>
          <a:p>
            <a:pPr lvl="1">
              <a:defRPr/>
            </a:pPr>
            <a:endParaRPr lang="en-US" sz="2000" dirty="0">
              <a:latin typeface="+mn-lt"/>
              <a:cs typeface="Arial" panose="020B0604020202020204" pitchFamily="34" charset="0"/>
            </a:endParaRPr>
          </a:p>
          <a:p>
            <a:pPr marL="363537" lvl="1" indent="0">
              <a:spcBef>
                <a:spcPts val="0"/>
              </a:spcBef>
              <a:buNone/>
            </a:pPr>
            <a:endParaRPr lang="en-US" sz="2000" dirty="0">
              <a:latin typeface="+mn-lt"/>
            </a:endParaRPr>
          </a:p>
          <a:p>
            <a:pPr marL="820737" lvl="1" indent="-457200">
              <a:spcBef>
                <a:spcPts val="0"/>
              </a:spcBef>
              <a:buFont typeface="+mj-lt"/>
              <a:buAutoNum type="arabicPeriod"/>
            </a:pPr>
            <a:endParaRPr lang="en-SG" sz="2000" dirty="0">
              <a:latin typeface="+mn-lt"/>
            </a:endParaRPr>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a:xfrm>
            <a:off x="1589028" y="409973"/>
            <a:ext cx="9936000" cy="587613"/>
          </a:xfrm>
        </p:spPr>
        <p:txBody>
          <a:bodyPr/>
          <a:lstStyle/>
          <a:p>
            <a:r>
              <a:rPr lang="en-SG" sz="3200" dirty="0"/>
              <a:t>Overview of GEWCA Regulatory Regime</a:t>
            </a:r>
            <a:endParaRPr lang="en-SG" dirty="0"/>
          </a:p>
        </p:txBody>
      </p:sp>
      <p:sp>
        <p:nvSpPr>
          <p:cNvPr id="2" name="Slide Number Placeholder 1">
            <a:extLst>
              <a:ext uri="{FF2B5EF4-FFF2-40B4-BE49-F238E27FC236}">
                <a16:creationId xmlns:a16="http://schemas.microsoft.com/office/drawing/2014/main" id="{54801E10-ACA5-3845-F35F-B0DD0449FB7F}"/>
              </a:ext>
            </a:extLst>
          </p:cNvPr>
          <p:cNvSpPr>
            <a:spLocks noGrp="1"/>
          </p:cNvSpPr>
          <p:nvPr>
            <p:ph type="sldNum" sz="quarter" idx="11"/>
          </p:nvPr>
        </p:nvSpPr>
        <p:spPr/>
        <p:txBody>
          <a:bodyPr/>
          <a:lstStyle/>
          <a:p>
            <a:fld id="{8C81137B-80AB-E148-8403-8E4221D909A0}" type="slidenum">
              <a:rPr lang="en-US" smtClean="0"/>
              <a:pPr/>
              <a:t>4</a:t>
            </a:fld>
            <a:endParaRPr lang="en-US" dirty="0"/>
          </a:p>
        </p:txBody>
      </p:sp>
    </p:spTree>
    <p:extLst>
      <p:ext uri="{BB962C8B-B14F-4D97-AF65-F5344CB8AC3E}">
        <p14:creationId xmlns:p14="http://schemas.microsoft.com/office/powerpoint/2010/main" val="2275990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72636C-ED26-F185-EB88-DC03356CF4DB}"/>
              </a:ext>
            </a:extLst>
          </p:cNvPr>
          <p:cNvSpPr>
            <a:spLocks noGrp="1"/>
          </p:cNvSpPr>
          <p:nvPr>
            <p:ph type="body" sz="quarter" idx="12"/>
          </p:nvPr>
        </p:nvSpPr>
        <p:spPr>
          <a:xfrm>
            <a:off x="1422749" y="855987"/>
            <a:ext cx="10214372" cy="5304300"/>
          </a:xfrm>
        </p:spPr>
        <p:txBody>
          <a:bodyPr/>
          <a:lstStyle/>
          <a:p>
            <a:pPr>
              <a:spcAft>
                <a:spcPts val="1200"/>
              </a:spcAft>
            </a:pPr>
            <a:r>
              <a:rPr lang="en-US" sz="1800" dirty="0"/>
              <a:t>As the security landscape continues to evolve and new threats emerge, both the Police and licensed community will have to nimble and vigilant in dealing with them</a:t>
            </a:r>
          </a:p>
          <a:p>
            <a:pPr>
              <a:spcAft>
                <a:spcPts val="1200"/>
              </a:spcAft>
            </a:pPr>
            <a:r>
              <a:rPr lang="en-US" sz="1800" dirty="0"/>
              <a:t>While DEs have legitimate uses, there is a need to regulate them to prevent them from being exploited by criminal and terror elements to threaten Singapore’s security</a:t>
            </a:r>
          </a:p>
          <a:p>
            <a:pPr>
              <a:spcAft>
                <a:spcPts val="1200"/>
              </a:spcAft>
            </a:pPr>
            <a:r>
              <a:rPr lang="en-US" sz="1800" dirty="0"/>
              <a:t>In developing the new regulations for DEs, the Police are mindful that the regulatory framework does not overly burden businesses, increase regulatory costs or stifle research activities</a:t>
            </a:r>
          </a:p>
          <a:p>
            <a:pPr>
              <a:spcAft>
                <a:spcPts val="1200"/>
              </a:spcAft>
            </a:pPr>
            <a:r>
              <a:rPr lang="en-US" sz="1800" dirty="0"/>
              <a:t>Police adopted a risk-based regulatory approach and every facility, licensee and activity will be regulated based on the risks it poses</a:t>
            </a:r>
          </a:p>
          <a:p>
            <a:pPr>
              <a:spcAft>
                <a:spcPts val="1200"/>
              </a:spcAft>
            </a:pPr>
            <a:r>
              <a:rPr lang="en-US" sz="1800" dirty="0"/>
              <a:t>Police will work closely with the industry to allow for a smooth transition to GEWCA.</a:t>
            </a:r>
          </a:p>
          <a:p>
            <a:pPr>
              <a:spcAft>
                <a:spcPts val="1200"/>
              </a:spcAft>
            </a:pPr>
            <a:r>
              <a:rPr kumimoji="0" lang="en-US" sz="1800" b="0" i="0" u="none" strike="noStrike" kern="1200" cap="none" spc="0" normalizeH="0" baseline="0" noProof="0" dirty="0">
                <a:ln>
                  <a:noFill/>
                </a:ln>
                <a:solidFill>
                  <a:srgbClr val="00205B"/>
                </a:solidFill>
                <a:effectLst/>
                <a:uLnTx/>
                <a:uFillTx/>
                <a:latin typeface="Arial"/>
                <a:ea typeface="+mn-ea"/>
                <a:cs typeface="Arial"/>
              </a:rPr>
              <a:t>For feedback or enquiries relating to GEWCA implementation, you can reach us using </a:t>
            </a:r>
            <a:r>
              <a:rPr kumimoji="0" lang="en-US" sz="1800" b="0" i="0" u="none" strike="noStrike" kern="1200" cap="none" spc="0" normalizeH="0" baseline="0" noProof="0" dirty="0" err="1">
                <a:ln>
                  <a:noFill/>
                </a:ln>
                <a:solidFill>
                  <a:srgbClr val="00205B"/>
                </a:solidFill>
                <a:effectLst/>
                <a:uLnTx/>
                <a:uFillTx/>
                <a:latin typeface="Arial"/>
                <a:ea typeface="+mn-ea"/>
                <a:cs typeface="Arial"/>
              </a:rPr>
              <a:t>FormSG</a:t>
            </a:r>
            <a:r>
              <a:rPr kumimoji="0" lang="en-US" sz="1800" b="0" i="0" u="none" strike="noStrike" kern="1200" cap="none" spc="0" normalizeH="0" baseline="0" noProof="0" dirty="0">
                <a:ln>
                  <a:noFill/>
                </a:ln>
                <a:solidFill>
                  <a:srgbClr val="00205B"/>
                </a:solidFill>
                <a:effectLst/>
                <a:uLnTx/>
                <a:uFillTx/>
                <a:latin typeface="Arial"/>
                <a:ea typeface="+mn-ea"/>
                <a:cs typeface="Arial"/>
              </a:rPr>
              <a:t> at </a:t>
            </a:r>
            <a:r>
              <a:rPr kumimoji="0" lang="en-US" sz="1800" b="0" i="0" u="none" strike="noStrike" kern="1200" cap="none" spc="0" normalizeH="0" baseline="0" noProof="0" dirty="0">
                <a:ln>
                  <a:noFill/>
                </a:ln>
                <a:solidFill>
                  <a:srgbClr val="00205B"/>
                </a:solidFill>
                <a:effectLst/>
                <a:uLnTx/>
                <a:uFillTx/>
                <a:latin typeface="Arial"/>
                <a:ea typeface="+mn-ea"/>
                <a:cs typeface="Arial"/>
                <a:hlinkClick r:id="rId3"/>
              </a:rPr>
              <a:t>https://www.go.gov.sg/spf-prd</a:t>
            </a:r>
            <a:r>
              <a:rPr kumimoji="0" lang="en-US" sz="1800" b="0" i="0" u="none" strike="noStrike" kern="1200" cap="none" spc="0" normalizeH="0" baseline="0" noProof="0" dirty="0">
                <a:ln>
                  <a:noFill/>
                </a:ln>
                <a:solidFill>
                  <a:srgbClr val="00205B"/>
                </a:solidFill>
                <a:effectLst/>
                <a:uLnTx/>
                <a:uFillTx/>
                <a:latin typeface="Arial"/>
                <a:ea typeface="+mn-ea"/>
                <a:cs typeface="Arial"/>
              </a:rPr>
              <a:t> .</a:t>
            </a:r>
            <a:endParaRPr kumimoji="0" lang="en-SG" sz="1800" b="1" i="0" strike="noStrike" kern="1200" cap="none" spc="0" normalizeH="0" baseline="0" noProof="0" dirty="0">
              <a:ln>
                <a:noFill/>
              </a:ln>
              <a:solidFill>
                <a:srgbClr val="00205B"/>
              </a:solidFill>
              <a:effectLst/>
              <a:uLnTx/>
              <a:uFillTx/>
              <a:latin typeface="Arial"/>
              <a:ea typeface="+mn-ea"/>
              <a:cs typeface="Arial"/>
            </a:endParaRPr>
          </a:p>
          <a:p>
            <a:pPr>
              <a:spcAft>
                <a:spcPts val="1200"/>
              </a:spcAft>
            </a:pPr>
            <a:endParaRPr lang="en-US" sz="1800" dirty="0"/>
          </a:p>
          <a:p>
            <a:pPr>
              <a:spcAft>
                <a:spcPts val="1200"/>
              </a:spcAft>
            </a:pPr>
            <a:endParaRPr lang="en-US" sz="1800" dirty="0"/>
          </a:p>
          <a:p>
            <a:pPr>
              <a:spcAft>
                <a:spcPts val="1200"/>
              </a:spcAft>
            </a:pPr>
            <a:endParaRPr lang="en-SG" sz="1800" dirty="0"/>
          </a:p>
        </p:txBody>
      </p:sp>
      <p:sp>
        <p:nvSpPr>
          <p:cNvPr id="3" name="Title 2">
            <a:extLst>
              <a:ext uri="{FF2B5EF4-FFF2-40B4-BE49-F238E27FC236}">
                <a16:creationId xmlns:a16="http://schemas.microsoft.com/office/drawing/2014/main" id="{FABE22D2-87EA-6C1A-209B-5579AF585A8D}"/>
              </a:ext>
            </a:extLst>
          </p:cNvPr>
          <p:cNvSpPr>
            <a:spLocks noGrp="1"/>
          </p:cNvSpPr>
          <p:nvPr>
            <p:ph type="title"/>
          </p:nvPr>
        </p:nvSpPr>
        <p:spPr>
          <a:xfrm>
            <a:off x="1422749" y="132289"/>
            <a:ext cx="9936000" cy="587613"/>
          </a:xfrm>
        </p:spPr>
        <p:txBody>
          <a:bodyPr/>
          <a:lstStyle/>
          <a:p>
            <a:r>
              <a:rPr lang="en-US" dirty="0"/>
              <a:t>Conclusion</a:t>
            </a:r>
            <a:endParaRPr lang="en-SG" dirty="0"/>
          </a:p>
        </p:txBody>
      </p:sp>
    </p:spTree>
    <p:extLst>
      <p:ext uri="{BB962C8B-B14F-4D97-AF65-F5344CB8AC3E}">
        <p14:creationId xmlns:p14="http://schemas.microsoft.com/office/powerpoint/2010/main" val="336813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AA8DC-B5E2-4789-A4B9-47609B97CE54}"/>
              </a:ext>
            </a:extLst>
          </p:cNvPr>
          <p:cNvSpPr>
            <a:spLocks noGrp="1"/>
          </p:cNvSpPr>
          <p:nvPr>
            <p:ph type="title"/>
          </p:nvPr>
        </p:nvSpPr>
        <p:spPr>
          <a:xfrm>
            <a:off x="1045393" y="2261663"/>
            <a:ext cx="11062622" cy="1160918"/>
          </a:xfrm>
        </p:spPr>
        <p:txBody>
          <a:bodyPr/>
          <a:lstStyle/>
          <a:p>
            <a:br>
              <a:rPr lang="en-SG" dirty="0"/>
            </a:br>
            <a:br>
              <a:rPr lang="en-SG" dirty="0"/>
            </a:br>
            <a:r>
              <a:rPr lang="en-SG" dirty="0"/>
              <a:t>Thank you</a:t>
            </a:r>
            <a:br>
              <a:rPr lang="en-SG" dirty="0"/>
            </a:br>
            <a:br>
              <a:rPr lang="en-SG" sz="2400" b="1" dirty="0">
                <a:effectLst/>
                <a:latin typeface="Calibri" panose="020F0502020204030204" pitchFamily="34" charset="0"/>
                <a:ea typeface="Calibri" panose="020F0502020204030204" pitchFamily="34" charset="0"/>
              </a:rPr>
            </a:br>
            <a:endParaRPr lang="en-SG" sz="2400" dirty="0"/>
          </a:p>
        </p:txBody>
      </p:sp>
    </p:spTree>
    <p:extLst>
      <p:ext uri="{BB962C8B-B14F-4D97-AF65-F5344CB8AC3E}">
        <p14:creationId xmlns:p14="http://schemas.microsoft.com/office/powerpoint/2010/main" val="381979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364271" y="703697"/>
            <a:ext cx="10577358" cy="5351546"/>
          </a:xfrm>
        </p:spPr>
        <p:txBody>
          <a:bodyPr/>
          <a:lstStyle/>
          <a:p>
            <a:r>
              <a:rPr lang="en-US" dirty="0">
                <a:latin typeface="+mn-lt"/>
                <a:ea typeface="Calibri" panose="020F0502020204030204" pitchFamily="34" charset="0"/>
                <a:cs typeface="Aptos" panose="020B0004020202020204" pitchFamily="34" charset="0"/>
              </a:rPr>
              <a:t>K</a:t>
            </a:r>
            <a:r>
              <a:rPr lang="en-US" dirty="0">
                <a:effectLst/>
                <a:latin typeface="+mn-lt"/>
                <a:ea typeface="Calibri" panose="020F0502020204030204" pitchFamily="34" charset="0"/>
                <a:cs typeface="Aptos" panose="020B0004020202020204" pitchFamily="34" charset="0"/>
              </a:rPr>
              <a:t>ey changes in GEWCA </a:t>
            </a:r>
            <a:endParaRPr lang="en-GB" dirty="0">
              <a:effectLst/>
              <a:latin typeface="+mn-lt"/>
              <a:ea typeface="Calibri" panose="020F0502020204030204" pitchFamily="34" charset="0"/>
              <a:cs typeface="Aptos" panose="020B0004020202020204" pitchFamily="34" charset="0"/>
            </a:endParaRPr>
          </a:p>
          <a:p>
            <a:pPr marL="742950" lvl="1" indent="-285750">
              <a:buFont typeface="Arial" panose="020B0604020202020204" pitchFamily="34" charset="0"/>
              <a:buChar char="•"/>
              <a:tabLst>
                <a:tab pos="914400" algn="l"/>
              </a:tabLst>
            </a:pPr>
            <a:r>
              <a:rPr lang="en-US" sz="2000" dirty="0">
                <a:effectLst/>
                <a:latin typeface="+mn-lt"/>
                <a:ea typeface="Times New Roman" panose="02020603050405020304" pitchFamily="18" charset="0"/>
                <a:cs typeface="Times New Roman" panose="02020603050405020304" pitchFamily="18" charset="0"/>
              </a:rPr>
              <a:t>Enhanced punishments and penalties</a:t>
            </a:r>
          </a:p>
          <a:p>
            <a:pPr marL="742950" lvl="1">
              <a:tabLst>
                <a:tab pos="914400" algn="l"/>
              </a:tabLst>
            </a:pPr>
            <a:r>
              <a:rPr lang="en-US" sz="2000" dirty="0">
                <a:latin typeface="+mn-lt"/>
                <a:ea typeface="Times New Roman" panose="02020603050405020304" pitchFamily="18" charset="0"/>
                <a:cs typeface="Times New Roman" panose="02020603050405020304" pitchFamily="18" charset="0"/>
              </a:rPr>
              <a:t>Criminalize unauthorized possession of </a:t>
            </a:r>
            <a:r>
              <a:rPr lang="en-US" sz="2000" dirty="0">
                <a:effectLst/>
                <a:latin typeface="+mn-lt"/>
                <a:ea typeface="Times New Roman" panose="02020603050405020304" pitchFamily="18" charset="0"/>
                <a:cs typeface="Times New Roman" panose="02020603050405020304" pitchFamily="18" charset="0"/>
              </a:rPr>
              <a:t>3D-printed guns </a:t>
            </a:r>
            <a:r>
              <a:rPr lang="en-US" sz="2000" dirty="0">
                <a:latin typeface="+mn-lt"/>
                <a:ea typeface="DengXian" panose="02010600030101010101" pitchFamily="2" charset="-122"/>
                <a:cs typeface="Times New Roman" panose="02020603050405020304" pitchFamily="18" charset="0"/>
              </a:rPr>
              <a:t>blueprint </a:t>
            </a:r>
            <a:endParaRPr lang="en-US" sz="2000" dirty="0">
              <a:effectLst/>
              <a:latin typeface="+mn-lt"/>
              <a:ea typeface="Times New Roman" panose="02020603050405020304" pitchFamily="18" charset="0"/>
              <a:cs typeface="Times New Roman" panose="02020603050405020304" pitchFamily="18" charset="0"/>
            </a:endParaRPr>
          </a:p>
          <a:p>
            <a:pPr marL="742950" lvl="1">
              <a:tabLst>
                <a:tab pos="914400" algn="l"/>
              </a:tabLst>
            </a:pPr>
            <a:r>
              <a:rPr lang="en-US" sz="2000" dirty="0">
                <a:solidFill>
                  <a:srgbClr val="002060"/>
                </a:solidFill>
                <a:latin typeface="Arial"/>
                <a:cs typeface="Arial"/>
              </a:rPr>
              <a:t>Align the regulatory requirements of physical shop dealers and e-commerce platforms </a:t>
            </a:r>
          </a:p>
          <a:p>
            <a:pPr marL="1011238" lvl="2">
              <a:tabLst>
                <a:tab pos="914400" algn="l"/>
              </a:tabLst>
            </a:pPr>
            <a:r>
              <a:rPr lang="en-US" sz="1800" dirty="0">
                <a:latin typeface="+mn-lt"/>
              </a:rPr>
              <a:t>Online sales of items under GEWCA will be regulated</a:t>
            </a:r>
          </a:p>
          <a:p>
            <a:pPr marL="1011238" lvl="2">
              <a:tabLst>
                <a:tab pos="914400" algn="l"/>
              </a:tabLst>
            </a:pPr>
            <a:r>
              <a:rPr lang="en-US" sz="1800" dirty="0">
                <a:solidFill>
                  <a:srgbClr val="00205B"/>
                </a:solidFill>
                <a:latin typeface="Arial"/>
                <a:cs typeface="Arial"/>
              </a:rPr>
              <a:t>Prohibit online sale of guns, noxious substances, explosives and explosive precursors</a:t>
            </a:r>
            <a:endParaRPr lang="en-US" sz="1800" dirty="0">
              <a:latin typeface="+mn-lt"/>
            </a:endParaRPr>
          </a:p>
          <a:p>
            <a:pPr marL="742950" lvl="1" indent="-285750">
              <a:buFont typeface="Arial" panose="020B0604020202020204" pitchFamily="34" charset="0"/>
              <a:buChar char="•"/>
              <a:tabLst>
                <a:tab pos="914400" algn="l"/>
              </a:tabLst>
            </a:pPr>
            <a:r>
              <a:rPr lang="en-US" sz="2000" dirty="0">
                <a:latin typeface="+mn-lt"/>
                <a:ea typeface="Times New Roman" panose="02020603050405020304" pitchFamily="18" charset="0"/>
                <a:cs typeface="Times New Roman" panose="02020603050405020304" pitchFamily="18" charset="0"/>
              </a:rPr>
              <a:t>Inclusion of</a:t>
            </a:r>
            <a:r>
              <a:rPr lang="en-US" sz="2000" dirty="0">
                <a:effectLst/>
                <a:latin typeface="+mn-lt"/>
                <a:ea typeface="Times New Roman" panose="02020603050405020304" pitchFamily="18" charset="0"/>
                <a:cs typeface="Times New Roman" panose="02020603050405020304" pitchFamily="18" charset="0"/>
              </a:rPr>
              <a:t> desensitized explosives currently regulated by SCDF</a:t>
            </a:r>
            <a:endParaRPr lang="en-GB" sz="2000" dirty="0">
              <a:effectLst/>
              <a:latin typeface="+mn-lt"/>
              <a:ea typeface="Calibri" panose="020F0502020204030204" pitchFamily="34" charset="0"/>
              <a:cs typeface="Times New Roman" panose="02020603050405020304" pitchFamily="18" charset="0"/>
            </a:endParaRPr>
          </a:p>
          <a:p>
            <a:pPr marL="742950" lvl="1">
              <a:tabLst>
                <a:tab pos="914400" algn="l"/>
              </a:tabLst>
            </a:pPr>
            <a:r>
              <a:rPr lang="en-US" sz="2000" dirty="0">
                <a:latin typeface="+mn-lt"/>
                <a:ea typeface="Times New Roman" panose="02020603050405020304" pitchFamily="18" charset="0"/>
                <a:cs typeface="Times New Roman" panose="02020603050405020304" pitchFamily="18" charset="0"/>
              </a:rPr>
              <a:t>Inclusion of additional weapons </a:t>
            </a:r>
            <a:r>
              <a:rPr lang="en-US" sz="2000" dirty="0" err="1">
                <a:latin typeface="+mn-lt"/>
                <a:ea typeface="Times New Roman" panose="02020603050405020304" pitchFamily="18" charset="0"/>
                <a:cs typeface="Times New Roman" panose="02020603050405020304" pitchFamily="18" charset="0"/>
              </a:rPr>
              <a:t>eg.</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karambit</a:t>
            </a:r>
            <a:r>
              <a:rPr lang="en-US" sz="2000" dirty="0">
                <a:latin typeface="+mn-lt"/>
                <a:ea typeface="Times New Roman" panose="02020603050405020304" pitchFamily="18" charset="0"/>
                <a:cs typeface="Times New Roman" panose="02020603050405020304" pitchFamily="18" charset="0"/>
              </a:rPr>
              <a:t> knives, axes</a:t>
            </a:r>
            <a:endParaRPr lang="en-GB" sz="2000" dirty="0">
              <a:latin typeface="+mn-lt"/>
              <a:ea typeface="Calibri" panose="020F0502020204030204" pitchFamily="34" charset="0"/>
              <a:cs typeface="Times New Roman" panose="02020603050405020304" pitchFamily="18" charset="0"/>
            </a:endParaRPr>
          </a:p>
          <a:p>
            <a:pPr marL="742950" lvl="1">
              <a:tabLst>
                <a:tab pos="914400" algn="l"/>
              </a:tabLst>
            </a:pPr>
            <a:r>
              <a:rPr lang="en-US" sz="2000" dirty="0">
                <a:effectLst/>
                <a:latin typeface="+mn-lt"/>
                <a:ea typeface="Times New Roman" panose="02020603050405020304" pitchFamily="18" charset="0"/>
                <a:cs typeface="Times New Roman" panose="02020603050405020304" pitchFamily="18" charset="0"/>
              </a:rPr>
              <a:t>New licence types (</a:t>
            </a:r>
            <a:r>
              <a:rPr lang="en-US" sz="2000" dirty="0" err="1">
                <a:effectLst/>
                <a:latin typeface="+mn-lt"/>
                <a:ea typeface="Times New Roman" panose="02020603050405020304" pitchFamily="18" charset="0"/>
                <a:cs typeface="Times New Roman" panose="02020603050405020304" pitchFamily="18" charset="0"/>
              </a:rPr>
              <a:t>ie</a:t>
            </a:r>
            <a:r>
              <a:rPr lang="en-US" sz="2000" dirty="0">
                <a:effectLst/>
                <a:latin typeface="+mn-lt"/>
                <a:ea typeface="Times New Roman" panose="02020603050405020304" pitchFamily="18" charset="0"/>
                <a:cs typeface="Times New Roman" panose="02020603050405020304" pitchFamily="18" charset="0"/>
              </a:rPr>
              <a:t>. Bundled licences)</a:t>
            </a:r>
          </a:p>
          <a:p>
            <a:pPr marL="1011238" lvl="2">
              <a:tabLst>
                <a:tab pos="914400" algn="l"/>
              </a:tabLst>
            </a:pPr>
            <a:r>
              <a:rPr lang="en-US" sz="1800" u="sng" dirty="0">
                <a:latin typeface="+mn-lt"/>
                <a:ea typeface="Times New Roman" panose="02020603050405020304" pitchFamily="18" charset="0"/>
                <a:cs typeface="Calibri" panose="020F0502020204030204" pitchFamily="34" charset="0"/>
              </a:rPr>
              <a:t>Cost savings</a:t>
            </a:r>
            <a:r>
              <a:rPr lang="en-US" sz="1800" dirty="0">
                <a:latin typeface="+mn-lt"/>
                <a:ea typeface="Times New Roman" panose="02020603050405020304" pitchFamily="18" charset="0"/>
                <a:cs typeface="Calibri" panose="020F0502020204030204" pitchFamily="34" charset="0"/>
              </a:rPr>
              <a:t> for submission of a single application for related activities </a:t>
            </a:r>
            <a:r>
              <a:rPr lang="en-US" sz="1800" dirty="0">
                <a:effectLst/>
                <a:latin typeface="+mn-lt"/>
                <a:ea typeface="Times New Roman" panose="02020603050405020304" pitchFamily="18" charset="0"/>
                <a:cs typeface="Calibri" panose="020F0502020204030204" pitchFamily="34" charset="0"/>
              </a:rPr>
              <a:t>over individual licence applications </a:t>
            </a:r>
          </a:p>
          <a:p>
            <a:pPr marL="1011238" lvl="2">
              <a:tabLst>
                <a:tab pos="914400" algn="l"/>
              </a:tabLst>
            </a:pPr>
            <a:r>
              <a:rPr lang="en-US" sz="1800" u="sng" dirty="0">
                <a:latin typeface="+mn-lt"/>
                <a:ea typeface="Times New Roman" panose="02020603050405020304" pitchFamily="18" charset="0"/>
                <a:cs typeface="Calibri" panose="020F0502020204030204" pitchFamily="34" charset="0"/>
              </a:rPr>
              <a:t>Time savings </a:t>
            </a:r>
            <a:r>
              <a:rPr lang="en-US" sz="1800" dirty="0">
                <a:latin typeface="+mn-lt"/>
                <a:ea typeface="Times New Roman" panose="02020603050405020304" pitchFamily="18" charset="0"/>
                <a:cs typeface="Calibri" panose="020F0502020204030204" pitchFamily="34" charset="0"/>
              </a:rPr>
              <a:t>for submission of one application instead of multiple applications</a:t>
            </a:r>
            <a:endParaRPr lang="en-US" sz="1800" dirty="0">
              <a:effectLst/>
              <a:latin typeface="+mn-lt"/>
              <a:ea typeface="Times New Roman" panose="02020603050405020304" pitchFamily="18" charset="0"/>
              <a:cs typeface="Calibri" panose="020F0502020204030204" pitchFamily="34" charset="0"/>
            </a:endParaRPr>
          </a:p>
          <a:p>
            <a:pPr marL="742950" lvl="1">
              <a:tabLst>
                <a:tab pos="914400" algn="l"/>
              </a:tabLst>
            </a:pPr>
            <a:r>
              <a:rPr lang="en-US" sz="2000" dirty="0">
                <a:latin typeface="+mn-lt"/>
                <a:ea typeface="Calibri" panose="020F0502020204030204" pitchFamily="34" charset="0"/>
                <a:cs typeface="Times New Roman" panose="02020603050405020304" pitchFamily="18" charset="0"/>
              </a:rPr>
              <a:t>Longer licence tenure (up to 3 years)</a:t>
            </a:r>
            <a:endParaRPr lang="en-US" dirty="0">
              <a:latin typeface="+mn-lt"/>
              <a:ea typeface="Calibri" panose="020F0502020204030204" pitchFamily="34" charset="0"/>
              <a:cs typeface="Times New Roman" panose="02020603050405020304" pitchFamily="18" charset="0"/>
            </a:endParaRPr>
          </a:p>
          <a:p>
            <a:pPr marL="1011238" lvl="2">
              <a:tabLst>
                <a:tab pos="914400" algn="l"/>
              </a:tabLst>
            </a:pPr>
            <a:r>
              <a:rPr lang="en-GB" dirty="0">
                <a:latin typeface="+mn-lt"/>
                <a:ea typeface="Calibri" panose="020F0502020204030204" pitchFamily="34" charset="0"/>
                <a:cs typeface="Times New Roman" panose="02020603050405020304" pitchFamily="18" charset="0"/>
              </a:rPr>
              <a:t>Cost and time savings for licensees</a:t>
            </a:r>
          </a:p>
          <a:p>
            <a:pPr marL="742950" lvl="1">
              <a:tabLst>
                <a:tab pos="914400" algn="l"/>
              </a:tabLst>
            </a:pPr>
            <a:r>
              <a:rPr lang="en-GB" sz="2000" dirty="0">
                <a:effectLst/>
                <a:latin typeface="+mn-lt"/>
                <a:ea typeface="Times New Roman" panose="02020603050405020304" pitchFamily="18" charset="0"/>
                <a:cs typeface="Times New Roman" panose="02020603050405020304" pitchFamily="18" charset="0"/>
              </a:rPr>
              <a:t>New C</a:t>
            </a:r>
            <a:r>
              <a:rPr lang="en-US" sz="2000" dirty="0">
                <a:effectLst/>
                <a:latin typeface="+mn-lt"/>
                <a:ea typeface="Times New Roman" panose="02020603050405020304" pitchFamily="18" charset="0"/>
                <a:cs typeface="Times New Roman" panose="02020603050405020304" pitchFamily="18" charset="0"/>
              </a:rPr>
              <a:t>lass Licensing framework for low-risk users and items</a:t>
            </a:r>
          </a:p>
          <a:p>
            <a:pPr lvl="1">
              <a:defRPr/>
            </a:pPr>
            <a:endParaRPr lang="en-US" sz="2000" dirty="0">
              <a:latin typeface="+mn-lt"/>
              <a:cs typeface="Arial" panose="020B0604020202020204" pitchFamily="34" charset="0"/>
            </a:endParaRPr>
          </a:p>
          <a:p>
            <a:pPr lvl="1">
              <a:defRPr/>
            </a:pPr>
            <a:endParaRPr lang="en-US" sz="2000" dirty="0">
              <a:latin typeface="+mn-lt"/>
              <a:cs typeface="Arial" panose="020B0604020202020204" pitchFamily="34" charset="0"/>
            </a:endParaRPr>
          </a:p>
          <a:p>
            <a:pPr marL="363537" lvl="1" indent="0">
              <a:spcBef>
                <a:spcPts val="0"/>
              </a:spcBef>
              <a:buNone/>
            </a:pPr>
            <a:endParaRPr lang="en-US" sz="2000" dirty="0">
              <a:latin typeface="+mn-lt"/>
            </a:endParaRPr>
          </a:p>
          <a:p>
            <a:pPr marL="820737" lvl="1" indent="-457200">
              <a:spcBef>
                <a:spcPts val="0"/>
              </a:spcBef>
              <a:buFont typeface="+mj-lt"/>
              <a:buAutoNum type="arabicPeriod"/>
            </a:pPr>
            <a:endParaRPr lang="en-SG" sz="2000" dirty="0">
              <a:latin typeface="+mn-lt"/>
            </a:endParaRPr>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a:xfrm>
            <a:off x="1589028" y="126559"/>
            <a:ext cx="9936000" cy="587613"/>
          </a:xfrm>
        </p:spPr>
        <p:txBody>
          <a:bodyPr/>
          <a:lstStyle/>
          <a:p>
            <a:r>
              <a:rPr lang="en-SG" sz="3200" dirty="0"/>
              <a:t>Overview of GEWCA Regulatory Regime</a:t>
            </a:r>
            <a:endParaRPr lang="en-SG" dirty="0"/>
          </a:p>
        </p:txBody>
      </p:sp>
      <p:sp>
        <p:nvSpPr>
          <p:cNvPr id="2" name="Slide Number Placeholder 1">
            <a:extLst>
              <a:ext uri="{FF2B5EF4-FFF2-40B4-BE49-F238E27FC236}">
                <a16:creationId xmlns:a16="http://schemas.microsoft.com/office/drawing/2014/main" id="{54801E10-ACA5-3845-F35F-B0DD0449FB7F}"/>
              </a:ext>
            </a:extLst>
          </p:cNvPr>
          <p:cNvSpPr>
            <a:spLocks noGrp="1"/>
          </p:cNvSpPr>
          <p:nvPr>
            <p:ph type="sldNum" sz="quarter" idx="11"/>
          </p:nvPr>
        </p:nvSpPr>
        <p:spPr/>
        <p:txBody>
          <a:bodyPr/>
          <a:lstStyle/>
          <a:p>
            <a:fld id="{8C81137B-80AB-E148-8403-8E4221D909A0}" type="slidenum">
              <a:rPr lang="en-US" smtClean="0"/>
              <a:pPr/>
              <a:t>5</a:t>
            </a:fld>
            <a:endParaRPr lang="en-US" dirty="0"/>
          </a:p>
        </p:txBody>
      </p:sp>
    </p:spTree>
    <p:extLst>
      <p:ext uri="{BB962C8B-B14F-4D97-AF65-F5344CB8AC3E}">
        <p14:creationId xmlns:p14="http://schemas.microsoft.com/office/powerpoint/2010/main" val="270662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283386" y="248575"/>
            <a:ext cx="10506160" cy="5563640"/>
          </a:xfrm>
        </p:spPr>
        <p:txBody>
          <a:bodyPr/>
          <a:lstStyle/>
          <a:p>
            <a:pPr marL="0" indent="0">
              <a:buNone/>
              <a:defRPr/>
            </a:pPr>
            <a:r>
              <a:rPr lang="en-SG" sz="1800" dirty="0">
                <a:effectLst/>
                <a:latin typeface="+mn-lt"/>
                <a:ea typeface="Aptos" panose="020B0004020202020204" pitchFamily="34" charset="0"/>
                <a:cs typeface="Times New Roman" panose="02020603050405020304" pitchFamily="18" charset="0"/>
              </a:rPr>
              <a:t> </a:t>
            </a:r>
            <a:endParaRPr lang="en-GB" sz="1800" dirty="0">
              <a:effectLst/>
              <a:latin typeface="+mn-lt"/>
              <a:ea typeface="Aptos" panose="020B0004020202020204" pitchFamily="34" charset="0"/>
              <a:cs typeface="Times New Roman" panose="02020603050405020304" pitchFamily="18" charset="0"/>
            </a:endParaRPr>
          </a:p>
          <a:p>
            <a:pPr>
              <a:defRPr/>
            </a:pPr>
            <a:r>
              <a:rPr lang="en-SG" sz="1800" dirty="0">
                <a:effectLst/>
                <a:latin typeface="+mn-lt"/>
                <a:ea typeface="Times New Roman" panose="02020603050405020304" pitchFamily="18" charset="0"/>
                <a:cs typeface="Times New Roman" panose="02020603050405020304" pitchFamily="18" charset="0"/>
              </a:rPr>
              <a:t>Introduction of </a:t>
            </a:r>
            <a:r>
              <a:rPr lang="en-SG" sz="1800" u="sng" dirty="0">
                <a:effectLst/>
                <a:latin typeface="+mn-lt"/>
                <a:ea typeface="Times New Roman" panose="02020603050405020304" pitchFamily="18" charset="0"/>
                <a:cs typeface="Times New Roman" panose="02020603050405020304" pitchFamily="18" charset="0"/>
              </a:rPr>
              <a:t>Class </a:t>
            </a:r>
            <a:r>
              <a:rPr lang="en-SG" sz="1800" u="sng" dirty="0">
                <a:latin typeface="+mn-lt"/>
                <a:ea typeface="Times New Roman" panose="02020603050405020304" pitchFamily="18" charset="0"/>
                <a:cs typeface="Times New Roman" panose="02020603050405020304" pitchFamily="18" charset="0"/>
              </a:rPr>
              <a:t>L</a:t>
            </a:r>
            <a:r>
              <a:rPr lang="en-SG" sz="1800" u="sng" dirty="0">
                <a:effectLst/>
                <a:latin typeface="+mn-lt"/>
                <a:ea typeface="Times New Roman" panose="02020603050405020304" pitchFamily="18" charset="0"/>
                <a:cs typeface="Times New Roman" panose="02020603050405020304" pitchFamily="18" charset="0"/>
              </a:rPr>
              <a:t>icensing regime </a:t>
            </a:r>
            <a:r>
              <a:rPr lang="en-SG" sz="1800" dirty="0">
                <a:effectLst/>
                <a:latin typeface="+mn-lt"/>
                <a:ea typeface="Times New Roman" panose="02020603050405020304" pitchFamily="18" charset="0"/>
                <a:cs typeface="Times New Roman" panose="02020603050405020304" pitchFamily="18" charset="0"/>
              </a:rPr>
              <a:t>for </a:t>
            </a:r>
            <a:r>
              <a:rPr lang="en-SG" sz="1800" u="sng" dirty="0">
                <a:effectLst/>
                <a:latin typeface="+mn-lt"/>
                <a:ea typeface="Times New Roman" panose="02020603050405020304" pitchFamily="18" charset="0"/>
                <a:cs typeface="Times New Roman" panose="02020603050405020304" pitchFamily="18" charset="0"/>
              </a:rPr>
              <a:t>low-risk users or activities</a:t>
            </a:r>
          </a:p>
          <a:p>
            <a:pPr lvl="1">
              <a:defRPr/>
            </a:pPr>
            <a:r>
              <a:rPr lang="en-SG" dirty="0">
                <a:effectLst/>
                <a:latin typeface="+mn-lt"/>
                <a:ea typeface="Times New Roman" panose="02020603050405020304" pitchFamily="18" charset="0"/>
                <a:cs typeface="Arial" panose="020B0604020202020204" pitchFamily="34" charset="0"/>
              </a:rPr>
              <a:t>Simplify th</a:t>
            </a:r>
            <a:r>
              <a:rPr lang="en-SG" dirty="0">
                <a:latin typeface="+mn-lt"/>
                <a:ea typeface="Times New Roman" panose="02020603050405020304" pitchFamily="18" charset="0"/>
                <a:cs typeface="Arial" panose="020B0604020202020204" pitchFamily="34" charset="0"/>
              </a:rPr>
              <a:t>e process and r</a:t>
            </a:r>
            <a:r>
              <a:rPr lang="en-SG" dirty="0">
                <a:effectLst/>
                <a:latin typeface="+mn-lt"/>
                <a:ea typeface="Times New Roman" panose="02020603050405020304" pitchFamily="18" charset="0"/>
                <a:cs typeface="Arial" panose="020B0604020202020204" pitchFamily="34" charset="0"/>
              </a:rPr>
              <a:t>educe regulatory compliance cost fo</a:t>
            </a:r>
            <a:r>
              <a:rPr lang="en-SG" dirty="0">
                <a:latin typeface="+mn-lt"/>
                <a:ea typeface="Times New Roman" panose="02020603050405020304" pitchFamily="18" charset="0"/>
                <a:cs typeface="Arial" panose="020B0604020202020204" pitchFamily="34" charset="0"/>
              </a:rPr>
              <a:t>r the industry by minimizing </a:t>
            </a:r>
            <a:r>
              <a:rPr lang="en-SG" dirty="0">
                <a:effectLst/>
                <a:latin typeface="+mn-lt"/>
                <a:ea typeface="Times New Roman" panose="02020603050405020304" pitchFamily="18" charset="0"/>
                <a:cs typeface="Arial" panose="020B0604020202020204" pitchFamily="34" charset="0"/>
              </a:rPr>
              <a:t>burden without compromise security and safety standard</a:t>
            </a:r>
          </a:p>
          <a:p>
            <a:pPr lvl="1">
              <a:defRPr/>
            </a:pPr>
            <a:r>
              <a:rPr lang="en-SG" dirty="0">
                <a:latin typeface="+mn-lt"/>
                <a:ea typeface="Times New Roman" panose="02020603050405020304" pitchFamily="18" charset="0"/>
                <a:cs typeface="Arial" panose="020B0604020202020204" pitchFamily="34" charset="0"/>
              </a:rPr>
              <a:t>Automatically licensed as “class licensee” </a:t>
            </a:r>
            <a:r>
              <a:rPr lang="en-SG" u="sng" dirty="0">
                <a:latin typeface="+mn-lt"/>
                <a:ea typeface="Times New Roman" panose="02020603050405020304" pitchFamily="18" charset="0"/>
                <a:cs typeface="Arial" panose="020B0604020202020204" pitchFamily="34" charset="0"/>
              </a:rPr>
              <a:t>if all class licensing requirements are complied and use for its authorised purposes</a:t>
            </a:r>
          </a:p>
          <a:p>
            <a:pPr lvl="1">
              <a:defRPr/>
            </a:pPr>
            <a:r>
              <a:rPr lang="en-SG" u="sng" dirty="0">
                <a:latin typeface="+mn-lt"/>
                <a:ea typeface="Times New Roman" panose="02020603050405020304" pitchFamily="18" charset="0"/>
                <a:cs typeface="Arial" panose="020B0604020202020204" pitchFamily="34" charset="0"/>
              </a:rPr>
              <a:t>No licence application, no approval or no fees </a:t>
            </a:r>
            <a:r>
              <a:rPr lang="en-SG" dirty="0">
                <a:latin typeface="+mn-lt"/>
                <a:ea typeface="Times New Roman" panose="02020603050405020304" pitchFamily="18" charset="0"/>
                <a:cs typeface="Arial" panose="020B0604020202020204" pitchFamily="34" charset="0"/>
              </a:rPr>
              <a:t>are required. </a:t>
            </a:r>
          </a:p>
          <a:p>
            <a:pPr lvl="1">
              <a:defRPr/>
            </a:pPr>
            <a:r>
              <a:rPr lang="en-SG" dirty="0">
                <a:latin typeface="+mn-lt"/>
                <a:ea typeface="Times New Roman" panose="02020603050405020304" pitchFamily="18" charset="0"/>
                <a:cs typeface="Arial" panose="020B0604020202020204" pitchFamily="34" charset="0"/>
              </a:rPr>
              <a:t>No physical or digital licence issued by PRD. PRD does not have record of the class licensees</a:t>
            </a:r>
          </a:p>
          <a:p>
            <a:pPr lvl="1">
              <a:defRPr/>
            </a:pPr>
            <a:r>
              <a:rPr lang="en-SG" dirty="0">
                <a:latin typeface="+mn-lt"/>
                <a:ea typeface="Times New Roman" panose="02020603050405020304" pitchFamily="18" charset="0"/>
                <a:cs typeface="Arial" panose="020B0604020202020204" pitchFamily="34" charset="0"/>
              </a:rPr>
              <a:t>The class licensing conditions and requirements will be available on SPF PRD Website</a:t>
            </a:r>
          </a:p>
          <a:p>
            <a:pPr lvl="1">
              <a:defRPr/>
            </a:pPr>
            <a:r>
              <a:rPr lang="en-SG" dirty="0">
                <a:effectLst/>
                <a:latin typeface="+mn-lt"/>
                <a:ea typeface="Aptos" panose="020B0004020202020204" pitchFamily="34" charset="0"/>
                <a:cs typeface="Aptos" panose="020B0004020202020204" pitchFamily="34" charset="0"/>
              </a:rPr>
              <a:t>Under the Class Licensing regime, Licensees must fulfil the requirements in the Class Licensing Order and adhere to the specified conditions when they conduct their activities. If a person wishes to deviate from the Class Licensing Orders, he must apply for a licence.</a:t>
            </a:r>
            <a:endParaRPr lang="en-SG" dirty="0">
              <a:effectLst/>
              <a:latin typeface="+mn-lt"/>
              <a:ea typeface="Times New Roman" panose="02020603050405020304" pitchFamily="18" charset="0"/>
              <a:cs typeface="Arial" panose="020B0604020202020204" pitchFamily="34" charset="0"/>
            </a:endParaRPr>
          </a:p>
          <a:p>
            <a:pPr lvl="1">
              <a:defRPr/>
            </a:pPr>
            <a:r>
              <a:rPr lang="en-SG" b="1" dirty="0">
                <a:latin typeface="+mn-lt"/>
                <a:cs typeface="Times New Roman" panose="02020603050405020304" pitchFamily="18" charset="0"/>
              </a:rPr>
              <a:t>Checks may be conducted by authority</a:t>
            </a:r>
          </a:p>
          <a:p>
            <a:pPr lvl="1">
              <a:defRPr/>
            </a:pPr>
            <a:r>
              <a:rPr lang="en-SG" b="1" dirty="0">
                <a:latin typeface="+mn-lt"/>
                <a:cs typeface="Times New Roman" panose="02020603050405020304" pitchFamily="18" charset="0"/>
              </a:rPr>
              <a:t>Regulatory actions are enforceable against the class licensees when breaches occurred</a:t>
            </a:r>
          </a:p>
          <a:p>
            <a:pPr lvl="1">
              <a:defRPr/>
            </a:pPr>
            <a:r>
              <a:rPr lang="en-SG" b="1" dirty="0">
                <a:latin typeface="Arial" panose="020B0604020202020204" pitchFamily="34" charset="0"/>
                <a:cs typeface="Arial" panose="020B0604020202020204" pitchFamily="34" charset="0"/>
              </a:rPr>
              <a:t>Class licence can be disapplied for non-compliance cases and licence is required subsequently</a:t>
            </a:r>
          </a:p>
          <a:p>
            <a:pPr lvl="1">
              <a:defRPr/>
            </a:pPr>
            <a:endParaRPr lang="en-SG" dirty="0">
              <a:latin typeface="+mn-lt"/>
              <a:cs typeface="Times New Roman" panose="02020603050405020304" pitchFamily="18" charset="0"/>
            </a:endParaRPr>
          </a:p>
          <a:p>
            <a:pPr lvl="1">
              <a:defRPr/>
            </a:pPr>
            <a:endParaRPr lang="en-US" dirty="0">
              <a:latin typeface="+mn-lt"/>
              <a:cs typeface="Arial" panose="020B0604020202020204" pitchFamily="34" charset="0"/>
            </a:endParaRPr>
          </a:p>
          <a:p>
            <a:pPr lvl="1">
              <a:defRPr/>
            </a:pPr>
            <a:endParaRPr lang="en-US" dirty="0">
              <a:latin typeface="+mn-lt"/>
              <a:cs typeface="Arial" panose="020B0604020202020204" pitchFamily="34" charset="0"/>
            </a:endParaRPr>
          </a:p>
          <a:p>
            <a:pPr lvl="1">
              <a:defRPr/>
            </a:pPr>
            <a:endParaRPr lang="en-US" dirty="0">
              <a:latin typeface="+mn-lt"/>
              <a:cs typeface="Arial" panose="020B0604020202020204" pitchFamily="34" charset="0"/>
            </a:endParaRPr>
          </a:p>
          <a:p>
            <a:pPr marL="363537" lvl="1" indent="0">
              <a:spcBef>
                <a:spcPts val="0"/>
              </a:spcBef>
              <a:buNone/>
            </a:pPr>
            <a:endParaRPr lang="en-US" dirty="0">
              <a:latin typeface="+mn-lt"/>
            </a:endParaRPr>
          </a:p>
          <a:p>
            <a:pPr marL="820737" lvl="1" indent="-457200">
              <a:spcBef>
                <a:spcPts val="0"/>
              </a:spcBef>
              <a:buFont typeface="+mj-lt"/>
              <a:buAutoNum type="arabicPeriod"/>
            </a:pPr>
            <a:endParaRPr lang="en-SG" dirty="0">
              <a:latin typeface="+mn-lt"/>
            </a:endParaRPr>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a:xfrm>
            <a:off x="1365362" y="51918"/>
            <a:ext cx="9936000" cy="587613"/>
          </a:xfrm>
        </p:spPr>
        <p:txBody>
          <a:bodyPr/>
          <a:lstStyle/>
          <a:p>
            <a:r>
              <a:rPr lang="en-SG" sz="3200" dirty="0"/>
              <a:t>Overview of GEWCA Regulatory Regime</a:t>
            </a:r>
            <a:endParaRPr lang="en-SG" dirty="0"/>
          </a:p>
        </p:txBody>
      </p:sp>
      <p:sp>
        <p:nvSpPr>
          <p:cNvPr id="2" name="Slide Number Placeholder 1">
            <a:extLst>
              <a:ext uri="{FF2B5EF4-FFF2-40B4-BE49-F238E27FC236}">
                <a16:creationId xmlns:a16="http://schemas.microsoft.com/office/drawing/2014/main" id="{54801E10-ACA5-3845-F35F-B0DD0449FB7F}"/>
              </a:ext>
            </a:extLst>
          </p:cNvPr>
          <p:cNvSpPr>
            <a:spLocks noGrp="1"/>
          </p:cNvSpPr>
          <p:nvPr>
            <p:ph type="sldNum" sz="quarter" idx="11"/>
          </p:nvPr>
        </p:nvSpPr>
        <p:spPr/>
        <p:txBody>
          <a:bodyPr/>
          <a:lstStyle/>
          <a:p>
            <a:fld id="{8C81137B-80AB-E148-8403-8E4221D909A0}" type="slidenum">
              <a:rPr lang="en-US" smtClean="0"/>
              <a:pPr/>
              <a:t>6</a:t>
            </a:fld>
            <a:endParaRPr lang="en-US" dirty="0"/>
          </a:p>
        </p:txBody>
      </p:sp>
    </p:spTree>
    <p:extLst>
      <p:ext uri="{BB962C8B-B14F-4D97-AF65-F5344CB8AC3E}">
        <p14:creationId xmlns:p14="http://schemas.microsoft.com/office/powerpoint/2010/main" val="184396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464074" y="856374"/>
            <a:ext cx="10423126" cy="5434269"/>
          </a:xfrm>
        </p:spPr>
        <p:txBody>
          <a:bodyPr/>
          <a:lstStyle/>
          <a:p>
            <a:pPr>
              <a:defRPr/>
            </a:pPr>
            <a:r>
              <a:rPr lang="en-US" u="sng" dirty="0">
                <a:latin typeface="+mn-lt"/>
                <a:cs typeface="Arial" panose="020B0604020202020204" pitchFamily="34" charset="0"/>
              </a:rPr>
              <a:t>Companies can continue operations with their existing licences </a:t>
            </a:r>
            <a:r>
              <a:rPr lang="en-US" dirty="0">
                <a:latin typeface="+mn-lt"/>
                <a:cs typeface="Arial" panose="020B0604020202020204" pitchFamily="34" charset="0"/>
              </a:rPr>
              <a:t>with no immediate impact </a:t>
            </a:r>
          </a:p>
          <a:p>
            <a:pPr>
              <a:defRPr/>
            </a:pPr>
            <a:r>
              <a:rPr lang="en-US" dirty="0">
                <a:latin typeface="+mn-lt"/>
                <a:cs typeface="Arial" panose="020B0604020202020204" pitchFamily="34" charset="0"/>
              </a:rPr>
              <a:t>Allow up to </a:t>
            </a:r>
            <a:r>
              <a:rPr lang="en-US" u="sng" dirty="0">
                <a:latin typeface="+mn-lt"/>
                <a:cs typeface="Arial" panose="020B0604020202020204" pitchFamily="34" charset="0"/>
              </a:rPr>
              <a:t>2 years transition period </a:t>
            </a:r>
            <a:r>
              <a:rPr lang="en-US" dirty="0">
                <a:latin typeface="+mn-lt"/>
                <a:cs typeface="Arial" panose="020B0604020202020204" pitchFamily="34" charset="0"/>
              </a:rPr>
              <a:t>(until expiry of current licences) for existing licensees </a:t>
            </a:r>
          </a:p>
          <a:p>
            <a:pPr>
              <a:defRPr/>
            </a:pPr>
            <a:r>
              <a:rPr lang="en-GB" dirty="0">
                <a:latin typeface="+mn-lt"/>
                <a:ea typeface="MS Mincho" panose="02020609040205080304" pitchFamily="49" charset="-128"/>
              </a:rPr>
              <a:t>N</a:t>
            </a:r>
            <a:r>
              <a:rPr lang="en-GB" dirty="0">
                <a:effectLst/>
                <a:latin typeface="+mn-lt"/>
                <a:ea typeface="MS Mincho" panose="02020609040205080304" pitchFamily="49" charset="-128"/>
              </a:rPr>
              <a:t>ew licences regulated under GEWCA </a:t>
            </a:r>
            <a:r>
              <a:rPr lang="en-GB" dirty="0">
                <a:latin typeface="+mn-lt"/>
                <a:ea typeface="MS Mincho" panose="02020609040205080304" pitchFamily="49" charset="-128"/>
              </a:rPr>
              <a:t>are</a:t>
            </a:r>
            <a:r>
              <a:rPr lang="en-GB" dirty="0">
                <a:effectLst/>
                <a:latin typeface="+mn-lt"/>
                <a:ea typeface="MS Mincho" panose="02020609040205080304" pitchFamily="49" charset="-128"/>
              </a:rPr>
              <a:t> Armoury, Range, Transport, Disposal and the User of Explosives. </a:t>
            </a:r>
          </a:p>
          <a:p>
            <a:pPr>
              <a:defRPr/>
            </a:pPr>
            <a:r>
              <a:rPr lang="en-US" dirty="0">
                <a:effectLst/>
                <a:latin typeface="+mn-lt"/>
                <a:ea typeface="MS Mincho" panose="02020609040205080304" pitchFamily="49" charset="-128"/>
              </a:rPr>
              <a:t>There is a grace period, known as 'savings and transition’ (S&amp;T), of up to 6 months from 1 July 2025 (operationalisation date) for the </a:t>
            </a:r>
            <a:r>
              <a:rPr lang="en-US" dirty="0">
                <a:latin typeface="+mn-lt"/>
                <a:ea typeface="MS Mincho" panose="02020609040205080304" pitchFamily="49" charset="-128"/>
              </a:rPr>
              <a:t>different </a:t>
            </a:r>
            <a:r>
              <a:rPr lang="en-US" dirty="0">
                <a:effectLst/>
                <a:latin typeface="+mn-lt"/>
                <a:ea typeface="MS Mincho" panose="02020609040205080304" pitchFamily="49" charset="-128"/>
              </a:rPr>
              <a:t>new licences to allow the industry to transit to the new licensing regime. </a:t>
            </a:r>
            <a:endParaRPr lang="en-GB" dirty="0">
              <a:effectLst/>
              <a:latin typeface="+mn-lt"/>
              <a:ea typeface="MS Mincho" panose="02020609040205080304" pitchFamily="49" charset="-128"/>
            </a:endParaRPr>
          </a:p>
          <a:p>
            <a:pPr marL="523875" lvl="1" indent="0">
              <a:buNone/>
              <a:defRPr/>
            </a:pPr>
            <a:endParaRPr lang="en-US" sz="2000" dirty="0">
              <a:latin typeface="+mn-lt"/>
              <a:cs typeface="Arial" panose="020B0604020202020204" pitchFamily="34" charset="0"/>
            </a:endParaRPr>
          </a:p>
          <a:p>
            <a:pPr marL="363537" lvl="1" indent="0">
              <a:spcBef>
                <a:spcPts val="0"/>
              </a:spcBef>
              <a:buNone/>
            </a:pPr>
            <a:endParaRPr lang="en-US" sz="2000" dirty="0">
              <a:latin typeface="+mn-lt"/>
            </a:endParaRPr>
          </a:p>
          <a:p>
            <a:pPr marL="820737" lvl="1" indent="-457200">
              <a:spcBef>
                <a:spcPts val="0"/>
              </a:spcBef>
              <a:buFont typeface="+mj-lt"/>
              <a:buAutoNum type="arabicPeriod"/>
            </a:pPr>
            <a:endParaRPr lang="en-SG" sz="2000" dirty="0">
              <a:latin typeface="+mn-lt"/>
            </a:endParaRPr>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a:xfrm>
            <a:off x="1230394" y="150474"/>
            <a:ext cx="9936000" cy="587613"/>
          </a:xfrm>
        </p:spPr>
        <p:txBody>
          <a:bodyPr/>
          <a:lstStyle/>
          <a:p>
            <a:r>
              <a:rPr lang="en-SG" sz="3200" dirty="0"/>
              <a:t>Overview of GEWCA Regulatory Regime</a:t>
            </a:r>
            <a:endParaRPr lang="en-SG" dirty="0"/>
          </a:p>
        </p:txBody>
      </p:sp>
      <p:sp>
        <p:nvSpPr>
          <p:cNvPr id="2" name="Slide Number Placeholder 1">
            <a:extLst>
              <a:ext uri="{FF2B5EF4-FFF2-40B4-BE49-F238E27FC236}">
                <a16:creationId xmlns:a16="http://schemas.microsoft.com/office/drawing/2014/main" id="{54801E10-ACA5-3845-F35F-B0DD0449FB7F}"/>
              </a:ext>
            </a:extLst>
          </p:cNvPr>
          <p:cNvSpPr>
            <a:spLocks noGrp="1"/>
          </p:cNvSpPr>
          <p:nvPr>
            <p:ph type="sldNum" sz="quarter" idx="11"/>
          </p:nvPr>
        </p:nvSpPr>
        <p:spPr/>
        <p:txBody>
          <a:bodyPr/>
          <a:lstStyle/>
          <a:p>
            <a:fld id="{8C81137B-80AB-E148-8403-8E4221D909A0}" type="slidenum">
              <a:rPr lang="en-US" smtClean="0"/>
              <a:pPr/>
              <a:t>7</a:t>
            </a:fld>
            <a:endParaRPr lang="en-US" dirty="0"/>
          </a:p>
        </p:txBody>
      </p:sp>
    </p:spTree>
    <p:extLst>
      <p:ext uri="{BB962C8B-B14F-4D97-AF65-F5344CB8AC3E}">
        <p14:creationId xmlns:p14="http://schemas.microsoft.com/office/powerpoint/2010/main" val="248336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34111-3102-6C89-2303-439A8D5E75F0}"/>
              </a:ext>
            </a:extLst>
          </p:cNvPr>
          <p:cNvSpPr>
            <a:spLocks noGrp="1"/>
          </p:cNvSpPr>
          <p:nvPr>
            <p:ph type="title"/>
          </p:nvPr>
        </p:nvSpPr>
        <p:spPr>
          <a:xfrm>
            <a:off x="1622042" y="143907"/>
            <a:ext cx="9936000" cy="587613"/>
          </a:xfrm>
        </p:spPr>
        <p:txBody>
          <a:bodyPr/>
          <a:lstStyle/>
          <a:p>
            <a:r>
              <a:rPr lang="en-US" dirty="0"/>
              <a:t>Regulated Items under GEWCA</a:t>
            </a:r>
            <a:endParaRPr lang="en-SG" dirty="0"/>
          </a:p>
        </p:txBody>
      </p:sp>
      <p:graphicFrame>
        <p:nvGraphicFramePr>
          <p:cNvPr id="6" name="Table 6">
            <a:extLst>
              <a:ext uri="{FF2B5EF4-FFF2-40B4-BE49-F238E27FC236}">
                <a16:creationId xmlns:a16="http://schemas.microsoft.com/office/drawing/2014/main" id="{14198874-4947-4819-5BC5-AB6431E7E4C4}"/>
              </a:ext>
            </a:extLst>
          </p:cNvPr>
          <p:cNvGraphicFramePr>
            <a:graphicFrameLocks noGrp="1"/>
          </p:cNvGraphicFramePr>
          <p:nvPr>
            <p:extLst>
              <p:ext uri="{D42A27DB-BD31-4B8C-83A1-F6EECF244321}">
                <p14:modId xmlns:p14="http://schemas.microsoft.com/office/powerpoint/2010/main" val="2503317665"/>
              </p:ext>
            </p:extLst>
          </p:nvPr>
        </p:nvGraphicFramePr>
        <p:xfrm>
          <a:off x="1425038" y="731520"/>
          <a:ext cx="10581128" cy="5500076"/>
        </p:xfrm>
        <a:graphic>
          <a:graphicData uri="http://schemas.openxmlformats.org/drawingml/2006/table">
            <a:tbl>
              <a:tblPr firstRow="1" bandRow="1">
                <a:tableStyleId>{5C22544A-7EE6-4342-B048-85BDC9FD1C3A}</a:tableStyleId>
              </a:tblPr>
              <a:tblGrid>
                <a:gridCol w="1916282">
                  <a:extLst>
                    <a:ext uri="{9D8B030D-6E8A-4147-A177-3AD203B41FA5}">
                      <a16:colId xmlns:a16="http://schemas.microsoft.com/office/drawing/2014/main" val="3044875713"/>
                    </a:ext>
                  </a:extLst>
                </a:gridCol>
                <a:gridCol w="1916282">
                  <a:extLst>
                    <a:ext uri="{9D8B030D-6E8A-4147-A177-3AD203B41FA5}">
                      <a16:colId xmlns:a16="http://schemas.microsoft.com/office/drawing/2014/main" val="927973374"/>
                    </a:ext>
                  </a:extLst>
                </a:gridCol>
                <a:gridCol w="1916282">
                  <a:extLst>
                    <a:ext uri="{9D8B030D-6E8A-4147-A177-3AD203B41FA5}">
                      <a16:colId xmlns:a16="http://schemas.microsoft.com/office/drawing/2014/main" val="2689044973"/>
                    </a:ext>
                  </a:extLst>
                </a:gridCol>
                <a:gridCol w="1916282">
                  <a:extLst>
                    <a:ext uri="{9D8B030D-6E8A-4147-A177-3AD203B41FA5}">
                      <a16:colId xmlns:a16="http://schemas.microsoft.com/office/drawing/2014/main" val="2117108318"/>
                    </a:ext>
                  </a:extLst>
                </a:gridCol>
                <a:gridCol w="2916000">
                  <a:extLst>
                    <a:ext uri="{9D8B030D-6E8A-4147-A177-3AD203B41FA5}">
                      <a16:colId xmlns:a16="http://schemas.microsoft.com/office/drawing/2014/main" val="2455753746"/>
                    </a:ext>
                  </a:extLst>
                </a:gridCol>
              </a:tblGrid>
              <a:tr h="790916">
                <a:tc>
                  <a:txBody>
                    <a:bodyPr/>
                    <a:lstStyle/>
                    <a:p>
                      <a:pPr algn="ctr"/>
                      <a:r>
                        <a:rPr lang="en-US" sz="1800" b="0" dirty="0">
                          <a:latin typeface="+mn-lt"/>
                        </a:rPr>
                        <a:t>Guns</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marL="0" indent="0" algn="ctr">
                        <a:buFont typeface="Arial" panose="020B0604020202020204" pitchFamily="34" charset="0"/>
                        <a:buNone/>
                      </a:pPr>
                      <a:r>
                        <a:rPr lang="en-US" sz="1800" b="0" dirty="0">
                          <a:latin typeface="+mn-lt"/>
                        </a:rPr>
                        <a:t>Explosives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latin typeface="+mn-lt"/>
                        </a:rPr>
                        <a:t>Explosive</a:t>
                      </a:r>
                    </a:p>
                    <a:p>
                      <a:pPr algn="ctr"/>
                      <a:r>
                        <a:rPr lang="en-US" sz="1800" b="0" dirty="0">
                          <a:latin typeface="+mn-lt"/>
                        </a:rPr>
                        <a:t>Precursors (EP)*</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latin typeface="+mn-lt"/>
                        </a:rPr>
                        <a:t>Noxious Substances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solidFill>
                            <a:schemeClr val="bg1">
                              <a:lumMod val="95000"/>
                            </a:schemeClr>
                          </a:solidFill>
                          <a:latin typeface="+mn-lt"/>
                        </a:rPr>
                        <a:t>Weapons*</a:t>
                      </a:r>
                    </a:p>
                    <a:p>
                      <a:pPr marL="0" algn="ctr" defTabSz="457200" rtl="0" eaLnBrk="1" latinLnBrk="0" hangingPunct="1"/>
                      <a:endParaRPr lang="en-US" sz="1800" b="0" kern="1200" dirty="0">
                        <a:solidFill>
                          <a:schemeClr val="bg1">
                            <a:lumMod val="9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extLst>
                  <a:ext uri="{0D108BD9-81ED-4DB2-BD59-A6C34878D82A}">
                    <a16:rowId xmlns:a16="http://schemas.microsoft.com/office/drawing/2014/main" val="1937967516"/>
                  </a:ext>
                </a:extLst>
              </a:tr>
              <a:tr h="3941944">
                <a:tc>
                  <a:txBody>
                    <a:bodyPr/>
                    <a:lstStyle/>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Firearms </a:t>
                      </a:r>
                    </a:p>
                    <a:p>
                      <a:pPr marL="457200" marR="0" lvl="1" indent="0" algn="l" defTabSz="457200" rtl="0" eaLnBrk="1" fontAlgn="auto" latinLnBrk="0" hangingPunct="1">
                        <a:lnSpc>
                          <a:spcPct val="100000"/>
                        </a:lnSpc>
                        <a:spcBef>
                          <a:spcPts val="0"/>
                        </a:spcBef>
                        <a:spcAft>
                          <a:spcPts val="600"/>
                        </a:spcAft>
                        <a:buClrTx/>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(e.g. pistol, shotgun, rifle, etc.)</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Non-Firearms (e.g. Air-guns, paintball guns) </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err="1">
                          <a:ln>
                            <a:noFill/>
                          </a:ln>
                          <a:solidFill>
                            <a:srgbClr val="002060"/>
                          </a:solidFill>
                          <a:effectLst/>
                          <a:uLnTx/>
                          <a:uFillTx/>
                          <a:latin typeface="+mn-lt"/>
                          <a:ea typeface="+mn-ea"/>
                          <a:cs typeface="+mn-cs"/>
                        </a:rPr>
                        <a:t>Tranquiliser</a:t>
                      </a:r>
                      <a:r>
                        <a:rPr kumimoji="0" lang="en-US" sz="1600" b="0" i="0" u="none" strike="noStrike" kern="1200" cap="none" spc="0" normalizeH="0" baseline="0" noProof="0" dirty="0">
                          <a:ln>
                            <a:noFill/>
                          </a:ln>
                          <a:solidFill>
                            <a:srgbClr val="002060"/>
                          </a:solidFill>
                          <a:effectLst/>
                          <a:uLnTx/>
                          <a:uFillTx/>
                          <a:latin typeface="+mn-lt"/>
                          <a:ea typeface="+mn-ea"/>
                          <a:cs typeface="+mn-cs"/>
                        </a:rPr>
                        <a:t> gun </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Stun gun</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Spear gun</a:t>
                      </a:r>
                      <a:endParaRPr kumimoji="0" lang="en-US" sz="1600" b="0" i="0" u="none" strike="noStrike" kern="1200" cap="none" spc="0" normalizeH="0" baseline="0" noProof="0" dirty="0">
                        <a:ln>
                          <a:noFill/>
                        </a:ln>
                        <a:solidFill>
                          <a:srgbClr val="0000CC"/>
                        </a:solidFill>
                        <a:effectLst/>
                        <a:uLnTx/>
                        <a:uFillTx/>
                        <a:latin typeface="+mn-lt"/>
                        <a:ea typeface="+mn-ea"/>
                        <a:cs typeface="+mn-cs"/>
                      </a:endParaRP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mn-lt"/>
                          <a:ea typeface="+mn-ea"/>
                          <a:cs typeface="+mn-cs"/>
                        </a:rPr>
                        <a:t>Gun accessory </a:t>
                      </a:r>
                      <a:endParaRPr kumimoji="0" lang="en-SG" sz="1600" b="0" i="0" u="none" strike="noStrike" kern="1200" cap="none" spc="0" normalizeH="0" baseline="0" noProof="0" dirty="0">
                        <a:ln>
                          <a:noFill/>
                        </a:ln>
                        <a:solidFill>
                          <a:srgbClr val="C00000"/>
                        </a:solidFill>
                        <a:effectLst/>
                        <a:uLnTx/>
                        <a:uFillTx/>
                        <a:latin typeface="+mn-lt"/>
                        <a:ea typeface="+mn-ea"/>
                        <a:cs typeface="+mn-cs"/>
                      </a:endParaRPr>
                    </a:p>
                    <a:p>
                      <a:pPr algn="just"/>
                      <a:endParaRPr lang="en-SG"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Ammunition  </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Explosive substances</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Fireworks</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Flares</a:t>
                      </a:r>
                      <a:endParaRPr kumimoji="0" lang="en-SG" sz="1600" b="0" i="0" u="none" strike="noStrike" kern="1200" cap="none" spc="0" normalizeH="0" baseline="0" noProof="0" dirty="0">
                        <a:ln>
                          <a:noFill/>
                        </a:ln>
                        <a:solidFill>
                          <a:srgbClr val="002060"/>
                        </a:solidFill>
                        <a:effectLst/>
                        <a:uLnTx/>
                        <a:uFillTx/>
                        <a:latin typeface="+mn-lt"/>
                        <a:ea typeface="+mn-ea"/>
                        <a:cs typeface="+mn-cs"/>
                      </a:endParaRPr>
                    </a:p>
                    <a:p>
                      <a:pPr marL="342900" indent="-342900" algn="just">
                        <a:spcAft>
                          <a:spcPts val="600"/>
                        </a:spcAft>
                        <a:buSzPct val="120000"/>
                        <a:buFont typeface="Arial" panose="020B0604020202020204" pitchFamily="34" charset="0"/>
                        <a:buChar char="•"/>
                      </a:pPr>
                      <a:r>
                        <a:rPr lang="en-US" sz="1600" dirty="0">
                          <a:solidFill>
                            <a:srgbClr val="002060"/>
                          </a:solidFill>
                          <a:latin typeface="+mn-lt"/>
                        </a:rPr>
                        <a:t>Airbags</a:t>
                      </a:r>
                      <a:endParaRPr lang="en-US" sz="1600" dirty="0">
                        <a:latin typeface="+mn-lt"/>
                      </a:endParaRP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err="1">
                          <a:ln>
                            <a:noFill/>
                          </a:ln>
                          <a:solidFill>
                            <a:srgbClr val="C00000"/>
                          </a:solidFill>
                          <a:effectLst/>
                          <a:uLnTx/>
                          <a:uFillTx/>
                          <a:latin typeface="+mn-lt"/>
                          <a:ea typeface="+mn-ea"/>
                          <a:cs typeface="+mn-cs"/>
                        </a:rPr>
                        <a:t>Desensitised</a:t>
                      </a:r>
                      <a:r>
                        <a:rPr kumimoji="0" lang="en-US" sz="1600" b="0" i="0" u="none" strike="noStrike" kern="1200" cap="none" spc="0" normalizeH="0" baseline="0" noProof="0" dirty="0">
                          <a:ln>
                            <a:noFill/>
                          </a:ln>
                          <a:solidFill>
                            <a:srgbClr val="C00000"/>
                          </a:solidFill>
                          <a:effectLst/>
                          <a:uLnTx/>
                          <a:uFillTx/>
                          <a:latin typeface="+mn-lt"/>
                          <a:ea typeface="+mn-ea"/>
                          <a:cs typeface="+mn-cs"/>
                        </a:rPr>
                        <a:t> Explosives (DE) </a:t>
                      </a:r>
                      <a:endParaRPr kumimoji="0" lang="en-SG" sz="1600" b="0" i="0" u="none" strike="noStrike" kern="1200" cap="none" spc="0" normalizeH="0" baseline="0" noProof="0" dirty="0">
                        <a:ln>
                          <a:noFill/>
                        </a:ln>
                        <a:solidFill>
                          <a:srgbClr val="C00000"/>
                        </a:solidFill>
                        <a:effectLst/>
                        <a:uLnTx/>
                        <a:uFillTx/>
                        <a:latin typeface="+mn-lt"/>
                        <a:ea typeface="+mn-ea"/>
                        <a:cs typeface="+mn-cs"/>
                      </a:endParaRPr>
                    </a:p>
                    <a:p>
                      <a:pPr marL="342900" indent="-342900" algn="just">
                        <a:buFont typeface="Arial" panose="020B0604020202020204" pitchFamily="34" charset="0"/>
                        <a:buChar char="•"/>
                      </a:pPr>
                      <a:endParaRPr lang="en-SG"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just"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15 dual use chemicals which can be used for industrial purpose or improvised as explosives </a:t>
                      </a:r>
                    </a:p>
                    <a:p>
                      <a:pPr marL="271463"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(e.g., ammonium nitrate, hydrogen peroxide, etc.)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just"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US" sz="1600" b="0" i="0" kern="1200" dirty="0">
                          <a:solidFill>
                            <a:srgbClr val="002060"/>
                          </a:solidFill>
                          <a:effectLst/>
                          <a:latin typeface="+mn-lt"/>
                          <a:ea typeface="+mn-ea"/>
                          <a:cs typeface="+mn-cs"/>
                        </a:rPr>
                        <a:t>Nauseating or lachrymatory substance (</a:t>
                      </a:r>
                      <a:r>
                        <a:rPr kumimoji="0" lang="en-US" sz="1600" b="0" i="0" u="none" strike="noStrike" kern="1200" cap="none" spc="0" normalizeH="0" baseline="0" noProof="0" dirty="0">
                          <a:ln>
                            <a:noFill/>
                          </a:ln>
                          <a:solidFill>
                            <a:srgbClr val="002060"/>
                          </a:solidFill>
                          <a:effectLst/>
                          <a:uLnTx/>
                          <a:uFillTx/>
                          <a:latin typeface="+mn-lt"/>
                          <a:ea typeface="+mn-ea"/>
                          <a:cs typeface="+mn-cs"/>
                        </a:rPr>
                        <a:t>e.g., pepper spray)</a:t>
                      </a:r>
                      <a:endParaRPr kumimoji="0" lang="en-SG" sz="16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24 weapons categorised as follows:</a:t>
                      </a:r>
                    </a:p>
                    <a:p>
                      <a:pPr marL="285750" marR="0" lvl="0" indent="-285750" algn="l"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1" i="0" u="sng" strike="noStrike" kern="1200" cap="none" spc="0" normalizeH="0" baseline="0" noProof="0" dirty="0">
                          <a:ln>
                            <a:noFill/>
                          </a:ln>
                          <a:solidFill>
                            <a:srgbClr val="C00000"/>
                          </a:solidFill>
                          <a:effectLst/>
                          <a:uLnTx/>
                          <a:uFillTx/>
                          <a:latin typeface="+mn-lt"/>
                          <a:ea typeface="+mn-ea"/>
                          <a:cs typeface="+mn-cs"/>
                        </a:rPr>
                        <a:t>Type 1</a:t>
                      </a:r>
                      <a:r>
                        <a:rPr kumimoji="0" lang="en-US" sz="1600" b="1" i="0" u="none" strike="noStrike" kern="1200" cap="none" spc="0" normalizeH="0" baseline="0" noProof="0" dirty="0">
                          <a:ln>
                            <a:noFill/>
                          </a:ln>
                          <a:solidFill>
                            <a:srgbClr val="C00000"/>
                          </a:solidFill>
                          <a:effectLst/>
                          <a:uLnTx/>
                          <a:uFillTx/>
                          <a:latin typeface="+mn-lt"/>
                          <a:ea typeface="+mn-ea"/>
                          <a:cs typeface="+mn-cs"/>
                        </a:rPr>
                        <a:t> (Licence)</a:t>
                      </a:r>
                      <a:r>
                        <a:rPr kumimoji="0" lang="en-US" sz="1600" b="0" i="0" u="none" strike="noStrike" kern="1200" cap="none" spc="0" normalizeH="0" baseline="0" noProof="0" dirty="0">
                          <a:ln>
                            <a:noFill/>
                          </a:ln>
                          <a:solidFill>
                            <a:srgbClr val="C00000"/>
                          </a:solidFill>
                          <a:effectLst/>
                          <a:uLnTx/>
                          <a:uFillTx/>
                          <a:latin typeface="+mn-lt"/>
                          <a:ea typeface="+mn-ea"/>
                          <a:cs typeface="+mn-cs"/>
                        </a:rPr>
                        <a:t>– Designed to cause hurt and have very limited legitimate day-to-day uses (e.g. </a:t>
                      </a:r>
                      <a:r>
                        <a:rPr kumimoji="0" lang="en-US" sz="1600" b="0" i="0" u="none" strike="noStrike" kern="1200" cap="none" spc="0" normalizeH="0" baseline="0" noProof="0" dirty="0" err="1">
                          <a:ln>
                            <a:noFill/>
                          </a:ln>
                          <a:solidFill>
                            <a:srgbClr val="C00000"/>
                          </a:solidFill>
                          <a:effectLst/>
                          <a:uLnTx/>
                          <a:uFillTx/>
                          <a:latin typeface="+mn-lt"/>
                          <a:ea typeface="+mn-ea"/>
                          <a:cs typeface="+mn-cs"/>
                        </a:rPr>
                        <a:t>karambit</a:t>
                      </a:r>
                      <a:r>
                        <a:rPr kumimoji="0" lang="en-US" sz="1600" b="0" i="0" u="none" strike="noStrike" kern="1200" cap="none" spc="0" normalizeH="0" baseline="0" noProof="0" dirty="0">
                          <a:ln>
                            <a:noFill/>
                          </a:ln>
                          <a:solidFill>
                            <a:srgbClr val="C00000"/>
                          </a:solidFill>
                          <a:effectLst/>
                          <a:uLnTx/>
                          <a:uFillTx/>
                          <a:latin typeface="+mn-lt"/>
                          <a:ea typeface="+mn-ea"/>
                          <a:cs typeface="+mn-cs"/>
                        </a:rPr>
                        <a:t> knives) </a:t>
                      </a:r>
                    </a:p>
                    <a:p>
                      <a:pPr marL="285750" marR="0" lvl="0" indent="-28575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1" i="0" u="sng" strike="noStrike" kern="1200" cap="none" spc="0" normalizeH="0" baseline="0" noProof="0" dirty="0">
                          <a:ln>
                            <a:noFill/>
                          </a:ln>
                          <a:solidFill>
                            <a:srgbClr val="002060"/>
                          </a:solidFill>
                          <a:effectLst/>
                          <a:uLnTx/>
                          <a:uFillTx/>
                          <a:latin typeface="+mn-lt"/>
                          <a:ea typeface="+mn-ea"/>
                          <a:cs typeface="+mn-cs"/>
                        </a:rPr>
                        <a:t>Type 2</a:t>
                      </a:r>
                      <a:r>
                        <a:rPr kumimoji="0" lang="en-US" sz="1600" b="1" i="0" u="none" strike="noStrike" kern="1200" cap="none" spc="0" normalizeH="0" baseline="0" noProof="0" dirty="0">
                          <a:ln>
                            <a:noFill/>
                          </a:ln>
                          <a:solidFill>
                            <a:srgbClr val="002060"/>
                          </a:solidFill>
                          <a:effectLst/>
                          <a:uLnTx/>
                          <a:uFillTx/>
                          <a:latin typeface="+mn-lt"/>
                          <a:ea typeface="+mn-ea"/>
                          <a:cs typeface="+mn-cs"/>
                        </a:rPr>
                        <a:t> (Class Licence) </a:t>
                      </a:r>
                      <a:r>
                        <a:rPr kumimoji="0" lang="en-US" sz="1600" b="0" i="0" u="none" strike="noStrike" kern="1200" cap="none" spc="0" normalizeH="0" baseline="0" noProof="0" dirty="0">
                          <a:ln>
                            <a:noFill/>
                          </a:ln>
                          <a:solidFill>
                            <a:srgbClr val="002060"/>
                          </a:solidFill>
                          <a:effectLst/>
                          <a:uLnTx/>
                          <a:uFillTx/>
                          <a:latin typeface="+mn-lt"/>
                          <a:ea typeface="+mn-ea"/>
                          <a:cs typeface="+mn-cs"/>
                        </a:rPr>
                        <a:t>– Designed to cause hurt but have specified legitimate uses such as sporting, theatrical, ornamental purposes (e.g. sword)</a:t>
                      </a:r>
                    </a:p>
                    <a:p>
                      <a:pPr marL="285750" marR="0" lvl="0" indent="-28575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1" i="0" u="sng" strike="noStrike" kern="1200" cap="none" spc="0" normalizeH="0" baseline="0" noProof="0" dirty="0">
                          <a:ln>
                            <a:noFill/>
                          </a:ln>
                          <a:solidFill>
                            <a:srgbClr val="C00000"/>
                          </a:solidFill>
                          <a:effectLst/>
                          <a:uLnTx/>
                          <a:uFillTx/>
                          <a:latin typeface="+mn-lt"/>
                          <a:ea typeface="+mn-ea"/>
                          <a:cs typeface="+mn-cs"/>
                        </a:rPr>
                        <a:t>Type 3</a:t>
                      </a:r>
                      <a:r>
                        <a:rPr kumimoji="0" lang="en-US" sz="1600" b="1" i="0" u="none" strike="noStrike" kern="1200" cap="none" spc="0" normalizeH="0" baseline="0" noProof="0" dirty="0">
                          <a:ln>
                            <a:noFill/>
                          </a:ln>
                          <a:solidFill>
                            <a:srgbClr val="C00000"/>
                          </a:solidFill>
                          <a:effectLst/>
                          <a:uLnTx/>
                          <a:uFillTx/>
                          <a:latin typeface="+mn-lt"/>
                          <a:ea typeface="+mn-ea"/>
                          <a:cs typeface="+mn-cs"/>
                        </a:rPr>
                        <a:t> (No Licence Required)</a:t>
                      </a:r>
                      <a:r>
                        <a:rPr kumimoji="0" lang="en-US" sz="1600" b="0" i="0" u="none" strike="noStrike" kern="1200" cap="none" spc="0" normalizeH="0" baseline="0" noProof="0" dirty="0">
                          <a:ln>
                            <a:noFill/>
                          </a:ln>
                          <a:solidFill>
                            <a:srgbClr val="C00000"/>
                          </a:solidFill>
                          <a:effectLst/>
                          <a:uLnTx/>
                          <a:uFillTx/>
                          <a:latin typeface="+mn-lt"/>
                          <a:ea typeface="+mn-ea"/>
                          <a:cs typeface="+mn-cs"/>
                        </a:rPr>
                        <a:t>– Designed as tools of trade but may be misused to cause hurt (e.g. axes)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46819"/>
                  </a:ext>
                </a:extLst>
              </a:tr>
            </a:tbl>
          </a:graphicData>
        </a:graphic>
      </p:graphicFrame>
      <p:sp>
        <p:nvSpPr>
          <p:cNvPr id="7" name="TextBox 6">
            <a:extLst>
              <a:ext uri="{FF2B5EF4-FFF2-40B4-BE49-F238E27FC236}">
                <a16:creationId xmlns:a16="http://schemas.microsoft.com/office/drawing/2014/main" id="{8A0D860E-A788-CE60-0B96-7AC81D026776}"/>
              </a:ext>
            </a:extLst>
          </p:cNvPr>
          <p:cNvSpPr txBox="1"/>
          <p:nvPr/>
        </p:nvSpPr>
        <p:spPr>
          <a:xfrm>
            <a:off x="1284362" y="6020076"/>
            <a:ext cx="7422078" cy="769441"/>
          </a:xfrm>
          <a:prstGeom prst="rect">
            <a:avLst/>
          </a:prstGeom>
          <a:noFill/>
        </p:spPr>
        <p:txBody>
          <a:bodyPr wrap="square">
            <a:spAutoFit/>
          </a:bodyPr>
          <a:lstStyle/>
          <a:p>
            <a:pPr marL="285750" indent="-285750">
              <a:buFont typeface="Arial" panose="020B0604020202020204" pitchFamily="34" charset="0"/>
              <a:buChar char="•"/>
              <a:defRPr/>
            </a:pPr>
            <a:endParaRPr kumimoji="0" lang="en-SG" sz="1600" i="0" u="none" strike="noStrike" kern="1200" cap="none" spc="0" normalizeH="0" baseline="0" noProof="0" dirty="0">
              <a:ln>
                <a:noFill/>
              </a:ln>
              <a:solidFill>
                <a:srgbClr val="0000CC"/>
              </a:solidFill>
              <a:effectLst/>
              <a:uLnTx/>
              <a:uFillTx/>
              <a:ea typeface="Calibri" panose="020F0502020204030204" pitchFamily="34" charset="0"/>
              <a:cs typeface="Calibri" panose="020F0502020204030204" pitchFamily="34" charset="0"/>
            </a:endParaRPr>
          </a:p>
          <a:p>
            <a:pPr>
              <a:tabLst>
                <a:tab pos="538163" algn="l"/>
              </a:tabLst>
              <a:defRPr/>
            </a:pPr>
            <a:r>
              <a:rPr lang="en-SG" sz="1400" dirty="0">
                <a:solidFill>
                  <a:srgbClr val="C00000"/>
                </a:solidFill>
                <a:ea typeface="Calibri" panose="020F0502020204030204" pitchFamily="34" charset="0"/>
                <a:cs typeface="Calibri" panose="020F0502020204030204" pitchFamily="34" charset="0"/>
              </a:rPr>
              <a:t>Note :  1)  Red fonts - N</a:t>
            </a:r>
            <a:r>
              <a:rPr kumimoji="0" lang="en-SG" sz="1400" i="0" u="none" strike="noStrike" kern="1200" cap="none" spc="0" normalizeH="0" baseline="0" noProof="0" dirty="0" err="1">
                <a:ln>
                  <a:noFill/>
                </a:ln>
                <a:solidFill>
                  <a:srgbClr val="C00000"/>
                </a:solidFill>
                <a:effectLst/>
                <a:uLnTx/>
                <a:uFillTx/>
                <a:ea typeface="Calibri" panose="020F0502020204030204" pitchFamily="34" charset="0"/>
                <a:cs typeface="Calibri" panose="020F0502020204030204" pitchFamily="34" charset="0"/>
              </a:rPr>
              <a:t>ewly</a:t>
            </a:r>
            <a:r>
              <a:rPr kumimoji="0" lang="en-SG" sz="1400" i="0" u="none" strike="noStrike" kern="1200" cap="none" spc="0" normalizeH="0" baseline="0" noProof="0" dirty="0">
                <a:ln>
                  <a:noFill/>
                </a:ln>
                <a:solidFill>
                  <a:srgbClr val="C00000"/>
                </a:solidFill>
                <a:effectLst/>
                <a:uLnTx/>
                <a:uFillTx/>
                <a:ea typeface="Calibri" panose="020F0502020204030204" pitchFamily="34" charset="0"/>
                <a:cs typeface="Calibri" panose="020F0502020204030204" pitchFamily="34" charset="0"/>
              </a:rPr>
              <a:t> regulated under GEWCA (</a:t>
            </a:r>
            <a:r>
              <a:rPr lang="en-SG" sz="1400" dirty="0">
                <a:solidFill>
                  <a:srgbClr val="C00000"/>
                </a:solidFill>
                <a:ea typeface="Calibri" panose="020F0502020204030204" pitchFamily="34" charset="0"/>
                <a:cs typeface="Calibri" panose="020F0502020204030204" pitchFamily="34" charset="0"/>
              </a:rPr>
              <a:t>not regulated under current laws</a:t>
            </a:r>
            <a:r>
              <a:rPr kumimoji="0" lang="en-SG" sz="1400" i="0" u="none" strike="noStrike" kern="1200" cap="none" spc="0" normalizeH="0" baseline="0" noProof="0" dirty="0">
                <a:ln>
                  <a:noFill/>
                </a:ln>
                <a:solidFill>
                  <a:srgbClr val="C00000"/>
                </a:solidFill>
                <a:effectLst/>
                <a:uLnTx/>
                <a:uFillTx/>
                <a:ea typeface="Calibri" panose="020F0502020204030204" pitchFamily="34" charset="0"/>
                <a:cs typeface="Calibri" panose="020F0502020204030204" pitchFamily="34" charset="0"/>
              </a:rPr>
              <a:t>)</a:t>
            </a:r>
          </a:p>
          <a:p>
            <a:pPr>
              <a:tabLst>
                <a:tab pos="538163" algn="l"/>
              </a:tabLst>
              <a:defRPr/>
            </a:pPr>
            <a:r>
              <a:rPr lang="en-SG" sz="1400" b="1" dirty="0">
                <a:solidFill>
                  <a:srgbClr val="002060"/>
                </a:solidFill>
                <a:ea typeface="Calibri" panose="020F0502020204030204" pitchFamily="34" charset="0"/>
                <a:cs typeface="Calibri" panose="020F0502020204030204" pitchFamily="34" charset="0"/>
              </a:rPr>
              <a:t>	 </a:t>
            </a:r>
            <a:r>
              <a:rPr lang="en-SG" sz="1400" dirty="0">
                <a:solidFill>
                  <a:srgbClr val="002060"/>
                </a:solidFill>
                <a:ea typeface="Calibri" panose="020F0502020204030204" pitchFamily="34" charset="0"/>
                <a:cs typeface="Calibri" panose="020F0502020204030204" pitchFamily="34" charset="0"/>
              </a:rPr>
              <a:t>2) * Full List of EPs &amp; Weapons are in Annexes</a:t>
            </a:r>
            <a:r>
              <a:rPr kumimoji="0" lang="en-SG" sz="140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         </a:t>
            </a:r>
            <a:endParaRPr kumimoji="0" lang="en-SG" sz="1400"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7F50320A-AEA2-BCB2-91E7-A042E5BCB158}"/>
              </a:ext>
            </a:extLst>
          </p:cNvPr>
          <p:cNvSpPr>
            <a:spLocks noGrp="1"/>
          </p:cNvSpPr>
          <p:nvPr>
            <p:ph type="sldNum" sz="quarter" idx="11"/>
          </p:nvPr>
        </p:nvSpPr>
        <p:spPr/>
        <p:txBody>
          <a:bodyPr/>
          <a:lstStyle/>
          <a:p>
            <a:fld id="{8C81137B-80AB-E148-8403-8E4221D909A0}" type="slidenum">
              <a:rPr lang="en-US" smtClean="0"/>
              <a:pPr/>
              <a:t>8</a:t>
            </a:fld>
            <a:endParaRPr lang="en-US" dirty="0"/>
          </a:p>
        </p:txBody>
      </p:sp>
    </p:spTree>
    <p:extLst>
      <p:ext uri="{BB962C8B-B14F-4D97-AF65-F5344CB8AC3E}">
        <p14:creationId xmlns:p14="http://schemas.microsoft.com/office/powerpoint/2010/main" val="103149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34111-3102-6C89-2303-439A8D5E75F0}"/>
              </a:ext>
            </a:extLst>
          </p:cNvPr>
          <p:cNvSpPr>
            <a:spLocks noGrp="1"/>
          </p:cNvSpPr>
          <p:nvPr>
            <p:ph type="title"/>
          </p:nvPr>
        </p:nvSpPr>
        <p:spPr/>
        <p:txBody>
          <a:bodyPr/>
          <a:lstStyle/>
          <a:p>
            <a:r>
              <a:rPr lang="en-US" dirty="0"/>
              <a:t>Regulated Activities under GEWCA</a:t>
            </a:r>
            <a:endParaRPr lang="en-SG" dirty="0"/>
          </a:p>
        </p:txBody>
      </p:sp>
      <p:graphicFrame>
        <p:nvGraphicFramePr>
          <p:cNvPr id="6" name="Table 6">
            <a:extLst>
              <a:ext uri="{FF2B5EF4-FFF2-40B4-BE49-F238E27FC236}">
                <a16:creationId xmlns:a16="http://schemas.microsoft.com/office/drawing/2014/main" id="{14198874-4947-4819-5BC5-AB6431E7E4C4}"/>
              </a:ext>
            </a:extLst>
          </p:cNvPr>
          <p:cNvGraphicFramePr>
            <a:graphicFrameLocks noGrp="1"/>
          </p:cNvGraphicFramePr>
          <p:nvPr>
            <p:extLst>
              <p:ext uri="{D42A27DB-BD31-4B8C-83A1-F6EECF244321}">
                <p14:modId xmlns:p14="http://schemas.microsoft.com/office/powerpoint/2010/main" val="2013229323"/>
              </p:ext>
            </p:extLst>
          </p:nvPr>
        </p:nvGraphicFramePr>
        <p:xfrm>
          <a:off x="1221331" y="801008"/>
          <a:ext cx="10737422" cy="4832795"/>
        </p:xfrm>
        <a:graphic>
          <a:graphicData uri="http://schemas.openxmlformats.org/drawingml/2006/table">
            <a:tbl>
              <a:tblPr firstRow="1" bandRow="1">
                <a:tableStyleId>{5C22544A-7EE6-4342-B048-85BDC9FD1C3A}</a:tableStyleId>
              </a:tblPr>
              <a:tblGrid>
                <a:gridCol w="3786032">
                  <a:extLst>
                    <a:ext uri="{9D8B030D-6E8A-4147-A177-3AD203B41FA5}">
                      <a16:colId xmlns:a16="http://schemas.microsoft.com/office/drawing/2014/main" val="1071045158"/>
                    </a:ext>
                  </a:extLst>
                </a:gridCol>
                <a:gridCol w="1390278">
                  <a:extLst>
                    <a:ext uri="{9D8B030D-6E8A-4147-A177-3AD203B41FA5}">
                      <a16:colId xmlns:a16="http://schemas.microsoft.com/office/drawing/2014/main" val="3044875713"/>
                    </a:ext>
                  </a:extLst>
                </a:gridCol>
                <a:gridCol w="1390278">
                  <a:extLst>
                    <a:ext uri="{9D8B030D-6E8A-4147-A177-3AD203B41FA5}">
                      <a16:colId xmlns:a16="http://schemas.microsoft.com/office/drawing/2014/main" val="927973374"/>
                    </a:ext>
                  </a:extLst>
                </a:gridCol>
                <a:gridCol w="1390278">
                  <a:extLst>
                    <a:ext uri="{9D8B030D-6E8A-4147-A177-3AD203B41FA5}">
                      <a16:colId xmlns:a16="http://schemas.microsoft.com/office/drawing/2014/main" val="2689044973"/>
                    </a:ext>
                  </a:extLst>
                </a:gridCol>
                <a:gridCol w="1390278">
                  <a:extLst>
                    <a:ext uri="{9D8B030D-6E8A-4147-A177-3AD203B41FA5}">
                      <a16:colId xmlns:a16="http://schemas.microsoft.com/office/drawing/2014/main" val="2117108318"/>
                    </a:ext>
                  </a:extLst>
                </a:gridCol>
                <a:gridCol w="1390278">
                  <a:extLst>
                    <a:ext uri="{9D8B030D-6E8A-4147-A177-3AD203B41FA5}">
                      <a16:colId xmlns:a16="http://schemas.microsoft.com/office/drawing/2014/main" val="2455753746"/>
                    </a:ext>
                  </a:extLst>
                </a:gridCol>
              </a:tblGrid>
              <a:tr h="638408">
                <a:tc>
                  <a:txBody>
                    <a:bodyPr/>
                    <a:lstStyle/>
                    <a:p>
                      <a:pPr marL="0" algn="ctr" defTabSz="457200" rtl="0" eaLnBrk="1" latinLnBrk="0" hangingPunct="1"/>
                      <a:r>
                        <a:rPr lang="en-US" sz="1800" b="0" kern="1200" dirty="0" err="1">
                          <a:solidFill>
                            <a:schemeClr val="lt1"/>
                          </a:solidFill>
                          <a:latin typeface="+mn-lt"/>
                          <a:ea typeface="+mn-ea"/>
                          <a:cs typeface="+mn-cs"/>
                        </a:rPr>
                        <a:t>Licence</a:t>
                      </a:r>
                      <a:r>
                        <a:rPr lang="en-US" sz="1800" b="0" kern="1200" dirty="0">
                          <a:solidFill>
                            <a:schemeClr val="lt1"/>
                          </a:solidFill>
                          <a:latin typeface="+mn-lt"/>
                          <a:ea typeface="+mn-ea"/>
                          <a:cs typeface="+mn-cs"/>
                        </a:rPr>
                        <a:t> </a:t>
                      </a:r>
                      <a:endParaRPr lang="en-SG" sz="18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t>Guns</a:t>
                      </a:r>
                      <a:endParaRPr lang="en-SG"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t>Explosives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t>EPs</a:t>
                      </a:r>
                      <a:endParaRPr lang="en-SG"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t>Noxious Substances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solidFill>
                            <a:schemeClr val="bg1">
                              <a:lumMod val="95000"/>
                            </a:schemeClr>
                          </a:solidFill>
                        </a:rPr>
                        <a:t>Weapons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extLst>
                  <a:ext uri="{0D108BD9-81ED-4DB2-BD59-A6C34878D82A}">
                    <a16:rowId xmlns:a16="http://schemas.microsoft.com/office/drawing/2014/main" val="1937967516"/>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M</a:t>
                      </a:r>
                      <a:r>
                        <a:rPr lang="en-SG" sz="1600" b="1" kern="1200" dirty="0">
                          <a:solidFill>
                            <a:srgbClr val="002060"/>
                          </a:solidFill>
                          <a:latin typeface="+mn-lt"/>
                          <a:ea typeface="+mn-ea"/>
                          <a:cs typeface="+mn-cs"/>
                        </a:rPr>
                        <a:t>anufacture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46819"/>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S</a:t>
                      </a:r>
                      <a:r>
                        <a:rPr lang="en-SG" sz="1600" b="1" kern="1200" dirty="0" err="1">
                          <a:solidFill>
                            <a:srgbClr val="002060"/>
                          </a:solidFill>
                          <a:latin typeface="+mn-lt"/>
                          <a:ea typeface="+mn-ea"/>
                          <a:cs typeface="+mn-cs"/>
                        </a:rPr>
                        <a:t>upply</a:t>
                      </a:r>
                      <a:r>
                        <a:rPr lang="en-SG" sz="1600" b="1" kern="1200" dirty="0">
                          <a:solidFill>
                            <a:srgbClr val="002060"/>
                          </a:solidFill>
                          <a:latin typeface="+mn-lt"/>
                          <a:ea typeface="+mn-ea"/>
                          <a:cs typeface="+mn-cs"/>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600" b="1" i="0" u="none" strike="noStrike" kern="1200" cap="none" spc="0" normalizeH="0" baseline="0" noProof="0" dirty="0">
                        <a:ln>
                          <a:noFill/>
                        </a:ln>
                        <a:solidFill>
                          <a:schemeClr val="tx2">
                            <a:lumMod val="50000"/>
                          </a:schemeClr>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809260"/>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Possess</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6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136279"/>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Store</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kumimoji="0" lang="en-SG" sz="1600" b="1" i="0" u="none" strike="noStrike" kern="1200" cap="none" spc="0" normalizeH="0" baseline="0" noProof="0" dirty="0">
                        <a:ln>
                          <a:noFill/>
                        </a:ln>
                        <a:solidFill>
                          <a:schemeClr val="tx2">
                            <a:lumMod val="50000"/>
                          </a:schemeClr>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kumimoji="0" lang="en-SG" sz="1600" b="1" i="0" u="none" strike="noStrike" kern="1200" cap="none" spc="0" normalizeH="0" baseline="0" noProof="0" dirty="0">
                        <a:ln>
                          <a:noFill/>
                        </a:ln>
                        <a:solidFill>
                          <a:schemeClr val="tx2">
                            <a:lumMod val="50000"/>
                          </a:schemeClr>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190576"/>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R</a:t>
                      </a:r>
                      <a:r>
                        <a:rPr lang="en-SG" sz="1600" b="1" kern="1200" dirty="0" err="1">
                          <a:solidFill>
                            <a:srgbClr val="002060"/>
                          </a:solidFill>
                          <a:latin typeface="+mn-lt"/>
                          <a:ea typeface="+mn-ea"/>
                          <a:cs typeface="+mn-cs"/>
                        </a:rPr>
                        <a:t>epair</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50000"/>
                            </a:schemeClr>
                          </a:solidFill>
                          <a:effectLst/>
                          <a:uLnTx/>
                          <a:uFillTx/>
                          <a:latin typeface="Calibri"/>
                          <a:ea typeface="+mn-ea"/>
                          <a:cs typeface="+mn-cs"/>
                        </a:rPr>
                        <a:t>-</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2">
                              <a:lumMod val="50000"/>
                            </a:schemeClr>
                          </a:solidFill>
                        </a:rPr>
                        <a:t>-</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850481"/>
                  </a:ext>
                </a:extLst>
              </a:tr>
              <a:tr h="364805">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Dispose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57685"/>
                  </a:ext>
                </a:extLst>
              </a:tr>
              <a:tr h="364805">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Range</a:t>
                      </a:r>
                      <a:endParaRPr lang="en-SG" sz="1600" b="1" kern="1200" dirty="0">
                        <a:solidFill>
                          <a:srgbClr val="002060"/>
                        </a:solidFill>
                        <a:highlight>
                          <a:srgbClr val="FFFF00"/>
                        </a:highligh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584577"/>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Trader</a:t>
                      </a:r>
                    </a:p>
                    <a:p>
                      <a:pPr marL="0" algn="ctr" defTabSz="457200" rtl="0" eaLnBrk="1" latinLnBrk="0" hangingPunct="1">
                        <a:lnSpc>
                          <a:spcPct val="107000"/>
                        </a:lnSpc>
                      </a:pPr>
                      <a:r>
                        <a:rPr lang="en-US" sz="1600" b="1" kern="1200" dirty="0">
                          <a:solidFill>
                            <a:srgbClr val="002060"/>
                          </a:solidFill>
                          <a:latin typeface="+mn-lt"/>
                          <a:ea typeface="+mn-ea"/>
                          <a:cs typeface="+mn-cs"/>
                        </a:rPr>
                        <a:t>(Import/Export)</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6613914"/>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Transport</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274626"/>
                  </a:ext>
                </a:extLst>
              </a:tr>
              <a:tr h="364805">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Explosives User </a:t>
                      </a:r>
                    </a:p>
                    <a:p>
                      <a:pPr marL="0" algn="ctr" defTabSz="457200" rtl="0" eaLnBrk="1" latinLnBrk="0" hangingPunct="1">
                        <a:lnSpc>
                          <a:spcPct val="107000"/>
                        </a:lnSpc>
                      </a:pPr>
                      <a:r>
                        <a:rPr lang="en-SG" sz="1600" b="1" kern="1200" dirty="0">
                          <a:solidFill>
                            <a:srgbClr val="002060"/>
                          </a:solidFill>
                          <a:latin typeface="+mn-lt"/>
                          <a:ea typeface="+mn-ea"/>
                          <a:cs typeface="+mn-cs"/>
                        </a:rPr>
                        <a:t>(General, Rock Blasting, Fireworks Display)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591259"/>
                  </a:ext>
                </a:extLst>
              </a:tr>
            </a:tbl>
          </a:graphicData>
        </a:graphic>
      </p:graphicFrame>
      <p:sp>
        <p:nvSpPr>
          <p:cNvPr id="7" name="TextBox 6">
            <a:extLst>
              <a:ext uri="{FF2B5EF4-FFF2-40B4-BE49-F238E27FC236}">
                <a16:creationId xmlns:a16="http://schemas.microsoft.com/office/drawing/2014/main" id="{8A0D860E-A788-CE60-0B96-7AC81D026776}"/>
              </a:ext>
            </a:extLst>
          </p:cNvPr>
          <p:cNvSpPr txBox="1"/>
          <p:nvPr/>
        </p:nvSpPr>
        <p:spPr>
          <a:xfrm>
            <a:off x="1693293" y="5689775"/>
            <a:ext cx="10265460" cy="954107"/>
          </a:xfrm>
          <a:prstGeom prst="rect">
            <a:avLst/>
          </a:prstGeom>
          <a:noFill/>
        </p:spPr>
        <p:txBody>
          <a:bodyPr wrap="square">
            <a:spAutoFit/>
          </a:bodyPr>
          <a:lstStyle/>
          <a:p>
            <a:pPr marL="285750" indent="-285750" algn="just">
              <a:buFont typeface="Wingdings" panose="05000000000000000000" pitchFamily="2" charset="2"/>
              <a:buChar char="ü"/>
              <a:defRPr/>
            </a:pPr>
            <a:r>
              <a:rPr kumimoji="0" lang="en-US" sz="1400" i="0" u="none" strike="noStrike" kern="1200" cap="none" spc="0" normalizeH="0" baseline="0" noProof="0" dirty="0">
                <a:ln>
                  <a:noFill/>
                </a:ln>
                <a:solidFill>
                  <a:schemeClr val="tx2">
                    <a:lumMod val="50000"/>
                  </a:schemeClr>
                </a:solidFill>
                <a:effectLst/>
                <a:uLnTx/>
                <a:uFillTx/>
                <a:ea typeface="Calibri" panose="020F0502020204030204" pitchFamily="34" charset="0"/>
                <a:cs typeface="Calibri" panose="020F0502020204030204" pitchFamily="34" charset="0"/>
              </a:rPr>
              <a:t>Activity exists under current AEA and regulations</a:t>
            </a:r>
          </a:p>
          <a:p>
            <a:pPr marL="285750" indent="-285750" algn="just">
              <a:buFont typeface="Wingdings" panose="05000000000000000000" pitchFamily="2" charset="2"/>
              <a:buChar char="ü"/>
              <a:defRPr/>
            </a:pPr>
            <a:r>
              <a:rPr kumimoji="0" lang="en-US" sz="1400" i="0" u="none" strike="noStrike" kern="1200" cap="none" spc="0" normalizeH="0" baseline="0" noProof="0" dirty="0">
                <a:ln>
                  <a:noFill/>
                </a:ln>
                <a:solidFill>
                  <a:srgbClr val="C00000"/>
                </a:solidFill>
                <a:effectLst/>
                <a:uLnTx/>
                <a:uFillTx/>
                <a:ea typeface="Calibri" panose="020F0502020204030204" pitchFamily="34" charset="0"/>
                <a:cs typeface="Calibri" panose="020F0502020204030204" pitchFamily="34" charset="0"/>
              </a:rPr>
              <a:t>Activity is currently regulated </a:t>
            </a:r>
            <a:r>
              <a:rPr kumimoji="0" lang="en-US" sz="1400" i="0" u="none" strike="noStrike" kern="1200" cap="none" spc="0" normalizeH="0" baseline="0" noProof="0" dirty="0" err="1">
                <a:ln>
                  <a:noFill/>
                </a:ln>
                <a:solidFill>
                  <a:srgbClr val="C00000"/>
                </a:solidFill>
                <a:effectLst/>
                <a:uLnTx/>
                <a:uFillTx/>
                <a:ea typeface="Calibri" panose="020F0502020204030204" pitchFamily="34" charset="0"/>
                <a:cs typeface="Calibri" panose="020F0502020204030204" pitchFamily="34" charset="0"/>
              </a:rPr>
              <a:t>bu</a:t>
            </a:r>
            <a:r>
              <a:rPr lang="en-US" sz="1400" dirty="0">
                <a:solidFill>
                  <a:srgbClr val="C00000"/>
                </a:solidFill>
                <a:ea typeface="Calibri" panose="020F0502020204030204" pitchFamily="34" charset="0"/>
                <a:cs typeface="Calibri" panose="020F0502020204030204" pitchFamily="34" charset="0"/>
              </a:rPr>
              <a:t>t subsumed under a broad activity. </a:t>
            </a:r>
            <a:r>
              <a:rPr kumimoji="0" lang="en-US" sz="1400" i="0" u="none" strike="noStrike" kern="1200" cap="none" spc="0" normalizeH="0" baseline="0" noProof="0" dirty="0">
                <a:ln>
                  <a:noFill/>
                </a:ln>
                <a:solidFill>
                  <a:srgbClr val="C00000"/>
                </a:solidFill>
                <a:effectLst/>
                <a:uLnTx/>
                <a:uFillTx/>
                <a:ea typeface="Calibri" panose="020F0502020204030204" pitchFamily="34" charset="0"/>
                <a:cs typeface="Calibri" panose="020F0502020204030204" pitchFamily="34" charset="0"/>
              </a:rPr>
              <a:t>GEWCA will narrow the activity further to be licensed as a specific and separate</a:t>
            </a:r>
            <a:r>
              <a:rPr kumimoji="0" lang="en-SG" sz="1400" i="0" u="none" strike="noStrike" kern="1200" cap="none" spc="0" normalizeH="0" baseline="0" noProof="0" dirty="0">
                <a:ln>
                  <a:noFill/>
                </a:ln>
                <a:solidFill>
                  <a:srgbClr val="C00000"/>
                </a:solidFill>
                <a:effectLst/>
                <a:uLnTx/>
                <a:uFillTx/>
                <a:ea typeface="Calibri" panose="020F0502020204030204" pitchFamily="34" charset="0"/>
                <a:cs typeface="Calibri" panose="020F0502020204030204" pitchFamily="34" charset="0"/>
              </a:rPr>
              <a:t> activity</a:t>
            </a:r>
          </a:p>
          <a:p>
            <a:pPr algn="just">
              <a:defRPr/>
            </a:pPr>
            <a:r>
              <a:rPr lang="en-SG" sz="1400" dirty="0">
                <a:solidFill>
                  <a:schemeClr val="tx2">
                    <a:lumMod val="50000"/>
                  </a:schemeClr>
                </a:solidFill>
                <a:ea typeface="Calibri" panose="020F0502020204030204" pitchFamily="34" charset="0"/>
                <a:cs typeface="Calibri" panose="020F0502020204030204" pitchFamily="34" charset="0"/>
              </a:rPr>
              <a:t>(-)  Not applicable</a:t>
            </a:r>
            <a:endParaRPr kumimoji="0" lang="en-SG" sz="1400" i="0" u="none" strike="noStrike" kern="1200" cap="none" spc="0" normalizeH="0" baseline="0" noProof="0" dirty="0">
              <a:ln>
                <a:noFill/>
              </a:ln>
              <a:solidFill>
                <a:schemeClr val="tx2">
                  <a:lumMod val="50000"/>
                </a:schemeClr>
              </a:solidFill>
              <a:effectLst/>
              <a:uLnTx/>
              <a:uFillTx/>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1BA2C46-04B1-E75B-2CB5-0607B45F1D06}"/>
              </a:ext>
            </a:extLst>
          </p:cNvPr>
          <p:cNvSpPr>
            <a:spLocks noGrp="1"/>
          </p:cNvSpPr>
          <p:nvPr>
            <p:ph type="sldNum" sz="quarter" idx="11"/>
          </p:nvPr>
        </p:nvSpPr>
        <p:spPr/>
        <p:txBody>
          <a:bodyPr/>
          <a:lstStyle/>
          <a:p>
            <a:fld id="{8C81137B-80AB-E148-8403-8E4221D909A0}" type="slidenum">
              <a:rPr lang="en-US" smtClean="0"/>
              <a:pPr/>
              <a:t>9</a:t>
            </a:fld>
            <a:endParaRPr lang="en-US" dirty="0"/>
          </a:p>
        </p:txBody>
      </p:sp>
    </p:spTree>
    <p:extLst>
      <p:ext uri="{BB962C8B-B14F-4D97-AF65-F5344CB8AC3E}">
        <p14:creationId xmlns:p14="http://schemas.microsoft.com/office/powerpoint/2010/main" val="232731982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wide_screen_150922  -  Read-Only" id="{4E868795-3165-458F-8321-0553B5F64893}" vid="{58047CDB-16D5-48AA-AC4F-7CD96B78A0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3CCB1D34CA640B33D3DF480713A93" ma:contentTypeVersion="0" ma:contentTypeDescription="Create a new document." ma:contentTypeScope="" ma:versionID="5d113371de4aff75ac499771f3590aeb">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isl xmlns:xsd="http://www.w3.org/2001/XMLSchema" xmlns:xsi="http://www.w3.org/2001/XMLSchema-instance" xmlns="http://www.boldonjames.com/2008/01/sie/internal/label" sislVersion="0" policy="b22ebf2f-64d7-4bd5-a8c0-7ea1a061f64e" origin="userSelected">
  <element uid="00e748fc-2738-46e7-a760-20195d3344d7" value=""/>
</sisl>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1CC6E-3804-4127-A215-9061361B1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91D0FD7-016A-4F44-96D4-EBF0A26D3298}">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845C6B01-3972-491C-B97E-B4E08FFC0A2D}">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http://purl.org/dc/elements/1.1/"/>
  </ds:schemaRefs>
</ds:datastoreItem>
</file>

<file path=customXml/itemProps4.xml><?xml version="1.0" encoding="utf-8"?>
<ds:datastoreItem xmlns:ds="http://schemas.openxmlformats.org/officeDocument/2006/customXml" ds:itemID="{CDC202C0-019D-4B8B-A4EB-DC5DF4888E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Update on GEWCA_D'Exco 1_2023</Template>
  <TotalTime>13888</TotalTime>
  <Words>7270</Words>
  <Application>Microsoft Office PowerPoint</Application>
  <PresentationFormat>Widescreen</PresentationFormat>
  <Paragraphs>914</Paragraphs>
  <Slides>41</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DengXian</vt:lpstr>
      <vt:lpstr>Arial</vt:lpstr>
      <vt:lpstr>Arial Black</vt:lpstr>
      <vt:lpstr>Calibri</vt:lpstr>
      <vt:lpstr>Lato Bold</vt:lpstr>
      <vt:lpstr>Lato Regular</vt:lpstr>
      <vt:lpstr>Times New Roman</vt:lpstr>
      <vt:lpstr>Wingdings</vt:lpstr>
      <vt:lpstr>Office Theme</vt:lpstr>
      <vt:lpstr>Update on Guns, Explosives, Weapons and Noxious Substances under the Guns, Explosives &amp;  Weapons Control Act (GEWCA)</vt:lpstr>
      <vt:lpstr>Scope</vt:lpstr>
      <vt:lpstr>Overview of Regulatory Regime under  Guns, Explosives and Weapons Control Act 2021 (GEWCA) </vt:lpstr>
      <vt:lpstr>Overview of GEWCA Regulatory Regime</vt:lpstr>
      <vt:lpstr>Overview of GEWCA Regulatory Regime</vt:lpstr>
      <vt:lpstr>Overview of GEWCA Regulatory Regime</vt:lpstr>
      <vt:lpstr>Overview of GEWCA Regulatory Regime</vt:lpstr>
      <vt:lpstr>Regulated Items under GEWCA</vt:lpstr>
      <vt:lpstr>Regulated Activities under GEWCA</vt:lpstr>
      <vt:lpstr>GEWCA Regulatory Regime for Guns</vt:lpstr>
      <vt:lpstr>GEWCA Regulatory Regime for Guns</vt:lpstr>
      <vt:lpstr>Definition of “Gun” under GEWCA</vt:lpstr>
      <vt:lpstr>Definition of “Gun” under GEWCA</vt:lpstr>
      <vt:lpstr>Definition of “major part of a gun” under GEWCA</vt:lpstr>
      <vt:lpstr>Definition of “gun accessory” under GEWCA</vt:lpstr>
      <vt:lpstr>Criminalise unauthorised possession of 3D blueprint for manufacture of guns</vt:lpstr>
      <vt:lpstr>GEWCA Regulatory Regime for Explosives </vt:lpstr>
      <vt:lpstr>GEWCA Regulatory Regime for Explosives </vt:lpstr>
      <vt:lpstr>GEWCA Regulatory Regime for Explosives </vt:lpstr>
      <vt:lpstr>Definition of “Explosives” under GEWCA</vt:lpstr>
      <vt:lpstr>Definition of “Explosives” under GEWCA</vt:lpstr>
      <vt:lpstr>Definition of “Explosives” under GEWCA</vt:lpstr>
      <vt:lpstr>PowerPoint Presentation</vt:lpstr>
      <vt:lpstr>GEWCA Regulatory Regime for Explosives </vt:lpstr>
      <vt:lpstr>Expanded list of DEs regulated  </vt:lpstr>
      <vt:lpstr>Expanded list of DEs regulated (Continued) </vt:lpstr>
      <vt:lpstr>GEWCA Regulatory Regime for  Weapons and Noxious Substances</vt:lpstr>
      <vt:lpstr>GEWCA Regulatory Regime for Weapons</vt:lpstr>
      <vt:lpstr>Summary of Weapons – Type 1 (Licence)</vt:lpstr>
      <vt:lpstr>Summary of Weapons  – Type 2 (Class Licence)</vt:lpstr>
      <vt:lpstr>Summary of Weapons – Type 3 (Exempted, No Licence Required)</vt:lpstr>
      <vt:lpstr>Noxious Substances under GEWCA</vt:lpstr>
      <vt:lpstr> </vt:lpstr>
      <vt:lpstr>New Fees / Bundled Licences</vt:lpstr>
      <vt:lpstr>Reduction in Applications  </vt:lpstr>
      <vt:lpstr>Introduction of Fees for Security Clearance of Employees (Special Workers)  </vt:lpstr>
      <vt:lpstr>Next Steps</vt:lpstr>
      <vt:lpstr>Next Steps</vt:lpstr>
      <vt:lpstr>Relevant Website </vt:lpstr>
      <vt:lpstr>Conclusion</vt:lpstr>
      <vt:lpstr>  Thank you  </vt:lpstr>
    </vt:vector>
  </TitlesOfParts>
  <Manager>SPF-PAD-WDU@spf.gov.sg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(Default Arial 36 Bold)</dc:title>
  <dc:creator>Surendran PERUMALLU (SPF)</dc:creator>
  <cp:lastModifiedBy>Suren P</cp:lastModifiedBy>
  <cp:revision>667</cp:revision>
  <cp:lastPrinted>2024-10-16T13:43:05Z</cp:lastPrinted>
  <dcterms:created xsi:type="dcterms:W3CDTF">2022-12-23T08:15:36Z</dcterms:created>
  <dcterms:modified xsi:type="dcterms:W3CDTF">2025-11-26T07:26:52Z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158a2e11-761b-4b75-999d-03f9eb54f8c9</vt:lpwstr>
  </property>
  <property fmtid="{D5CDD505-2E9C-101B-9397-08002B2CF9AE}" pid="3" name="ContentTypeId">
    <vt:lpwstr>0x010100D923CCB1D34CA640B33D3DF480713A93</vt:lpwstr>
  </property>
  <property fmtid="{D5CDD505-2E9C-101B-9397-08002B2CF9AE}" pid="4" name="MSIP_Label_5434c4c7-833e-41e4-b0ab-cdb227a2f6f7_Enabled">
    <vt:lpwstr>true</vt:lpwstr>
  </property>
  <property fmtid="{D5CDD505-2E9C-101B-9397-08002B2CF9AE}" pid="5" name="MSIP_Label_5434c4c7-833e-41e4-b0ab-cdb227a2f6f7_SetDate">
    <vt:lpwstr>2025-11-26T07:23:10Z</vt:lpwstr>
  </property>
  <property fmtid="{D5CDD505-2E9C-101B-9397-08002B2CF9AE}" pid="6" name="MSIP_Label_5434c4c7-833e-41e4-b0ab-cdb227a2f6f7_Method">
    <vt:lpwstr>Privileged</vt:lpwstr>
  </property>
  <property fmtid="{D5CDD505-2E9C-101B-9397-08002B2CF9AE}" pid="7" name="MSIP_Label_5434c4c7-833e-41e4-b0ab-cdb227a2f6f7_Name">
    <vt:lpwstr>Official (Open)</vt:lpwstr>
  </property>
  <property fmtid="{D5CDD505-2E9C-101B-9397-08002B2CF9AE}" pid="8" name="MSIP_Label_5434c4c7-833e-41e4-b0ab-cdb227a2f6f7_SiteId">
    <vt:lpwstr>0b11c524-9a1c-4e1b-84cb-6336aefc2243</vt:lpwstr>
  </property>
  <property fmtid="{D5CDD505-2E9C-101B-9397-08002B2CF9AE}" pid="9" name="MSIP_Label_5434c4c7-833e-41e4-b0ab-cdb227a2f6f7_ActionId">
    <vt:lpwstr>3b566dcd-6445-43ae-bf40-9f1046b372a2</vt:lpwstr>
  </property>
  <property fmtid="{D5CDD505-2E9C-101B-9397-08002B2CF9AE}" pid="10" name="MSIP_Label_5434c4c7-833e-41e4-b0ab-cdb227a2f6f7_ContentBits">
    <vt:lpwstr>0</vt:lpwstr>
  </property>
</Properties>
</file>